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handoutMasterIdLst>
    <p:handoutMasterId r:id="rId22"/>
  </p:handoutMasterIdLst>
  <p:sldIdLst>
    <p:sldId id="280" r:id="rId2"/>
    <p:sldId id="281" r:id="rId3"/>
    <p:sldId id="282" r:id="rId4"/>
    <p:sldId id="283" r:id="rId5"/>
    <p:sldId id="284" r:id="rId6"/>
    <p:sldId id="299" r:id="rId7"/>
    <p:sldId id="286" r:id="rId8"/>
    <p:sldId id="300" r:id="rId9"/>
    <p:sldId id="288" r:id="rId10"/>
    <p:sldId id="289" r:id="rId11"/>
    <p:sldId id="290" r:id="rId12"/>
    <p:sldId id="291" r:id="rId13"/>
    <p:sldId id="292" r:id="rId14"/>
    <p:sldId id="293" r:id="rId15"/>
    <p:sldId id="294" r:id="rId16"/>
    <p:sldId id="295" r:id="rId17"/>
    <p:sldId id="296" r:id="rId18"/>
    <p:sldId id="297" r:id="rId19"/>
    <p:sldId id="298" r:id="rId20"/>
  </p:sldIdLst>
  <p:sldSz cx="9144000" cy="6858000" type="screen4x3"/>
  <p:notesSz cx="6648450" cy="9850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E4F664-B378-4C84-A83A-FDC0970E7EE9}" type="doc">
      <dgm:prSet loTypeId="urn:microsoft.com/office/officeart/2005/8/layout/bProcess3" loCatId="process" qsTypeId="urn:microsoft.com/office/officeart/2005/8/quickstyle/simple3" qsCatId="simple" csTypeId="urn:microsoft.com/office/officeart/2005/8/colors/accent1_2" csCatId="accent1" phldr="1"/>
      <dgm:spPr/>
      <dgm:t>
        <a:bodyPr/>
        <a:lstStyle/>
        <a:p>
          <a:endParaRPr lang="en-GB"/>
        </a:p>
      </dgm:t>
    </dgm:pt>
    <dgm:pt modelId="{4F537064-7DBC-4B4B-936A-E0A25BBF327B}">
      <dgm:prSet phldrT="[Text]" custT="1"/>
      <dgm:spPr/>
      <dgm:t>
        <a:bodyPr/>
        <a:lstStyle/>
        <a:p>
          <a:r>
            <a:rPr lang="en-GB" sz="1400" dirty="0"/>
            <a:t>Attend Options Evening</a:t>
          </a:r>
        </a:p>
      </dgm:t>
    </dgm:pt>
    <dgm:pt modelId="{C290312A-4BB2-421B-B509-4191392F8468}" type="parTrans" cxnId="{8952CDB5-3D44-456F-868D-FCA2D3503FD8}">
      <dgm:prSet/>
      <dgm:spPr/>
      <dgm:t>
        <a:bodyPr/>
        <a:lstStyle/>
        <a:p>
          <a:endParaRPr lang="en-GB"/>
        </a:p>
      </dgm:t>
    </dgm:pt>
    <dgm:pt modelId="{B52B31C4-D780-47BF-8D2A-F9B85F169ED5}" type="sibTrans" cxnId="{8952CDB5-3D44-456F-868D-FCA2D3503FD8}">
      <dgm:prSet/>
      <dgm:spPr/>
      <dgm:t>
        <a:bodyPr/>
        <a:lstStyle/>
        <a:p>
          <a:endParaRPr lang="en-GB" dirty="0"/>
        </a:p>
      </dgm:t>
    </dgm:pt>
    <dgm:pt modelId="{26D3AA46-00AC-4FBB-BE0A-693687660EEC}">
      <dgm:prSet phldrT="[Text]" custT="1"/>
      <dgm:spPr/>
      <dgm:t>
        <a:bodyPr/>
        <a:lstStyle/>
        <a:p>
          <a:r>
            <a:rPr lang="en-GB" sz="1400" dirty="0"/>
            <a:t>Speak to teachers and parents/ carers</a:t>
          </a:r>
        </a:p>
      </dgm:t>
    </dgm:pt>
    <dgm:pt modelId="{A6B72173-35B4-4BE1-8D84-0400470A71F4}" type="parTrans" cxnId="{4748E780-B716-43A9-AD88-F5B8BC307B7D}">
      <dgm:prSet/>
      <dgm:spPr/>
      <dgm:t>
        <a:bodyPr/>
        <a:lstStyle/>
        <a:p>
          <a:endParaRPr lang="en-GB"/>
        </a:p>
      </dgm:t>
    </dgm:pt>
    <dgm:pt modelId="{3C5A5AFE-C726-4E34-BB23-E74686887ABB}" type="sibTrans" cxnId="{4748E780-B716-43A9-AD88-F5B8BC307B7D}">
      <dgm:prSet/>
      <dgm:spPr/>
      <dgm:t>
        <a:bodyPr/>
        <a:lstStyle/>
        <a:p>
          <a:endParaRPr lang="en-GB" dirty="0"/>
        </a:p>
      </dgm:t>
    </dgm:pt>
    <dgm:pt modelId="{3B831F09-0510-4FEC-A4F0-F80B0753CACC}">
      <dgm:prSet phldrT="[Text]" custT="1"/>
      <dgm:spPr/>
      <dgm:t>
        <a:bodyPr/>
        <a:lstStyle/>
        <a:p>
          <a:r>
            <a:rPr lang="en-GB" sz="1400" dirty="0"/>
            <a:t>Read the I.L.P. booklet</a:t>
          </a:r>
        </a:p>
      </dgm:t>
    </dgm:pt>
    <dgm:pt modelId="{C11AE5DA-5E0D-43BD-B6D1-976EFD3DB2B8}" type="parTrans" cxnId="{60F118AC-C030-4593-A2CF-02519ADEC9C1}">
      <dgm:prSet/>
      <dgm:spPr/>
      <dgm:t>
        <a:bodyPr/>
        <a:lstStyle/>
        <a:p>
          <a:endParaRPr lang="en-GB"/>
        </a:p>
      </dgm:t>
    </dgm:pt>
    <dgm:pt modelId="{BA4286A0-EB0B-4DE9-AB4B-C2B40A9EB001}" type="sibTrans" cxnId="{60F118AC-C030-4593-A2CF-02519ADEC9C1}">
      <dgm:prSet/>
      <dgm:spPr/>
      <dgm:t>
        <a:bodyPr/>
        <a:lstStyle/>
        <a:p>
          <a:endParaRPr lang="en-GB" dirty="0"/>
        </a:p>
      </dgm:t>
    </dgm:pt>
    <dgm:pt modelId="{65C6564E-23D0-4F1E-80DC-230E1EF9EEBE}">
      <dgm:prSet phldrT="[Text]" custT="1"/>
      <dgm:spPr/>
      <dgm:t>
        <a:bodyPr/>
        <a:lstStyle/>
        <a:p>
          <a:r>
            <a:rPr lang="en-GB" sz="1400" dirty="0"/>
            <a:t>Attend Parents evening on </a:t>
          </a:r>
          <a:r>
            <a:rPr lang="en-GB" sz="1400" dirty="0" smtClean="0"/>
            <a:t>18/01/18</a:t>
          </a:r>
          <a:endParaRPr lang="en-GB" sz="1400" dirty="0"/>
        </a:p>
      </dgm:t>
    </dgm:pt>
    <dgm:pt modelId="{F1184228-5207-4CF1-91C7-228DA6EF9716}" type="parTrans" cxnId="{12EF73A9-B9A6-45AF-968D-2AD5E2E6754F}">
      <dgm:prSet/>
      <dgm:spPr/>
      <dgm:t>
        <a:bodyPr/>
        <a:lstStyle/>
        <a:p>
          <a:endParaRPr lang="en-GB"/>
        </a:p>
      </dgm:t>
    </dgm:pt>
    <dgm:pt modelId="{CDA1B12E-3321-44B9-8418-0E7311E93F6B}" type="sibTrans" cxnId="{12EF73A9-B9A6-45AF-968D-2AD5E2E6754F}">
      <dgm:prSet/>
      <dgm:spPr/>
      <dgm:t>
        <a:bodyPr/>
        <a:lstStyle/>
        <a:p>
          <a:endParaRPr lang="en-GB" dirty="0"/>
        </a:p>
      </dgm:t>
    </dgm:pt>
    <dgm:pt modelId="{3DCADA20-E256-4BB2-AD43-7ECB2883B821}">
      <dgm:prSet phldrT="[Text]" custT="1"/>
      <dgm:spPr/>
      <dgm:t>
        <a:bodyPr/>
        <a:lstStyle/>
        <a:p>
          <a:r>
            <a:rPr lang="en-GB" sz="1400" dirty="0"/>
            <a:t>Make an appointment to meet with your College Leader</a:t>
          </a:r>
        </a:p>
      </dgm:t>
    </dgm:pt>
    <dgm:pt modelId="{4AF943CF-4913-4197-B2C1-C481DE404997}" type="parTrans" cxnId="{51EE10BE-3C87-4EBA-A142-454ABE75F01B}">
      <dgm:prSet/>
      <dgm:spPr/>
      <dgm:t>
        <a:bodyPr/>
        <a:lstStyle/>
        <a:p>
          <a:endParaRPr lang="en-GB"/>
        </a:p>
      </dgm:t>
    </dgm:pt>
    <dgm:pt modelId="{F44A97EA-0366-484A-8CB8-E721B57F5D4F}" type="sibTrans" cxnId="{51EE10BE-3C87-4EBA-A142-454ABE75F01B}">
      <dgm:prSet/>
      <dgm:spPr/>
      <dgm:t>
        <a:bodyPr/>
        <a:lstStyle/>
        <a:p>
          <a:endParaRPr lang="en-GB" dirty="0"/>
        </a:p>
      </dgm:t>
    </dgm:pt>
    <dgm:pt modelId="{90201257-D642-4300-BC2A-809C16DC44C7}">
      <dgm:prSet custT="1"/>
      <dgm:spPr/>
      <dgm:t>
        <a:bodyPr/>
        <a:lstStyle/>
        <a:p>
          <a:r>
            <a:rPr lang="en-GB" sz="1400" dirty="0"/>
            <a:t>Choose your options</a:t>
          </a:r>
        </a:p>
      </dgm:t>
    </dgm:pt>
    <dgm:pt modelId="{C2EEB5D0-C5EC-4C70-9CF8-93ABD705652B}" type="parTrans" cxnId="{06940E4C-A26A-4536-8E95-BEE5076A482C}">
      <dgm:prSet/>
      <dgm:spPr/>
      <dgm:t>
        <a:bodyPr/>
        <a:lstStyle/>
        <a:p>
          <a:endParaRPr lang="en-GB"/>
        </a:p>
      </dgm:t>
    </dgm:pt>
    <dgm:pt modelId="{508BCAB4-E916-449D-AD18-07006AFB8EBB}" type="sibTrans" cxnId="{06940E4C-A26A-4536-8E95-BEE5076A482C}">
      <dgm:prSet/>
      <dgm:spPr/>
      <dgm:t>
        <a:bodyPr/>
        <a:lstStyle/>
        <a:p>
          <a:endParaRPr lang="en-GB" dirty="0"/>
        </a:p>
      </dgm:t>
    </dgm:pt>
    <dgm:pt modelId="{489B8841-9EBD-4DC4-AF20-1B689C3A40FE}">
      <dgm:prSet custT="1"/>
      <dgm:spPr/>
      <dgm:t>
        <a:bodyPr/>
        <a:lstStyle/>
        <a:p>
          <a:r>
            <a:rPr lang="en-GB" sz="1400" dirty="0"/>
            <a:t>Letter confirming subject choices  by </a:t>
          </a:r>
          <a:r>
            <a:rPr lang="en-GB" sz="1400" dirty="0" smtClean="0"/>
            <a:t>23/03/18</a:t>
          </a:r>
          <a:endParaRPr lang="en-GB" sz="1400" dirty="0"/>
        </a:p>
      </dgm:t>
    </dgm:pt>
    <dgm:pt modelId="{5D49AFDB-1A27-4E0C-AEC5-F7A2EA53D3A0}" type="parTrans" cxnId="{342A15C9-5BCA-4EAD-8E12-6552A5F162EB}">
      <dgm:prSet/>
      <dgm:spPr/>
      <dgm:t>
        <a:bodyPr/>
        <a:lstStyle/>
        <a:p>
          <a:endParaRPr lang="en-GB"/>
        </a:p>
      </dgm:t>
    </dgm:pt>
    <dgm:pt modelId="{A0009115-1465-49D8-AF50-C82D0477D284}" type="sibTrans" cxnId="{342A15C9-5BCA-4EAD-8E12-6552A5F162EB}">
      <dgm:prSet/>
      <dgm:spPr/>
      <dgm:t>
        <a:bodyPr/>
        <a:lstStyle/>
        <a:p>
          <a:endParaRPr lang="en-GB"/>
        </a:p>
      </dgm:t>
    </dgm:pt>
    <dgm:pt modelId="{F204A925-8372-42DF-A6A4-4994C5DEE2E4}">
      <dgm:prSet custT="1"/>
      <dgm:spPr/>
      <dgm:t>
        <a:bodyPr/>
        <a:lstStyle/>
        <a:p>
          <a:r>
            <a:rPr lang="en-GB" sz="1400" dirty="0"/>
            <a:t>Hand in completed option form by </a:t>
          </a:r>
          <a:r>
            <a:rPr lang="en-GB" sz="1400" dirty="0" smtClean="0"/>
            <a:t>08/02/18</a:t>
          </a:r>
          <a:endParaRPr lang="en-GB" sz="1400" dirty="0"/>
        </a:p>
      </dgm:t>
    </dgm:pt>
    <dgm:pt modelId="{CD2CB08F-3F9E-4212-8FCB-F45732F0B52A}" type="parTrans" cxnId="{7CBFC46A-42CA-47EF-B3AF-C997825949B0}">
      <dgm:prSet/>
      <dgm:spPr/>
      <dgm:t>
        <a:bodyPr/>
        <a:lstStyle/>
        <a:p>
          <a:endParaRPr lang="en-GB"/>
        </a:p>
      </dgm:t>
    </dgm:pt>
    <dgm:pt modelId="{6A3CB105-78A5-4D90-97A8-FD281B83D9A7}" type="sibTrans" cxnId="{7CBFC46A-42CA-47EF-B3AF-C997825949B0}">
      <dgm:prSet/>
      <dgm:spPr/>
      <dgm:t>
        <a:bodyPr/>
        <a:lstStyle/>
        <a:p>
          <a:endParaRPr lang="en-GB" dirty="0"/>
        </a:p>
      </dgm:t>
    </dgm:pt>
    <dgm:pt modelId="{6D14B324-8603-4601-AC6A-2FAC5D8D8C70}" type="pres">
      <dgm:prSet presAssocID="{00E4F664-B378-4C84-A83A-FDC0970E7EE9}" presName="Name0" presStyleCnt="0">
        <dgm:presLayoutVars>
          <dgm:dir/>
          <dgm:resizeHandles val="exact"/>
        </dgm:presLayoutVars>
      </dgm:prSet>
      <dgm:spPr/>
      <dgm:t>
        <a:bodyPr/>
        <a:lstStyle/>
        <a:p>
          <a:endParaRPr lang="en-GB"/>
        </a:p>
      </dgm:t>
    </dgm:pt>
    <dgm:pt modelId="{7621B9F8-2797-40AF-B761-B3EE3F0D0D85}" type="pres">
      <dgm:prSet presAssocID="{4F537064-7DBC-4B4B-936A-E0A25BBF327B}" presName="node" presStyleLbl="node1" presStyleIdx="0" presStyleCnt="8">
        <dgm:presLayoutVars>
          <dgm:bulletEnabled val="1"/>
        </dgm:presLayoutVars>
      </dgm:prSet>
      <dgm:spPr/>
      <dgm:t>
        <a:bodyPr/>
        <a:lstStyle/>
        <a:p>
          <a:endParaRPr lang="en-GB"/>
        </a:p>
      </dgm:t>
    </dgm:pt>
    <dgm:pt modelId="{977B1889-DD12-4EF7-8181-9770ADDA47DE}" type="pres">
      <dgm:prSet presAssocID="{B52B31C4-D780-47BF-8D2A-F9B85F169ED5}" presName="sibTrans" presStyleLbl="sibTrans1D1" presStyleIdx="0" presStyleCnt="7"/>
      <dgm:spPr/>
      <dgm:t>
        <a:bodyPr/>
        <a:lstStyle/>
        <a:p>
          <a:endParaRPr lang="en-GB"/>
        </a:p>
      </dgm:t>
    </dgm:pt>
    <dgm:pt modelId="{E51B72FC-BDAF-44E5-8777-CF37D02C1966}" type="pres">
      <dgm:prSet presAssocID="{B52B31C4-D780-47BF-8D2A-F9B85F169ED5}" presName="connectorText" presStyleLbl="sibTrans1D1" presStyleIdx="0" presStyleCnt="7"/>
      <dgm:spPr/>
      <dgm:t>
        <a:bodyPr/>
        <a:lstStyle/>
        <a:p>
          <a:endParaRPr lang="en-GB"/>
        </a:p>
      </dgm:t>
    </dgm:pt>
    <dgm:pt modelId="{E50F45BA-6421-43EB-B38F-CC1C74F04C4C}" type="pres">
      <dgm:prSet presAssocID="{26D3AA46-00AC-4FBB-BE0A-693687660EEC}" presName="node" presStyleLbl="node1" presStyleIdx="1" presStyleCnt="8">
        <dgm:presLayoutVars>
          <dgm:bulletEnabled val="1"/>
        </dgm:presLayoutVars>
      </dgm:prSet>
      <dgm:spPr/>
      <dgm:t>
        <a:bodyPr/>
        <a:lstStyle/>
        <a:p>
          <a:endParaRPr lang="en-GB"/>
        </a:p>
      </dgm:t>
    </dgm:pt>
    <dgm:pt modelId="{B91315C1-ED14-41EB-BA5D-7F79585B6B3E}" type="pres">
      <dgm:prSet presAssocID="{3C5A5AFE-C726-4E34-BB23-E74686887ABB}" presName="sibTrans" presStyleLbl="sibTrans1D1" presStyleIdx="1" presStyleCnt="7"/>
      <dgm:spPr/>
      <dgm:t>
        <a:bodyPr/>
        <a:lstStyle/>
        <a:p>
          <a:endParaRPr lang="en-GB"/>
        </a:p>
      </dgm:t>
    </dgm:pt>
    <dgm:pt modelId="{CAF7DFA1-386F-4572-A11B-40A5D856176F}" type="pres">
      <dgm:prSet presAssocID="{3C5A5AFE-C726-4E34-BB23-E74686887ABB}" presName="connectorText" presStyleLbl="sibTrans1D1" presStyleIdx="1" presStyleCnt="7"/>
      <dgm:spPr/>
      <dgm:t>
        <a:bodyPr/>
        <a:lstStyle/>
        <a:p>
          <a:endParaRPr lang="en-GB"/>
        </a:p>
      </dgm:t>
    </dgm:pt>
    <dgm:pt modelId="{2F52C6E7-EFDA-4632-BCCD-265BE3F6DBB4}" type="pres">
      <dgm:prSet presAssocID="{3B831F09-0510-4FEC-A4F0-F80B0753CACC}" presName="node" presStyleLbl="node1" presStyleIdx="2" presStyleCnt="8">
        <dgm:presLayoutVars>
          <dgm:bulletEnabled val="1"/>
        </dgm:presLayoutVars>
      </dgm:prSet>
      <dgm:spPr/>
      <dgm:t>
        <a:bodyPr/>
        <a:lstStyle/>
        <a:p>
          <a:endParaRPr lang="en-GB"/>
        </a:p>
      </dgm:t>
    </dgm:pt>
    <dgm:pt modelId="{D41430F9-ABF9-40BC-AACB-4B6F6F493514}" type="pres">
      <dgm:prSet presAssocID="{BA4286A0-EB0B-4DE9-AB4B-C2B40A9EB001}" presName="sibTrans" presStyleLbl="sibTrans1D1" presStyleIdx="2" presStyleCnt="7"/>
      <dgm:spPr/>
      <dgm:t>
        <a:bodyPr/>
        <a:lstStyle/>
        <a:p>
          <a:endParaRPr lang="en-GB"/>
        </a:p>
      </dgm:t>
    </dgm:pt>
    <dgm:pt modelId="{7BAC0CC1-7744-4D98-B82A-FA2C2FB76AD2}" type="pres">
      <dgm:prSet presAssocID="{BA4286A0-EB0B-4DE9-AB4B-C2B40A9EB001}" presName="connectorText" presStyleLbl="sibTrans1D1" presStyleIdx="2" presStyleCnt="7"/>
      <dgm:spPr/>
      <dgm:t>
        <a:bodyPr/>
        <a:lstStyle/>
        <a:p>
          <a:endParaRPr lang="en-GB"/>
        </a:p>
      </dgm:t>
    </dgm:pt>
    <dgm:pt modelId="{4B7DC053-301F-4791-9885-5F9F34A7EBF4}" type="pres">
      <dgm:prSet presAssocID="{65C6564E-23D0-4F1E-80DC-230E1EF9EEBE}" presName="node" presStyleLbl="node1" presStyleIdx="3" presStyleCnt="8">
        <dgm:presLayoutVars>
          <dgm:bulletEnabled val="1"/>
        </dgm:presLayoutVars>
      </dgm:prSet>
      <dgm:spPr/>
      <dgm:t>
        <a:bodyPr/>
        <a:lstStyle/>
        <a:p>
          <a:endParaRPr lang="en-GB"/>
        </a:p>
      </dgm:t>
    </dgm:pt>
    <dgm:pt modelId="{7D22DE25-CB56-4DA7-8A5A-B4B4EEEBC0AC}" type="pres">
      <dgm:prSet presAssocID="{CDA1B12E-3321-44B9-8418-0E7311E93F6B}" presName="sibTrans" presStyleLbl="sibTrans1D1" presStyleIdx="3" presStyleCnt="7"/>
      <dgm:spPr/>
      <dgm:t>
        <a:bodyPr/>
        <a:lstStyle/>
        <a:p>
          <a:endParaRPr lang="en-GB"/>
        </a:p>
      </dgm:t>
    </dgm:pt>
    <dgm:pt modelId="{E57FF37F-E3D7-43C2-8D0E-103D8019819E}" type="pres">
      <dgm:prSet presAssocID="{CDA1B12E-3321-44B9-8418-0E7311E93F6B}" presName="connectorText" presStyleLbl="sibTrans1D1" presStyleIdx="3" presStyleCnt="7"/>
      <dgm:spPr/>
      <dgm:t>
        <a:bodyPr/>
        <a:lstStyle/>
        <a:p>
          <a:endParaRPr lang="en-GB"/>
        </a:p>
      </dgm:t>
    </dgm:pt>
    <dgm:pt modelId="{E7E6464F-DB8E-4FF8-B0C4-86C613B4B0BD}" type="pres">
      <dgm:prSet presAssocID="{3DCADA20-E256-4BB2-AD43-7ECB2883B821}" presName="node" presStyleLbl="node1" presStyleIdx="4" presStyleCnt="8">
        <dgm:presLayoutVars>
          <dgm:bulletEnabled val="1"/>
        </dgm:presLayoutVars>
      </dgm:prSet>
      <dgm:spPr/>
      <dgm:t>
        <a:bodyPr/>
        <a:lstStyle/>
        <a:p>
          <a:endParaRPr lang="en-GB"/>
        </a:p>
      </dgm:t>
    </dgm:pt>
    <dgm:pt modelId="{0CB81867-107C-40ED-A109-EBB10E414453}" type="pres">
      <dgm:prSet presAssocID="{F44A97EA-0366-484A-8CB8-E721B57F5D4F}" presName="sibTrans" presStyleLbl="sibTrans1D1" presStyleIdx="4" presStyleCnt="7"/>
      <dgm:spPr/>
      <dgm:t>
        <a:bodyPr/>
        <a:lstStyle/>
        <a:p>
          <a:endParaRPr lang="en-GB"/>
        </a:p>
      </dgm:t>
    </dgm:pt>
    <dgm:pt modelId="{39D71FCE-000C-4F58-9374-3932EB08D1D0}" type="pres">
      <dgm:prSet presAssocID="{F44A97EA-0366-484A-8CB8-E721B57F5D4F}" presName="connectorText" presStyleLbl="sibTrans1D1" presStyleIdx="4" presStyleCnt="7"/>
      <dgm:spPr/>
      <dgm:t>
        <a:bodyPr/>
        <a:lstStyle/>
        <a:p>
          <a:endParaRPr lang="en-GB"/>
        </a:p>
      </dgm:t>
    </dgm:pt>
    <dgm:pt modelId="{0F32E06A-A765-409A-B1A7-725D5322637F}" type="pres">
      <dgm:prSet presAssocID="{90201257-D642-4300-BC2A-809C16DC44C7}" presName="node" presStyleLbl="node1" presStyleIdx="5" presStyleCnt="8">
        <dgm:presLayoutVars>
          <dgm:bulletEnabled val="1"/>
        </dgm:presLayoutVars>
      </dgm:prSet>
      <dgm:spPr/>
      <dgm:t>
        <a:bodyPr/>
        <a:lstStyle/>
        <a:p>
          <a:endParaRPr lang="en-GB"/>
        </a:p>
      </dgm:t>
    </dgm:pt>
    <dgm:pt modelId="{B4669144-E930-4AFB-B305-98287AFDBC96}" type="pres">
      <dgm:prSet presAssocID="{508BCAB4-E916-449D-AD18-07006AFB8EBB}" presName="sibTrans" presStyleLbl="sibTrans1D1" presStyleIdx="5" presStyleCnt="7"/>
      <dgm:spPr/>
      <dgm:t>
        <a:bodyPr/>
        <a:lstStyle/>
        <a:p>
          <a:endParaRPr lang="en-GB"/>
        </a:p>
      </dgm:t>
    </dgm:pt>
    <dgm:pt modelId="{EFE8497F-EFEB-4313-BD8C-A39A614B7A43}" type="pres">
      <dgm:prSet presAssocID="{508BCAB4-E916-449D-AD18-07006AFB8EBB}" presName="connectorText" presStyleLbl="sibTrans1D1" presStyleIdx="5" presStyleCnt="7"/>
      <dgm:spPr/>
      <dgm:t>
        <a:bodyPr/>
        <a:lstStyle/>
        <a:p>
          <a:endParaRPr lang="en-GB"/>
        </a:p>
      </dgm:t>
    </dgm:pt>
    <dgm:pt modelId="{017FFC7F-0243-49F0-A4B1-FA06EC1DEE6A}" type="pres">
      <dgm:prSet presAssocID="{F204A925-8372-42DF-A6A4-4994C5DEE2E4}" presName="node" presStyleLbl="node1" presStyleIdx="6" presStyleCnt="8">
        <dgm:presLayoutVars>
          <dgm:bulletEnabled val="1"/>
        </dgm:presLayoutVars>
      </dgm:prSet>
      <dgm:spPr/>
      <dgm:t>
        <a:bodyPr/>
        <a:lstStyle/>
        <a:p>
          <a:endParaRPr lang="en-GB"/>
        </a:p>
      </dgm:t>
    </dgm:pt>
    <dgm:pt modelId="{C71E5AD2-7A47-4A0D-8388-0984937DB0CC}" type="pres">
      <dgm:prSet presAssocID="{6A3CB105-78A5-4D90-97A8-FD281B83D9A7}" presName="sibTrans" presStyleLbl="sibTrans1D1" presStyleIdx="6" presStyleCnt="7"/>
      <dgm:spPr/>
      <dgm:t>
        <a:bodyPr/>
        <a:lstStyle/>
        <a:p>
          <a:endParaRPr lang="en-GB"/>
        </a:p>
      </dgm:t>
    </dgm:pt>
    <dgm:pt modelId="{8FB748FB-0457-4D15-9BCE-08F1D8BC1363}" type="pres">
      <dgm:prSet presAssocID="{6A3CB105-78A5-4D90-97A8-FD281B83D9A7}" presName="connectorText" presStyleLbl="sibTrans1D1" presStyleIdx="6" presStyleCnt="7"/>
      <dgm:spPr/>
      <dgm:t>
        <a:bodyPr/>
        <a:lstStyle/>
        <a:p>
          <a:endParaRPr lang="en-GB"/>
        </a:p>
      </dgm:t>
    </dgm:pt>
    <dgm:pt modelId="{FC7887D7-D8F1-4E22-AD9D-0DE17B546B5B}" type="pres">
      <dgm:prSet presAssocID="{489B8841-9EBD-4DC4-AF20-1B689C3A40FE}" presName="node" presStyleLbl="node1" presStyleIdx="7" presStyleCnt="8">
        <dgm:presLayoutVars>
          <dgm:bulletEnabled val="1"/>
        </dgm:presLayoutVars>
      </dgm:prSet>
      <dgm:spPr/>
      <dgm:t>
        <a:bodyPr/>
        <a:lstStyle/>
        <a:p>
          <a:endParaRPr lang="en-GB"/>
        </a:p>
      </dgm:t>
    </dgm:pt>
  </dgm:ptLst>
  <dgm:cxnLst>
    <dgm:cxn modelId="{8488F620-633F-4BFB-BE68-67B7C0C2D7F9}" type="presOf" srcId="{00E4F664-B378-4C84-A83A-FDC0970E7EE9}" destId="{6D14B324-8603-4601-AC6A-2FAC5D8D8C70}" srcOrd="0" destOrd="0" presId="urn:microsoft.com/office/officeart/2005/8/layout/bProcess3"/>
    <dgm:cxn modelId="{24ADF541-6230-4157-9FBC-10425A68BD11}" type="presOf" srcId="{BA4286A0-EB0B-4DE9-AB4B-C2B40A9EB001}" destId="{7BAC0CC1-7744-4D98-B82A-FA2C2FB76AD2}" srcOrd="1" destOrd="0" presId="urn:microsoft.com/office/officeart/2005/8/layout/bProcess3"/>
    <dgm:cxn modelId="{8952CDB5-3D44-456F-868D-FCA2D3503FD8}" srcId="{00E4F664-B378-4C84-A83A-FDC0970E7EE9}" destId="{4F537064-7DBC-4B4B-936A-E0A25BBF327B}" srcOrd="0" destOrd="0" parTransId="{C290312A-4BB2-421B-B509-4191392F8468}" sibTransId="{B52B31C4-D780-47BF-8D2A-F9B85F169ED5}"/>
    <dgm:cxn modelId="{D0950F80-6371-416E-9A83-FB32FEC9C1D4}" type="presOf" srcId="{65C6564E-23D0-4F1E-80DC-230E1EF9EEBE}" destId="{4B7DC053-301F-4791-9885-5F9F34A7EBF4}" srcOrd="0" destOrd="0" presId="urn:microsoft.com/office/officeart/2005/8/layout/bProcess3"/>
    <dgm:cxn modelId="{D3CD9D00-C75F-4830-8FD2-48CB12FAE193}" type="presOf" srcId="{3B831F09-0510-4FEC-A4F0-F80B0753CACC}" destId="{2F52C6E7-EFDA-4632-BCCD-265BE3F6DBB4}" srcOrd="0" destOrd="0" presId="urn:microsoft.com/office/officeart/2005/8/layout/bProcess3"/>
    <dgm:cxn modelId="{B53C5B2D-E76F-4FC8-BE84-BE20E38CA18C}" type="presOf" srcId="{3C5A5AFE-C726-4E34-BB23-E74686887ABB}" destId="{CAF7DFA1-386F-4572-A11B-40A5D856176F}" srcOrd="1" destOrd="0" presId="urn:microsoft.com/office/officeart/2005/8/layout/bProcess3"/>
    <dgm:cxn modelId="{85C75602-B5EC-41AF-A9AE-DA5DFA90B86A}" type="presOf" srcId="{489B8841-9EBD-4DC4-AF20-1B689C3A40FE}" destId="{FC7887D7-D8F1-4E22-AD9D-0DE17B546B5B}" srcOrd="0" destOrd="0" presId="urn:microsoft.com/office/officeart/2005/8/layout/bProcess3"/>
    <dgm:cxn modelId="{DEEA879C-150D-408D-8288-3A53272BDAA3}" type="presOf" srcId="{6A3CB105-78A5-4D90-97A8-FD281B83D9A7}" destId="{8FB748FB-0457-4D15-9BCE-08F1D8BC1363}" srcOrd="1" destOrd="0" presId="urn:microsoft.com/office/officeart/2005/8/layout/bProcess3"/>
    <dgm:cxn modelId="{DE124060-335A-4A9C-AA03-55227B4F1D2B}" type="presOf" srcId="{B52B31C4-D780-47BF-8D2A-F9B85F169ED5}" destId="{E51B72FC-BDAF-44E5-8777-CF37D02C1966}" srcOrd="1" destOrd="0" presId="urn:microsoft.com/office/officeart/2005/8/layout/bProcess3"/>
    <dgm:cxn modelId="{483F5F1D-F858-4ECF-BC3D-B6853C3DF448}" type="presOf" srcId="{F204A925-8372-42DF-A6A4-4994C5DEE2E4}" destId="{017FFC7F-0243-49F0-A4B1-FA06EC1DEE6A}" srcOrd="0" destOrd="0" presId="urn:microsoft.com/office/officeart/2005/8/layout/bProcess3"/>
    <dgm:cxn modelId="{7CBFC46A-42CA-47EF-B3AF-C997825949B0}" srcId="{00E4F664-B378-4C84-A83A-FDC0970E7EE9}" destId="{F204A925-8372-42DF-A6A4-4994C5DEE2E4}" srcOrd="6" destOrd="0" parTransId="{CD2CB08F-3F9E-4212-8FCB-F45732F0B52A}" sibTransId="{6A3CB105-78A5-4D90-97A8-FD281B83D9A7}"/>
    <dgm:cxn modelId="{9BFE82B0-1882-40E0-B264-55109F95A61A}" type="presOf" srcId="{B52B31C4-D780-47BF-8D2A-F9B85F169ED5}" destId="{977B1889-DD12-4EF7-8181-9770ADDA47DE}" srcOrd="0" destOrd="0" presId="urn:microsoft.com/office/officeart/2005/8/layout/bProcess3"/>
    <dgm:cxn modelId="{70F03DD4-54C5-478D-91E9-F0E5C211C38F}" type="presOf" srcId="{CDA1B12E-3321-44B9-8418-0E7311E93F6B}" destId="{7D22DE25-CB56-4DA7-8A5A-B4B4EEEBC0AC}" srcOrd="0" destOrd="0" presId="urn:microsoft.com/office/officeart/2005/8/layout/bProcess3"/>
    <dgm:cxn modelId="{60F118AC-C030-4593-A2CF-02519ADEC9C1}" srcId="{00E4F664-B378-4C84-A83A-FDC0970E7EE9}" destId="{3B831F09-0510-4FEC-A4F0-F80B0753CACC}" srcOrd="2" destOrd="0" parTransId="{C11AE5DA-5E0D-43BD-B6D1-976EFD3DB2B8}" sibTransId="{BA4286A0-EB0B-4DE9-AB4B-C2B40A9EB001}"/>
    <dgm:cxn modelId="{EA9F91CC-1BAD-4227-ABD5-E93BB4B0E3B9}" type="presOf" srcId="{BA4286A0-EB0B-4DE9-AB4B-C2B40A9EB001}" destId="{D41430F9-ABF9-40BC-AACB-4B6F6F493514}" srcOrd="0" destOrd="0" presId="urn:microsoft.com/office/officeart/2005/8/layout/bProcess3"/>
    <dgm:cxn modelId="{57640130-7192-4A2E-B99B-D39DD87B7471}" type="presOf" srcId="{508BCAB4-E916-449D-AD18-07006AFB8EBB}" destId="{B4669144-E930-4AFB-B305-98287AFDBC96}" srcOrd="0" destOrd="0" presId="urn:microsoft.com/office/officeart/2005/8/layout/bProcess3"/>
    <dgm:cxn modelId="{51EE10BE-3C87-4EBA-A142-454ABE75F01B}" srcId="{00E4F664-B378-4C84-A83A-FDC0970E7EE9}" destId="{3DCADA20-E256-4BB2-AD43-7ECB2883B821}" srcOrd="4" destOrd="0" parTransId="{4AF943CF-4913-4197-B2C1-C481DE404997}" sibTransId="{F44A97EA-0366-484A-8CB8-E721B57F5D4F}"/>
    <dgm:cxn modelId="{A39B867E-4148-469E-B2F5-693057DB1C12}" type="presOf" srcId="{F44A97EA-0366-484A-8CB8-E721B57F5D4F}" destId="{0CB81867-107C-40ED-A109-EBB10E414453}" srcOrd="0" destOrd="0" presId="urn:microsoft.com/office/officeart/2005/8/layout/bProcess3"/>
    <dgm:cxn modelId="{ED1EF9D3-BE09-4488-8A0D-C39E063DBC30}" type="presOf" srcId="{26D3AA46-00AC-4FBB-BE0A-693687660EEC}" destId="{E50F45BA-6421-43EB-B38F-CC1C74F04C4C}" srcOrd="0" destOrd="0" presId="urn:microsoft.com/office/officeart/2005/8/layout/bProcess3"/>
    <dgm:cxn modelId="{06940E4C-A26A-4536-8E95-BEE5076A482C}" srcId="{00E4F664-B378-4C84-A83A-FDC0970E7EE9}" destId="{90201257-D642-4300-BC2A-809C16DC44C7}" srcOrd="5" destOrd="0" parTransId="{C2EEB5D0-C5EC-4C70-9CF8-93ABD705652B}" sibTransId="{508BCAB4-E916-449D-AD18-07006AFB8EBB}"/>
    <dgm:cxn modelId="{E37113D5-16BC-4371-A742-BD905EADC9B7}" type="presOf" srcId="{3C5A5AFE-C726-4E34-BB23-E74686887ABB}" destId="{B91315C1-ED14-41EB-BA5D-7F79585B6B3E}" srcOrd="0" destOrd="0" presId="urn:microsoft.com/office/officeart/2005/8/layout/bProcess3"/>
    <dgm:cxn modelId="{97081A5B-B00E-43BA-8295-2D31EC048202}" type="presOf" srcId="{6A3CB105-78A5-4D90-97A8-FD281B83D9A7}" destId="{C71E5AD2-7A47-4A0D-8388-0984937DB0CC}" srcOrd="0" destOrd="0" presId="urn:microsoft.com/office/officeart/2005/8/layout/bProcess3"/>
    <dgm:cxn modelId="{E17364FA-02EC-4A90-8118-5E5A510B20FF}" type="presOf" srcId="{F44A97EA-0366-484A-8CB8-E721B57F5D4F}" destId="{39D71FCE-000C-4F58-9374-3932EB08D1D0}" srcOrd="1" destOrd="0" presId="urn:microsoft.com/office/officeart/2005/8/layout/bProcess3"/>
    <dgm:cxn modelId="{4748E780-B716-43A9-AD88-F5B8BC307B7D}" srcId="{00E4F664-B378-4C84-A83A-FDC0970E7EE9}" destId="{26D3AA46-00AC-4FBB-BE0A-693687660EEC}" srcOrd="1" destOrd="0" parTransId="{A6B72173-35B4-4BE1-8D84-0400470A71F4}" sibTransId="{3C5A5AFE-C726-4E34-BB23-E74686887ABB}"/>
    <dgm:cxn modelId="{4969F707-BCBB-4A86-A9EF-67B0D604D0B0}" type="presOf" srcId="{508BCAB4-E916-449D-AD18-07006AFB8EBB}" destId="{EFE8497F-EFEB-4313-BD8C-A39A614B7A43}" srcOrd="1" destOrd="0" presId="urn:microsoft.com/office/officeart/2005/8/layout/bProcess3"/>
    <dgm:cxn modelId="{10ADF311-5006-47A9-B6B7-93A88BD2FAAE}" type="presOf" srcId="{4F537064-7DBC-4B4B-936A-E0A25BBF327B}" destId="{7621B9F8-2797-40AF-B761-B3EE3F0D0D85}" srcOrd="0" destOrd="0" presId="urn:microsoft.com/office/officeart/2005/8/layout/bProcess3"/>
    <dgm:cxn modelId="{342A15C9-5BCA-4EAD-8E12-6552A5F162EB}" srcId="{00E4F664-B378-4C84-A83A-FDC0970E7EE9}" destId="{489B8841-9EBD-4DC4-AF20-1B689C3A40FE}" srcOrd="7" destOrd="0" parTransId="{5D49AFDB-1A27-4E0C-AEC5-F7A2EA53D3A0}" sibTransId="{A0009115-1465-49D8-AF50-C82D0477D284}"/>
    <dgm:cxn modelId="{12EF73A9-B9A6-45AF-968D-2AD5E2E6754F}" srcId="{00E4F664-B378-4C84-A83A-FDC0970E7EE9}" destId="{65C6564E-23D0-4F1E-80DC-230E1EF9EEBE}" srcOrd="3" destOrd="0" parTransId="{F1184228-5207-4CF1-91C7-228DA6EF9716}" sibTransId="{CDA1B12E-3321-44B9-8418-0E7311E93F6B}"/>
    <dgm:cxn modelId="{AE9A7BC1-CA3E-40B1-9FC5-B703294BF299}" type="presOf" srcId="{3DCADA20-E256-4BB2-AD43-7ECB2883B821}" destId="{E7E6464F-DB8E-4FF8-B0C4-86C613B4B0BD}" srcOrd="0" destOrd="0" presId="urn:microsoft.com/office/officeart/2005/8/layout/bProcess3"/>
    <dgm:cxn modelId="{700BD2C6-47CF-4EFB-A903-9C11AB36887F}" type="presOf" srcId="{90201257-D642-4300-BC2A-809C16DC44C7}" destId="{0F32E06A-A765-409A-B1A7-725D5322637F}" srcOrd="0" destOrd="0" presId="urn:microsoft.com/office/officeart/2005/8/layout/bProcess3"/>
    <dgm:cxn modelId="{9F3937EF-3CE0-4AB0-99B1-96D10A8850DF}" type="presOf" srcId="{CDA1B12E-3321-44B9-8418-0E7311E93F6B}" destId="{E57FF37F-E3D7-43C2-8D0E-103D8019819E}" srcOrd="1" destOrd="0" presId="urn:microsoft.com/office/officeart/2005/8/layout/bProcess3"/>
    <dgm:cxn modelId="{9B6AC1A5-2E34-46FE-A9CE-E7FE05B346C3}" type="presParOf" srcId="{6D14B324-8603-4601-AC6A-2FAC5D8D8C70}" destId="{7621B9F8-2797-40AF-B761-B3EE3F0D0D85}" srcOrd="0" destOrd="0" presId="urn:microsoft.com/office/officeart/2005/8/layout/bProcess3"/>
    <dgm:cxn modelId="{AA241403-75A8-487F-B63E-F7E0F43AF546}" type="presParOf" srcId="{6D14B324-8603-4601-AC6A-2FAC5D8D8C70}" destId="{977B1889-DD12-4EF7-8181-9770ADDA47DE}" srcOrd="1" destOrd="0" presId="urn:microsoft.com/office/officeart/2005/8/layout/bProcess3"/>
    <dgm:cxn modelId="{1E49B2EA-46D1-4595-8F8B-CFFE0F61EDAF}" type="presParOf" srcId="{977B1889-DD12-4EF7-8181-9770ADDA47DE}" destId="{E51B72FC-BDAF-44E5-8777-CF37D02C1966}" srcOrd="0" destOrd="0" presId="urn:microsoft.com/office/officeart/2005/8/layout/bProcess3"/>
    <dgm:cxn modelId="{008EA09A-E5A2-4D3F-958C-40C911246D12}" type="presParOf" srcId="{6D14B324-8603-4601-AC6A-2FAC5D8D8C70}" destId="{E50F45BA-6421-43EB-B38F-CC1C74F04C4C}" srcOrd="2" destOrd="0" presId="urn:microsoft.com/office/officeart/2005/8/layout/bProcess3"/>
    <dgm:cxn modelId="{EB41FBFA-90FA-4D87-89B4-FE654EFE863C}" type="presParOf" srcId="{6D14B324-8603-4601-AC6A-2FAC5D8D8C70}" destId="{B91315C1-ED14-41EB-BA5D-7F79585B6B3E}" srcOrd="3" destOrd="0" presId="urn:microsoft.com/office/officeart/2005/8/layout/bProcess3"/>
    <dgm:cxn modelId="{64DE9B5F-D5A2-43C1-908F-746094D7412B}" type="presParOf" srcId="{B91315C1-ED14-41EB-BA5D-7F79585B6B3E}" destId="{CAF7DFA1-386F-4572-A11B-40A5D856176F}" srcOrd="0" destOrd="0" presId="urn:microsoft.com/office/officeart/2005/8/layout/bProcess3"/>
    <dgm:cxn modelId="{D6444978-86B1-4681-982F-A71EBD37DDC2}" type="presParOf" srcId="{6D14B324-8603-4601-AC6A-2FAC5D8D8C70}" destId="{2F52C6E7-EFDA-4632-BCCD-265BE3F6DBB4}" srcOrd="4" destOrd="0" presId="urn:microsoft.com/office/officeart/2005/8/layout/bProcess3"/>
    <dgm:cxn modelId="{D77AFCBD-9E31-4728-851F-C1A175798F4A}" type="presParOf" srcId="{6D14B324-8603-4601-AC6A-2FAC5D8D8C70}" destId="{D41430F9-ABF9-40BC-AACB-4B6F6F493514}" srcOrd="5" destOrd="0" presId="urn:microsoft.com/office/officeart/2005/8/layout/bProcess3"/>
    <dgm:cxn modelId="{649458DD-B4A7-479A-8758-7BC307F6FEA9}" type="presParOf" srcId="{D41430F9-ABF9-40BC-AACB-4B6F6F493514}" destId="{7BAC0CC1-7744-4D98-B82A-FA2C2FB76AD2}" srcOrd="0" destOrd="0" presId="urn:microsoft.com/office/officeart/2005/8/layout/bProcess3"/>
    <dgm:cxn modelId="{F3237E56-8F8F-48B6-A0DD-C57D6E48335A}" type="presParOf" srcId="{6D14B324-8603-4601-AC6A-2FAC5D8D8C70}" destId="{4B7DC053-301F-4791-9885-5F9F34A7EBF4}" srcOrd="6" destOrd="0" presId="urn:microsoft.com/office/officeart/2005/8/layout/bProcess3"/>
    <dgm:cxn modelId="{EB788DBE-C48A-4AEE-A2A6-F781EDCC5511}" type="presParOf" srcId="{6D14B324-8603-4601-AC6A-2FAC5D8D8C70}" destId="{7D22DE25-CB56-4DA7-8A5A-B4B4EEEBC0AC}" srcOrd="7" destOrd="0" presId="urn:microsoft.com/office/officeart/2005/8/layout/bProcess3"/>
    <dgm:cxn modelId="{14D39ADE-BAD1-4FC5-9990-97CEEDC058BD}" type="presParOf" srcId="{7D22DE25-CB56-4DA7-8A5A-B4B4EEEBC0AC}" destId="{E57FF37F-E3D7-43C2-8D0E-103D8019819E}" srcOrd="0" destOrd="0" presId="urn:microsoft.com/office/officeart/2005/8/layout/bProcess3"/>
    <dgm:cxn modelId="{AABFAD86-6C27-463B-BC05-A1E60A802E40}" type="presParOf" srcId="{6D14B324-8603-4601-AC6A-2FAC5D8D8C70}" destId="{E7E6464F-DB8E-4FF8-B0C4-86C613B4B0BD}" srcOrd="8" destOrd="0" presId="urn:microsoft.com/office/officeart/2005/8/layout/bProcess3"/>
    <dgm:cxn modelId="{EAF71412-7D74-4ACE-A968-AD12BC68EDF2}" type="presParOf" srcId="{6D14B324-8603-4601-AC6A-2FAC5D8D8C70}" destId="{0CB81867-107C-40ED-A109-EBB10E414453}" srcOrd="9" destOrd="0" presId="urn:microsoft.com/office/officeart/2005/8/layout/bProcess3"/>
    <dgm:cxn modelId="{6AFC4D30-2DCB-42F9-A7EB-6757ACA6EB8D}" type="presParOf" srcId="{0CB81867-107C-40ED-A109-EBB10E414453}" destId="{39D71FCE-000C-4F58-9374-3932EB08D1D0}" srcOrd="0" destOrd="0" presId="urn:microsoft.com/office/officeart/2005/8/layout/bProcess3"/>
    <dgm:cxn modelId="{AF0688E4-1A85-4811-A3E5-687D780B22D9}" type="presParOf" srcId="{6D14B324-8603-4601-AC6A-2FAC5D8D8C70}" destId="{0F32E06A-A765-409A-B1A7-725D5322637F}" srcOrd="10" destOrd="0" presId="urn:microsoft.com/office/officeart/2005/8/layout/bProcess3"/>
    <dgm:cxn modelId="{F0C17CBF-B111-4AF6-BA9F-DD81EA978F3E}" type="presParOf" srcId="{6D14B324-8603-4601-AC6A-2FAC5D8D8C70}" destId="{B4669144-E930-4AFB-B305-98287AFDBC96}" srcOrd="11" destOrd="0" presId="urn:microsoft.com/office/officeart/2005/8/layout/bProcess3"/>
    <dgm:cxn modelId="{1B0FB1E5-B5FE-491C-AFD0-0FDD168BF16D}" type="presParOf" srcId="{B4669144-E930-4AFB-B305-98287AFDBC96}" destId="{EFE8497F-EFEB-4313-BD8C-A39A614B7A43}" srcOrd="0" destOrd="0" presId="urn:microsoft.com/office/officeart/2005/8/layout/bProcess3"/>
    <dgm:cxn modelId="{7C9222F1-3DC9-47E1-9033-DF7B4F3358B8}" type="presParOf" srcId="{6D14B324-8603-4601-AC6A-2FAC5D8D8C70}" destId="{017FFC7F-0243-49F0-A4B1-FA06EC1DEE6A}" srcOrd="12" destOrd="0" presId="urn:microsoft.com/office/officeart/2005/8/layout/bProcess3"/>
    <dgm:cxn modelId="{16846DAC-B5C9-4BD2-80D4-34A32F4AA14A}" type="presParOf" srcId="{6D14B324-8603-4601-AC6A-2FAC5D8D8C70}" destId="{C71E5AD2-7A47-4A0D-8388-0984937DB0CC}" srcOrd="13" destOrd="0" presId="urn:microsoft.com/office/officeart/2005/8/layout/bProcess3"/>
    <dgm:cxn modelId="{73301253-602A-4558-AACE-241E430DA47B}" type="presParOf" srcId="{C71E5AD2-7A47-4A0D-8388-0984937DB0CC}" destId="{8FB748FB-0457-4D15-9BCE-08F1D8BC1363}" srcOrd="0" destOrd="0" presId="urn:microsoft.com/office/officeart/2005/8/layout/bProcess3"/>
    <dgm:cxn modelId="{1A8CAA74-50E8-4F6C-BA19-B1D5758E1410}" type="presParOf" srcId="{6D14B324-8603-4601-AC6A-2FAC5D8D8C70}" destId="{FC7887D7-D8F1-4E22-AD9D-0DE17B546B5B}"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1313"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65550" y="0"/>
            <a:ext cx="2881313" cy="493713"/>
          </a:xfrm>
          <a:prstGeom prst="rect">
            <a:avLst/>
          </a:prstGeom>
        </p:spPr>
        <p:txBody>
          <a:bodyPr vert="horz" lIns="91440" tIns="45720" rIns="91440" bIns="45720" rtlCol="0"/>
          <a:lstStyle>
            <a:lvl1pPr algn="r">
              <a:defRPr sz="1200"/>
            </a:lvl1pPr>
          </a:lstStyle>
          <a:p>
            <a:fld id="{97F07756-0454-4A7A-8DAE-6EEA502C560A}" type="datetimeFigureOut">
              <a:rPr lang="en-GB" smtClean="0"/>
              <a:t>07/02/2018</a:t>
            </a:fld>
            <a:endParaRPr lang="en-GB"/>
          </a:p>
        </p:txBody>
      </p:sp>
      <p:sp>
        <p:nvSpPr>
          <p:cNvPr id="4" name="Footer Placeholder 3"/>
          <p:cNvSpPr>
            <a:spLocks noGrp="1"/>
          </p:cNvSpPr>
          <p:nvPr>
            <p:ph type="ftr" sz="quarter" idx="2"/>
          </p:nvPr>
        </p:nvSpPr>
        <p:spPr>
          <a:xfrm>
            <a:off x="0" y="9356725"/>
            <a:ext cx="2881313"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65550" y="9356725"/>
            <a:ext cx="2881313" cy="493713"/>
          </a:xfrm>
          <a:prstGeom prst="rect">
            <a:avLst/>
          </a:prstGeom>
        </p:spPr>
        <p:txBody>
          <a:bodyPr vert="horz" lIns="91440" tIns="45720" rIns="91440" bIns="45720" rtlCol="0" anchor="b"/>
          <a:lstStyle>
            <a:lvl1pPr algn="r">
              <a:defRPr sz="1200"/>
            </a:lvl1pPr>
          </a:lstStyle>
          <a:p>
            <a:fld id="{1900B04B-B85C-4BDF-A731-1E47A35FC827}" type="slidenum">
              <a:rPr lang="en-GB" smtClean="0"/>
              <a:t>‹#›</a:t>
            </a:fld>
            <a:endParaRPr lang="en-GB"/>
          </a:p>
        </p:txBody>
      </p:sp>
    </p:spTree>
    <p:extLst>
      <p:ext uri="{BB962C8B-B14F-4D97-AF65-F5344CB8AC3E}">
        <p14:creationId xmlns:p14="http://schemas.microsoft.com/office/powerpoint/2010/main" val="126904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0995" cy="4942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65916" y="0"/>
            <a:ext cx="2880995" cy="494233"/>
          </a:xfrm>
          <a:prstGeom prst="rect">
            <a:avLst/>
          </a:prstGeom>
        </p:spPr>
        <p:txBody>
          <a:bodyPr vert="horz" lIns="91440" tIns="45720" rIns="91440" bIns="45720" rtlCol="0"/>
          <a:lstStyle>
            <a:lvl1pPr algn="r">
              <a:defRPr sz="1200"/>
            </a:lvl1pPr>
          </a:lstStyle>
          <a:p>
            <a:fld id="{BDA8DF04-2A14-4669-A70B-2971BAE30CBB}" type="datetimeFigureOut">
              <a:rPr lang="en-GB" smtClean="0"/>
              <a:t>07/02/2018</a:t>
            </a:fld>
            <a:endParaRPr lang="en-GB"/>
          </a:p>
        </p:txBody>
      </p:sp>
      <p:sp>
        <p:nvSpPr>
          <p:cNvPr id="4" name="Slide Image Placeholder 3"/>
          <p:cNvSpPr>
            <a:spLocks noGrp="1" noRot="1" noChangeAspect="1"/>
          </p:cNvSpPr>
          <p:nvPr>
            <p:ph type="sldImg" idx="2"/>
          </p:nvPr>
        </p:nvSpPr>
        <p:spPr>
          <a:xfrm>
            <a:off x="1108075" y="1231900"/>
            <a:ext cx="4432300" cy="33242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4845" y="4740523"/>
            <a:ext cx="5318760" cy="387861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56207"/>
            <a:ext cx="2880995" cy="4942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65916" y="9356207"/>
            <a:ext cx="2880995" cy="494232"/>
          </a:xfrm>
          <a:prstGeom prst="rect">
            <a:avLst/>
          </a:prstGeom>
        </p:spPr>
        <p:txBody>
          <a:bodyPr vert="horz" lIns="91440" tIns="45720" rIns="91440" bIns="45720" rtlCol="0" anchor="b"/>
          <a:lstStyle>
            <a:lvl1pPr algn="r">
              <a:defRPr sz="1200"/>
            </a:lvl1pPr>
          </a:lstStyle>
          <a:p>
            <a:fld id="{866D7091-DC6A-4704-AAFA-3F5146D19ECD}" type="slidenum">
              <a:rPr lang="en-GB" smtClean="0"/>
              <a:t>‹#›</a:t>
            </a:fld>
            <a:endParaRPr lang="en-GB"/>
          </a:p>
        </p:txBody>
      </p:sp>
    </p:spTree>
    <p:extLst>
      <p:ext uri="{BB962C8B-B14F-4D97-AF65-F5344CB8AC3E}">
        <p14:creationId xmlns:p14="http://schemas.microsoft.com/office/powerpoint/2010/main" val="4191412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Welcome to option evening – this talk is on the Core pathway.</a:t>
            </a:r>
            <a:r>
              <a:rPr lang="en-GB" baseline="0" dirty="0" smtClean="0"/>
              <a:t>  The </a:t>
            </a:r>
            <a:r>
              <a:rPr lang="en-GB" baseline="0" dirty="0" err="1" smtClean="0"/>
              <a:t>Ebacc</a:t>
            </a:r>
            <a:r>
              <a:rPr lang="en-GB" baseline="0" dirty="0" smtClean="0"/>
              <a:t> pathway talk is in </a:t>
            </a:r>
            <a:r>
              <a:rPr lang="en-GB" baseline="0" smtClean="0"/>
              <a:t>the hall and </a:t>
            </a:r>
            <a:r>
              <a:rPr lang="en-GB" baseline="0" dirty="0" smtClean="0"/>
              <a:t>the level one programme is </a:t>
            </a:r>
            <a:r>
              <a:rPr lang="en-GB" baseline="0" smtClean="0"/>
              <a:t>in MAS</a:t>
            </a:r>
            <a:endParaRPr lang="en-GB" dirty="0" smtClean="0"/>
          </a:p>
          <a:p>
            <a:endParaRPr lang="en-GB" dirty="0"/>
          </a:p>
        </p:txBody>
      </p:sp>
      <p:sp>
        <p:nvSpPr>
          <p:cNvPr id="4" name="Slide Number Placeholder 3"/>
          <p:cNvSpPr>
            <a:spLocks noGrp="1"/>
          </p:cNvSpPr>
          <p:nvPr>
            <p:ph type="sldNum" sz="quarter" idx="10"/>
          </p:nvPr>
        </p:nvSpPr>
        <p:spPr/>
        <p:txBody>
          <a:bodyPr/>
          <a:lstStyle/>
          <a:p>
            <a:fld id="{866D7091-DC6A-4704-AAFA-3F5146D19ECD}" type="slidenum">
              <a:rPr lang="en-GB" smtClean="0"/>
              <a:t>1</a:t>
            </a:fld>
            <a:endParaRPr lang="en-GB"/>
          </a:p>
        </p:txBody>
      </p:sp>
    </p:spTree>
    <p:extLst>
      <p:ext uri="{BB962C8B-B14F-4D97-AF65-F5344CB8AC3E}">
        <p14:creationId xmlns:p14="http://schemas.microsoft.com/office/powerpoint/2010/main" val="642260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section is a guide that</a:t>
            </a:r>
            <a:r>
              <a:rPr lang="en-GB" baseline="0" dirty="0" smtClean="0"/>
              <a:t> you may wish to fill in with your parents and carers  - what are you good at, what are your interests?  What are you future goals –what is your plan for the next seven years?  Are you aiming for an apprenticeship, a degree – do you have a specific career in mind and do you know what courses are needed?  Questions to guide your thinking particularly if you don’t know what you want to do yet.</a:t>
            </a:r>
          </a:p>
          <a:p>
            <a:endParaRPr lang="en-GB" baseline="0" dirty="0" smtClean="0"/>
          </a:p>
          <a:p>
            <a:r>
              <a:rPr lang="en-GB" baseline="0" dirty="0" smtClean="0"/>
              <a:t>Please don’t think you have to know now – this is why you keep your options open and broad.  If you take </a:t>
            </a:r>
            <a:r>
              <a:rPr lang="en-GB" baseline="0" dirty="0" err="1" smtClean="0"/>
              <a:t>ebacc</a:t>
            </a:r>
            <a:r>
              <a:rPr lang="en-GB" baseline="0" dirty="0" smtClean="0"/>
              <a:t> subjects and don’t narrow to one type of subject only you wont lose any opportunities. In the future.  I always use my own experience – didn’t know what I wanted to do but enjoyed science so just made sure I had a mixture of subject at KS4. </a:t>
            </a:r>
          </a:p>
          <a:p>
            <a:endParaRPr lang="en-GB" baseline="0" dirty="0" smtClean="0"/>
          </a:p>
          <a:p>
            <a:r>
              <a:rPr lang="en-GB" baseline="0" dirty="0" smtClean="0"/>
              <a:t>If you know already what you want to do – great – make sure you’ve researched it properly and know what – if any subjects are required – students often guess at what is required.  E.g. if you wanted to do engineering at university you don’t need engineering at KS4 or 5- you need physics and maths.  Give any examples you can think of like this – particularly for the </a:t>
            </a:r>
            <a:r>
              <a:rPr lang="en-GB" baseline="0" dirty="0" err="1" smtClean="0"/>
              <a:t>ebacc</a:t>
            </a:r>
            <a:r>
              <a:rPr lang="en-GB" baseline="0" dirty="0" smtClean="0"/>
              <a:t> pathway.  </a:t>
            </a:r>
            <a:r>
              <a:rPr lang="en-GB" baseline="0" dirty="0" err="1" smtClean="0"/>
              <a:t>Eg</a:t>
            </a:r>
            <a:r>
              <a:rPr lang="en-GB" baseline="0" dirty="0" smtClean="0"/>
              <a:t> if you wanted to be a journalist –you don’t need a degree in journalism – you need to be able to write well – take history!</a:t>
            </a:r>
            <a:endParaRPr lang="en-GB" dirty="0"/>
          </a:p>
        </p:txBody>
      </p:sp>
      <p:sp>
        <p:nvSpPr>
          <p:cNvPr id="4" name="Slide Number Placeholder 3"/>
          <p:cNvSpPr>
            <a:spLocks noGrp="1"/>
          </p:cNvSpPr>
          <p:nvPr>
            <p:ph type="sldNum" sz="quarter" idx="10"/>
          </p:nvPr>
        </p:nvSpPr>
        <p:spPr/>
        <p:txBody>
          <a:bodyPr/>
          <a:lstStyle/>
          <a:p>
            <a:fld id="{866D7091-DC6A-4704-AAFA-3F5146D19ECD}" type="slidenum">
              <a:rPr lang="en-GB" smtClean="0"/>
              <a:t>12</a:t>
            </a:fld>
            <a:endParaRPr lang="en-GB"/>
          </a:p>
        </p:txBody>
      </p:sp>
    </p:spTree>
    <p:extLst>
      <p:ext uri="{BB962C8B-B14F-4D97-AF65-F5344CB8AC3E}">
        <p14:creationId xmlns:p14="http://schemas.microsoft.com/office/powerpoint/2010/main" val="464502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Very few subjects that you cant study at post-16 as long as you don’t narrow your choices too early.</a:t>
            </a:r>
            <a:endParaRPr lang="en-GB" dirty="0"/>
          </a:p>
        </p:txBody>
      </p:sp>
      <p:sp>
        <p:nvSpPr>
          <p:cNvPr id="4" name="Slide Number Placeholder 3"/>
          <p:cNvSpPr>
            <a:spLocks noGrp="1"/>
          </p:cNvSpPr>
          <p:nvPr>
            <p:ph type="sldNum" sz="quarter" idx="10"/>
          </p:nvPr>
        </p:nvSpPr>
        <p:spPr/>
        <p:txBody>
          <a:bodyPr/>
          <a:lstStyle/>
          <a:p>
            <a:fld id="{866D7091-DC6A-4704-AAFA-3F5146D19ECD}" type="slidenum">
              <a:rPr lang="en-GB" smtClean="0"/>
              <a:t>13</a:t>
            </a:fld>
            <a:endParaRPr lang="en-GB"/>
          </a:p>
        </p:txBody>
      </p:sp>
    </p:spTree>
    <p:extLst>
      <p:ext uri="{BB962C8B-B14F-4D97-AF65-F5344CB8AC3E}">
        <p14:creationId xmlns:p14="http://schemas.microsoft.com/office/powerpoint/2010/main" val="3940003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 you have to take this subject for two years!</a:t>
            </a:r>
            <a:r>
              <a:rPr lang="en-GB" baseline="0" dirty="0" smtClean="0"/>
              <a:t>  Your friend might no be in the same class</a:t>
            </a:r>
            <a:endParaRPr lang="en-GB" dirty="0"/>
          </a:p>
        </p:txBody>
      </p:sp>
      <p:sp>
        <p:nvSpPr>
          <p:cNvPr id="4" name="Slide Number Placeholder 3"/>
          <p:cNvSpPr>
            <a:spLocks noGrp="1"/>
          </p:cNvSpPr>
          <p:nvPr>
            <p:ph type="sldNum" sz="quarter" idx="10"/>
          </p:nvPr>
        </p:nvSpPr>
        <p:spPr/>
        <p:txBody>
          <a:bodyPr/>
          <a:lstStyle/>
          <a:p>
            <a:fld id="{866D7091-DC6A-4704-AAFA-3F5146D19ECD}" type="slidenum">
              <a:rPr lang="en-GB" smtClean="0"/>
              <a:t>14</a:t>
            </a:fld>
            <a:endParaRPr lang="en-GB"/>
          </a:p>
        </p:txBody>
      </p:sp>
    </p:spTree>
    <p:extLst>
      <p:ext uri="{BB962C8B-B14F-4D97-AF65-F5344CB8AC3E}">
        <p14:creationId xmlns:p14="http://schemas.microsoft.com/office/powerpoint/2010/main" val="2199884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no guarantee you will get the same</a:t>
            </a:r>
            <a:r>
              <a:rPr lang="en-GB" baseline="0" dirty="0" smtClean="0"/>
              <a:t> teacher at KS4 that you had at KS3 so that is not a good reason!</a:t>
            </a:r>
            <a:endParaRPr lang="en-GB" dirty="0"/>
          </a:p>
        </p:txBody>
      </p:sp>
      <p:sp>
        <p:nvSpPr>
          <p:cNvPr id="4" name="Slide Number Placeholder 3"/>
          <p:cNvSpPr>
            <a:spLocks noGrp="1"/>
          </p:cNvSpPr>
          <p:nvPr>
            <p:ph type="sldNum" sz="quarter" idx="10"/>
          </p:nvPr>
        </p:nvSpPr>
        <p:spPr/>
        <p:txBody>
          <a:bodyPr/>
          <a:lstStyle/>
          <a:p>
            <a:fld id="{866D7091-DC6A-4704-AAFA-3F5146D19ECD}" type="slidenum">
              <a:rPr lang="en-GB" smtClean="0"/>
              <a:t>15</a:t>
            </a:fld>
            <a:endParaRPr lang="en-GB"/>
          </a:p>
        </p:txBody>
      </p:sp>
    </p:spTree>
    <p:extLst>
      <p:ext uri="{BB962C8B-B14F-4D97-AF65-F5344CB8AC3E}">
        <p14:creationId xmlns:p14="http://schemas.microsoft.com/office/powerpoint/2010/main" val="499089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need to be interested and</a:t>
            </a:r>
            <a:r>
              <a:rPr lang="en-GB" baseline="0" dirty="0" smtClean="0"/>
              <a:t> want to do well</a:t>
            </a:r>
            <a:endParaRPr lang="en-GB" dirty="0"/>
          </a:p>
        </p:txBody>
      </p:sp>
      <p:sp>
        <p:nvSpPr>
          <p:cNvPr id="4" name="Slide Number Placeholder 3"/>
          <p:cNvSpPr>
            <a:spLocks noGrp="1"/>
          </p:cNvSpPr>
          <p:nvPr>
            <p:ph type="sldNum" sz="quarter" idx="10"/>
          </p:nvPr>
        </p:nvSpPr>
        <p:spPr/>
        <p:txBody>
          <a:bodyPr/>
          <a:lstStyle/>
          <a:p>
            <a:fld id="{866D7091-DC6A-4704-AAFA-3F5146D19ECD}" type="slidenum">
              <a:rPr lang="en-GB" smtClean="0"/>
              <a:t>16</a:t>
            </a:fld>
            <a:endParaRPr lang="en-GB"/>
          </a:p>
        </p:txBody>
      </p:sp>
    </p:spTree>
    <p:extLst>
      <p:ext uri="{BB962C8B-B14F-4D97-AF65-F5344CB8AC3E}">
        <p14:creationId xmlns:p14="http://schemas.microsoft.com/office/powerpoint/2010/main" val="2217976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it’s a subject you need for a career you’ve set your heart on then you need to choose and give 100%</a:t>
            </a:r>
            <a:r>
              <a:rPr lang="en-GB" baseline="0" dirty="0" smtClean="0"/>
              <a:t> even if its not a subject that is near the top of the list of subjects you enjoy</a:t>
            </a:r>
            <a:endParaRPr lang="en-GB" dirty="0"/>
          </a:p>
        </p:txBody>
      </p:sp>
      <p:sp>
        <p:nvSpPr>
          <p:cNvPr id="4" name="Slide Number Placeholder 3"/>
          <p:cNvSpPr>
            <a:spLocks noGrp="1"/>
          </p:cNvSpPr>
          <p:nvPr>
            <p:ph type="sldNum" sz="quarter" idx="10"/>
          </p:nvPr>
        </p:nvSpPr>
        <p:spPr/>
        <p:txBody>
          <a:bodyPr/>
          <a:lstStyle/>
          <a:p>
            <a:fld id="{866D7091-DC6A-4704-AAFA-3F5146D19ECD}" type="slidenum">
              <a:rPr lang="en-GB" smtClean="0"/>
              <a:t>17</a:t>
            </a:fld>
            <a:endParaRPr lang="en-GB"/>
          </a:p>
        </p:txBody>
      </p:sp>
    </p:spTree>
    <p:extLst>
      <p:ext uri="{BB962C8B-B14F-4D97-AF65-F5344CB8AC3E}">
        <p14:creationId xmlns:p14="http://schemas.microsoft.com/office/powerpoint/2010/main" val="1707696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the 10</a:t>
            </a:r>
            <a:r>
              <a:rPr lang="en-GB" baseline="30000" dirty="0" smtClean="0"/>
              <a:t>th</a:t>
            </a:r>
            <a:r>
              <a:rPr lang="en-GB" dirty="0" smtClean="0"/>
              <a:t> when I get all the forms I start processing</a:t>
            </a:r>
            <a:r>
              <a:rPr lang="en-GB" baseline="0" dirty="0" smtClean="0"/>
              <a:t> them.  If you haven’t handed in your form then I cannot consider your choices.  I make every effort to grant as many 1</a:t>
            </a:r>
            <a:r>
              <a:rPr lang="en-GB" baseline="30000" dirty="0" smtClean="0"/>
              <a:t>st</a:t>
            </a:r>
            <a:r>
              <a:rPr lang="en-GB" baseline="0" dirty="0" smtClean="0"/>
              <a:t> choices as possible but there will always be some clashes of subjects so you must consider what 2</a:t>
            </a:r>
            <a:r>
              <a:rPr lang="en-GB" baseline="30000" dirty="0" smtClean="0"/>
              <a:t>nd</a:t>
            </a:r>
            <a:r>
              <a:rPr lang="en-GB" baseline="0" dirty="0" smtClean="0"/>
              <a:t> and 3</a:t>
            </a:r>
            <a:r>
              <a:rPr lang="en-GB" baseline="30000" dirty="0" smtClean="0"/>
              <a:t>rd</a:t>
            </a:r>
            <a:r>
              <a:rPr lang="en-GB" baseline="0" dirty="0" smtClean="0"/>
              <a:t> choices will be.  I wont accept an option form that doesn’t have the reserve choices filled in – it will be returned to you.  Over 90% of students had all their first choices last year and if you do end up with a second choice it is extremely unlikely that it would happen for more than one option.</a:t>
            </a:r>
          </a:p>
          <a:p>
            <a:endParaRPr lang="en-GB" baseline="0" dirty="0" smtClean="0"/>
          </a:p>
          <a:p>
            <a:r>
              <a:rPr lang="en-GB" baseline="0" dirty="0" smtClean="0"/>
              <a:t>It is inevitable that some courses may not run if there is little interest – it happens every year</a:t>
            </a:r>
            <a:endParaRPr lang="en-GB" dirty="0"/>
          </a:p>
        </p:txBody>
      </p:sp>
      <p:sp>
        <p:nvSpPr>
          <p:cNvPr id="4" name="Slide Number Placeholder 3"/>
          <p:cNvSpPr>
            <a:spLocks noGrp="1"/>
          </p:cNvSpPr>
          <p:nvPr>
            <p:ph type="sldNum" sz="quarter" idx="10"/>
          </p:nvPr>
        </p:nvSpPr>
        <p:spPr/>
        <p:txBody>
          <a:bodyPr/>
          <a:lstStyle/>
          <a:p>
            <a:fld id="{866D7091-DC6A-4704-AAFA-3F5146D19ECD}" type="slidenum">
              <a:rPr lang="en-GB" smtClean="0"/>
              <a:t>18</a:t>
            </a:fld>
            <a:endParaRPr lang="en-GB"/>
          </a:p>
        </p:txBody>
      </p:sp>
    </p:spTree>
    <p:extLst>
      <p:ext uri="{BB962C8B-B14F-4D97-AF65-F5344CB8AC3E}">
        <p14:creationId xmlns:p14="http://schemas.microsoft.com/office/powerpoint/2010/main" val="395128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Booklet includes information on their pathway – please collect it from the Allen Wood Studio if you haven’t already done so.</a:t>
            </a:r>
          </a:p>
          <a:p>
            <a:pPr marL="171450" indent="-171450">
              <a:buFont typeface="Arial" panose="020B0604020202020204" pitchFamily="34" charset="0"/>
              <a:buChar char="•"/>
            </a:pPr>
            <a:r>
              <a:rPr lang="en-GB" dirty="0" smtClean="0"/>
              <a:t>Course</a:t>
            </a:r>
            <a:r>
              <a:rPr lang="en-GB" baseline="0" dirty="0" smtClean="0"/>
              <a:t> </a:t>
            </a:r>
            <a:r>
              <a:rPr lang="en-GB" dirty="0" smtClean="0"/>
              <a:t>information includes a page for each of the optional subjects and how they are assessed and what content is covered</a:t>
            </a:r>
          </a:p>
          <a:p>
            <a:pPr marL="171450" indent="-171450">
              <a:buFont typeface="Arial" panose="020B0604020202020204" pitchFamily="34" charset="0"/>
              <a:buChar char="•"/>
            </a:pPr>
            <a:r>
              <a:rPr lang="en-GB" dirty="0" smtClean="0"/>
              <a:t>Guidance on how to choose subjects</a:t>
            </a:r>
            <a:r>
              <a:rPr lang="en-GB" baseline="0" dirty="0" smtClean="0"/>
              <a:t> a section that can be completed with your parents and carers to help you </a:t>
            </a:r>
          </a:p>
          <a:p>
            <a:pPr marL="171450" indent="-171450">
              <a:buFont typeface="Arial" panose="020B0604020202020204" pitchFamily="34" charset="0"/>
              <a:buChar char="•"/>
            </a:pPr>
            <a:r>
              <a:rPr lang="en-GB" baseline="0" dirty="0" smtClean="0"/>
              <a:t>Full </a:t>
            </a:r>
            <a:r>
              <a:rPr lang="en-GB" baseline="0" dirty="0" err="1" smtClean="0"/>
              <a:t>ilst</a:t>
            </a:r>
            <a:r>
              <a:rPr lang="en-GB" baseline="0" dirty="0" smtClean="0"/>
              <a:t> of subjects and the likely target grades for the end of year 11</a:t>
            </a:r>
            <a:endParaRPr lang="en-GB" dirty="0" smtClean="0"/>
          </a:p>
          <a:p>
            <a:pPr marL="171450" indent="-171450">
              <a:buFont typeface="Arial" panose="020B0604020202020204" pitchFamily="34" charset="0"/>
              <a:buChar char="•"/>
            </a:pP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866D7091-DC6A-4704-AAFA-3F5146D19ECD}" type="slidenum">
              <a:rPr lang="en-GB" smtClean="0"/>
              <a:t>2</a:t>
            </a:fld>
            <a:endParaRPr lang="en-GB"/>
          </a:p>
        </p:txBody>
      </p:sp>
    </p:spTree>
    <p:extLst>
      <p:ext uri="{BB962C8B-B14F-4D97-AF65-F5344CB8AC3E}">
        <p14:creationId xmlns:p14="http://schemas.microsoft.com/office/powerpoint/2010/main" val="113817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GCSEs are now all</a:t>
            </a:r>
            <a:r>
              <a:rPr lang="en-GB" baseline="0" dirty="0" smtClean="0"/>
              <a:t> graded 1 – 9 with a 9 being the highest grade,  A grade 7 is equivalent to the old A grade and a grade 4 to the grade C</a:t>
            </a:r>
          </a:p>
          <a:p>
            <a:r>
              <a:rPr lang="en-GB" baseline="0" dirty="0" smtClean="0"/>
              <a:t>BTEC/CTECs are the more vocational style courses.  They do however include and externally examined unit and a large number of coursework style assessments.  They are the equivalent of 1 GCSE</a:t>
            </a:r>
            <a:endParaRPr lang="en-GB" dirty="0"/>
          </a:p>
        </p:txBody>
      </p:sp>
      <p:sp>
        <p:nvSpPr>
          <p:cNvPr id="4" name="Slide Number Placeholder 3"/>
          <p:cNvSpPr>
            <a:spLocks noGrp="1"/>
          </p:cNvSpPr>
          <p:nvPr>
            <p:ph type="sldNum" sz="quarter" idx="10"/>
          </p:nvPr>
        </p:nvSpPr>
        <p:spPr/>
        <p:txBody>
          <a:bodyPr/>
          <a:lstStyle/>
          <a:p>
            <a:fld id="{866D7091-DC6A-4704-AAFA-3F5146D19ECD}" type="slidenum">
              <a:rPr lang="en-GB" smtClean="0"/>
              <a:t>3</a:t>
            </a:fld>
            <a:endParaRPr lang="en-GB"/>
          </a:p>
        </p:txBody>
      </p:sp>
    </p:spTree>
    <p:extLst>
      <p:ext uri="{BB962C8B-B14F-4D97-AF65-F5344CB8AC3E}">
        <p14:creationId xmlns:p14="http://schemas.microsoft.com/office/powerpoint/2010/main" val="327955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compulsory subjects.  Almost all students will take both</a:t>
            </a:r>
            <a:r>
              <a:rPr lang="en-GB" baseline="0" dirty="0" smtClean="0"/>
              <a:t> English language and literature.  Triple science is not an option – students will be allocated to triple of double science much later in the year based on their progress throughout key stage three and their performance in assessments and exams.  </a:t>
            </a:r>
          </a:p>
          <a:p>
            <a:endParaRPr lang="en-GB" baseline="0" dirty="0" smtClean="0"/>
          </a:p>
          <a:p>
            <a:r>
              <a:rPr lang="en-GB" baseline="0" dirty="0" smtClean="0"/>
              <a:t>PSHE and PE are non examined core subjects – i.e. no GCSE PE the option.  Computing is the core national curriculum and is not the computer science GCSE or Creative </a:t>
            </a:r>
            <a:r>
              <a:rPr lang="en-GB" baseline="0" dirty="0" err="1" smtClean="0"/>
              <a:t>imedia</a:t>
            </a:r>
            <a:r>
              <a:rPr lang="en-GB" baseline="0" dirty="0" smtClean="0"/>
              <a:t> ICT course which are option subjects,  (Don’t mention ECDL as we don’t know how we will deliver this to year 9 as yet)</a:t>
            </a:r>
            <a:endParaRPr lang="en-GB" dirty="0"/>
          </a:p>
        </p:txBody>
      </p:sp>
      <p:sp>
        <p:nvSpPr>
          <p:cNvPr id="4" name="Slide Number Placeholder 3"/>
          <p:cNvSpPr>
            <a:spLocks noGrp="1"/>
          </p:cNvSpPr>
          <p:nvPr>
            <p:ph type="sldNum" sz="quarter" idx="10"/>
          </p:nvPr>
        </p:nvSpPr>
        <p:spPr/>
        <p:txBody>
          <a:bodyPr/>
          <a:lstStyle/>
          <a:p>
            <a:fld id="{866D7091-DC6A-4704-AAFA-3F5146D19ECD}" type="slidenum">
              <a:rPr lang="en-GB" smtClean="0"/>
              <a:t>4</a:t>
            </a:fld>
            <a:endParaRPr lang="en-GB"/>
          </a:p>
        </p:txBody>
      </p:sp>
    </p:spTree>
    <p:extLst>
      <p:ext uri="{BB962C8B-B14F-4D97-AF65-F5344CB8AC3E}">
        <p14:creationId xmlns:p14="http://schemas.microsoft.com/office/powerpoint/2010/main" val="46574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are the subjects we are offering this year – the subjects we actually then deliver depend on student choices.  It is possible that not all of these subjects will run.  For the more practical subjects we need a minimum of 15 students and for the literacy based subjects we need 20 students.  We always do our best to run as many courses as possible but if the class is really small then we cant run it.</a:t>
            </a:r>
          </a:p>
          <a:p>
            <a:endParaRPr lang="en-GB" baseline="0" dirty="0" smtClean="0"/>
          </a:p>
          <a:p>
            <a:r>
              <a:rPr lang="en-GB" baseline="0" dirty="0" smtClean="0"/>
              <a:t>Technology – these are the last set of subjects to change to the new GCSES from September 2017.  When courses change the new specifications from exam boards have to be submitted to </a:t>
            </a:r>
            <a:r>
              <a:rPr lang="en-GB" baseline="0" dirty="0" err="1" smtClean="0"/>
              <a:t>Ofqual</a:t>
            </a:r>
            <a:r>
              <a:rPr lang="en-GB" baseline="0" dirty="0" smtClean="0"/>
              <a:t> – a government agency - for approval and most of the technology courses have only just completed this process.  As such we have not made final decision on which courses we will offer next year in the case of graphics, textiles and resistant materials therefore we have included the old information which gives you the information about the content but the assessment information will change once final decisions have been made.  Of the three we will only run two depending on student interest.</a:t>
            </a:r>
            <a:endParaRPr lang="en-GB" dirty="0"/>
          </a:p>
        </p:txBody>
      </p:sp>
      <p:sp>
        <p:nvSpPr>
          <p:cNvPr id="4" name="Slide Number Placeholder 3"/>
          <p:cNvSpPr>
            <a:spLocks noGrp="1"/>
          </p:cNvSpPr>
          <p:nvPr>
            <p:ph type="sldNum" sz="quarter" idx="10"/>
          </p:nvPr>
        </p:nvSpPr>
        <p:spPr/>
        <p:txBody>
          <a:bodyPr/>
          <a:lstStyle/>
          <a:p>
            <a:fld id="{866D7091-DC6A-4704-AAFA-3F5146D19ECD}" type="slidenum">
              <a:rPr lang="en-GB" smtClean="0"/>
              <a:t>5</a:t>
            </a:fld>
            <a:endParaRPr lang="en-GB"/>
          </a:p>
        </p:txBody>
      </p:sp>
    </p:spTree>
    <p:extLst>
      <p:ext uri="{BB962C8B-B14F-4D97-AF65-F5344CB8AC3E}">
        <p14:creationId xmlns:p14="http://schemas.microsoft.com/office/powerpoint/2010/main" val="2745595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are now required</a:t>
            </a:r>
            <a:r>
              <a:rPr lang="en-GB" baseline="0" dirty="0" smtClean="0"/>
              <a:t> by the government to study a range of E-</a:t>
            </a:r>
            <a:r>
              <a:rPr lang="en-GB" baseline="0" dirty="0" err="1" smtClean="0"/>
              <a:t>bacc</a:t>
            </a:r>
            <a:r>
              <a:rPr lang="en-GB" baseline="0" dirty="0" smtClean="0"/>
              <a:t> subjects at KS4.  This includes Maths, English and dual science all of which are compulsory and then at least one subject from Computer Science, French Geography or History.  You can then choose two more subjects from the whole list of options including more </a:t>
            </a:r>
            <a:r>
              <a:rPr lang="en-GB" baseline="0" dirty="0" err="1" smtClean="0"/>
              <a:t>ebacc</a:t>
            </a:r>
            <a:r>
              <a:rPr lang="en-GB" baseline="0" dirty="0" smtClean="0"/>
              <a:t> subjects if you wish.  It is important at this point to try and keep your options as broad as you can.  You cant choose art + photography or sport and PE for example.</a:t>
            </a:r>
            <a:endParaRPr lang="en-GB" dirty="0"/>
          </a:p>
        </p:txBody>
      </p:sp>
      <p:sp>
        <p:nvSpPr>
          <p:cNvPr id="4" name="Slide Number Placeholder 3"/>
          <p:cNvSpPr>
            <a:spLocks noGrp="1"/>
          </p:cNvSpPr>
          <p:nvPr>
            <p:ph type="sldNum" sz="quarter" idx="10"/>
          </p:nvPr>
        </p:nvSpPr>
        <p:spPr/>
        <p:txBody>
          <a:bodyPr/>
          <a:lstStyle/>
          <a:p>
            <a:fld id="{866D7091-DC6A-4704-AAFA-3F5146D19ECD}" type="slidenum">
              <a:rPr lang="en-GB" smtClean="0"/>
              <a:t>7</a:t>
            </a:fld>
            <a:endParaRPr lang="en-GB"/>
          </a:p>
        </p:txBody>
      </p:sp>
    </p:spTree>
    <p:extLst>
      <p:ext uri="{BB962C8B-B14F-4D97-AF65-F5344CB8AC3E}">
        <p14:creationId xmlns:p14="http://schemas.microsoft.com/office/powerpoint/2010/main" val="11073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process is</a:t>
            </a:r>
            <a:r>
              <a:rPr lang="en-GB" baseline="0" dirty="0" smtClean="0"/>
              <a:t> as above – take the opportunity tonight to teachers about the different subjects and take the booklet away to read.  Parents evening is next week an opportunity to find out how your child is currently progressing,  At parents evening their will be appointment sheets next to the sign in sheets –please sign up for an option appointment with your college leader – parents and students meet to discuss the option choices before completing the individual option form that each college leader has for students.  Forms need to be handed in the 10</a:t>
            </a:r>
            <a:r>
              <a:rPr lang="en-GB" baseline="30000" dirty="0" smtClean="0"/>
              <a:t>th</a:t>
            </a:r>
            <a:r>
              <a:rPr lang="en-GB" baseline="0" dirty="0" smtClean="0"/>
              <a:t> of February,</a:t>
            </a:r>
            <a:endParaRPr lang="en-GB" dirty="0"/>
          </a:p>
        </p:txBody>
      </p:sp>
      <p:sp>
        <p:nvSpPr>
          <p:cNvPr id="4" name="Slide Number Placeholder 3"/>
          <p:cNvSpPr>
            <a:spLocks noGrp="1"/>
          </p:cNvSpPr>
          <p:nvPr>
            <p:ph type="sldNum" sz="quarter" idx="10"/>
          </p:nvPr>
        </p:nvSpPr>
        <p:spPr/>
        <p:txBody>
          <a:bodyPr/>
          <a:lstStyle/>
          <a:p>
            <a:fld id="{866D7091-DC6A-4704-AAFA-3F5146D19ECD}" type="slidenum">
              <a:rPr lang="en-GB" smtClean="0"/>
              <a:t>9</a:t>
            </a:fld>
            <a:endParaRPr lang="en-GB"/>
          </a:p>
        </p:txBody>
      </p:sp>
    </p:spTree>
    <p:extLst>
      <p:ext uri="{BB962C8B-B14F-4D97-AF65-F5344CB8AC3E}">
        <p14:creationId xmlns:p14="http://schemas.microsoft.com/office/powerpoint/2010/main" val="2057709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middle of your booklet is the curriculum preference form which details all</a:t>
            </a:r>
            <a:r>
              <a:rPr lang="en-GB" baseline="0" dirty="0" smtClean="0"/>
              <a:t> the likely target grades for each subject based on your progress from KS2.  </a:t>
            </a:r>
            <a:endParaRPr lang="en-GB" dirty="0"/>
          </a:p>
        </p:txBody>
      </p:sp>
      <p:sp>
        <p:nvSpPr>
          <p:cNvPr id="4" name="Slide Number Placeholder 3"/>
          <p:cNvSpPr>
            <a:spLocks noGrp="1"/>
          </p:cNvSpPr>
          <p:nvPr>
            <p:ph type="sldNum" sz="quarter" idx="10"/>
          </p:nvPr>
        </p:nvSpPr>
        <p:spPr/>
        <p:txBody>
          <a:bodyPr/>
          <a:lstStyle/>
          <a:p>
            <a:fld id="{866D7091-DC6A-4704-AAFA-3F5146D19ECD}" type="slidenum">
              <a:rPr lang="en-GB" smtClean="0"/>
              <a:t>10</a:t>
            </a:fld>
            <a:endParaRPr lang="en-GB"/>
          </a:p>
        </p:txBody>
      </p:sp>
    </p:spTree>
    <p:extLst>
      <p:ext uri="{BB962C8B-B14F-4D97-AF65-F5344CB8AC3E}">
        <p14:creationId xmlns:p14="http://schemas.microsoft.com/office/powerpoint/2010/main" val="254921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a:t>
            </a:r>
            <a:r>
              <a:rPr lang="en-GB" baseline="0" dirty="0" smtClean="0"/>
              <a:t> the booklet carefully and discuss subjects with teachers and your parents.  Make the final decisions when you meet with your college leader.</a:t>
            </a:r>
            <a:endParaRPr lang="en-GB" dirty="0"/>
          </a:p>
        </p:txBody>
      </p:sp>
      <p:sp>
        <p:nvSpPr>
          <p:cNvPr id="4" name="Slide Number Placeholder 3"/>
          <p:cNvSpPr>
            <a:spLocks noGrp="1"/>
          </p:cNvSpPr>
          <p:nvPr>
            <p:ph type="sldNum" sz="quarter" idx="10"/>
          </p:nvPr>
        </p:nvSpPr>
        <p:spPr/>
        <p:txBody>
          <a:bodyPr/>
          <a:lstStyle/>
          <a:p>
            <a:fld id="{866D7091-DC6A-4704-AAFA-3F5146D19ECD}" type="slidenum">
              <a:rPr lang="en-GB" smtClean="0"/>
              <a:t>11</a:t>
            </a:fld>
            <a:endParaRPr lang="en-GB"/>
          </a:p>
        </p:txBody>
      </p:sp>
    </p:spTree>
    <p:extLst>
      <p:ext uri="{BB962C8B-B14F-4D97-AF65-F5344CB8AC3E}">
        <p14:creationId xmlns:p14="http://schemas.microsoft.com/office/powerpoint/2010/main" val="51845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solidFill>
                  <a:prstClr val="black">
                    <a:tint val="75000"/>
                  </a:prstClr>
                </a:solidFill>
              </a:rPr>
              <a:pPr/>
              <a:t>07/02/2018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9AFD58-C948-483E-890F-595EDA1F060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6253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solidFill>
                  <a:prstClr val="black">
                    <a:tint val="75000"/>
                  </a:prstClr>
                </a:solidFill>
              </a:rPr>
              <a:pPr/>
              <a:t>07/02/2018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9AFD58-C948-483E-890F-595EDA1F060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0119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solidFill>
                  <a:prstClr val="black">
                    <a:tint val="75000"/>
                  </a:prstClr>
                </a:solidFill>
              </a:rPr>
              <a:pPr/>
              <a:t>07/02/2018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9AFD58-C948-483E-890F-595EDA1F060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15217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solidFill>
                  <a:prstClr val="black">
                    <a:tint val="75000"/>
                  </a:prstClr>
                </a:solidFill>
              </a:rPr>
              <a:pPr/>
              <a:t>07/02/2018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9AFD58-C948-483E-890F-595EDA1F060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477668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73018"/>
            <a:ext cx="7772400" cy="1362075"/>
          </a:xfrm>
        </p:spPr>
        <p:txBody>
          <a:bodyPr anchor="t"/>
          <a:lstStyle>
            <a:lvl1pPr algn="l">
              <a:defRPr sz="3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5"/>
            <a:ext cx="7772400" cy="666303"/>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9B2AF56-0474-404F-BC45-3D4C9C5270F1}" type="datetimeFigureOut">
              <a:rPr lang="en-GB" smtClean="0">
                <a:solidFill>
                  <a:prstClr val="black">
                    <a:tint val="75000"/>
                  </a:prstClr>
                </a:solidFill>
              </a:rPr>
              <a:pPr/>
              <a:t>07/02/2018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9AFD58-C948-483E-890F-595EDA1F060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78194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34129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34129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B2AF56-0474-404F-BC45-3D4C9C5270F1}" type="datetimeFigureOut">
              <a:rPr lang="en-GB" smtClean="0">
                <a:solidFill>
                  <a:prstClr val="black">
                    <a:tint val="75000"/>
                  </a:prstClr>
                </a:solidFill>
              </a:rPr>
              <a:pPr/>
              <a:t>07/02/2018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A9AFD58-C948-483E-890F-595EDA1F060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6011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283830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7"/>
            <a:ext cx="4041775" cy="283830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B2AF56-0474-404F-BC45-3D4C9C5270F1}" type="datetimeFigureOut">
              <a:rPr lang="en-GB" smtClean="0">
                <a:solidFill>
                  <a:prstClr val="black">
                    <a:tint val="75000"/>
                  </a:prstClr>
                </a:solidFill>
              </a:rPr>
              <a:pPr/>
              <a:t>07/02/2018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A9AFD58-C948-483E-890F-595EDA1F060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5971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B2AF56-0474-404F-BC45-3D4C9C5270F1}" type="datetimeFigureOut">
              <a:rPr lang="en-GB" smtClean="0">
                <a:solidFill>
                  <a:prstClr val="black">
                    <a:tint val="75000"/>
                  </a:prstClr>
                </a:solidFill>
              </a:rPr>
              <a:pPr/>
              <a:t>07/02/2018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A9AFD58-C948-483E-890F-595EDA1F060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388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2AF56-0474-404F-BC45-3D4C9C5270F1}" type="datetimeFigureOut">
              <a:rPr lang="en-GB" smtClean="0">
                <a:solidFill>
                  <a:prstClr val="black">
                    <a:tint val="75000"/>
                  </a:prstClr>
                </a:solidFill>
              </a:rPr>
              <a:pPr/>
              <a:t>07/02/2018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A9AFD58-C948-483E-890F-595EDA1F060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30129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0" cy="466811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350606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2AF56-0474-404F-BC45-3D4C9C5270F1}" type="datetimeFigureOut">
              <a:rPr lang="en-GB" smtClean="0">
                <a:solidFill>
                  <a:prstClr val="black">
                    <a:tint val="75000"/>
                  </a:prstClr>
                </a:solidFill>
              </a:rPr>
              <a:pPr/>
              <a:t>07/02/2018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A9AFD58-C948-483E-890F-595EDA1F060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3181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2AF56-0474-404F-BC45-3D4C9C5270F1}" type="datetimeFigureOut">
              <a:rPr lang="en-GB" smtClean="0">
                <a:solidFill>
                  <a:prstClr val="black">
                    <a:tint val="75000"/>
                  </a:prstClr>
                </a:solidFill>
              </a:rPr>
              <a:pPr/>
              <a:t>07/02/2018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A9AFD58-C948-483E-890F-595EDA1F060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2236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p:nvPr userDrawn="1"/>
        </p:nvPicPr>
        <p:blipFill rotWithShape="1">
          <a:blip r:embed="rId13" cstate="print">
            <a:extLst>
              <a:ext uri="{28A0092B-C50C-407E-A947-70E740481C1C}">
                <a14:useLocalDpi xmlns:a14="http://schemas.microsoft.com/office/drawing/2010/main" val="0"/>
              </a:ext>
            </a:extLst>
          </a:blip>
          <a:srcRect t="94439" r="202" b="1403"/>
          <a:stretch/>
        </p:blipFill>
        <p:spPr>
          <a:xfrm>
            <a:off x="0" y="6139376"/>
            <a:ext cx="9144000" cy="718625"/>
          </a:xfrm>
          <a:prstGeom prst="rect">
            <a:avLst/>
          </a:prstGeom>
        </p:spPr>
      </p:pic>
      <p:pic>
        <p:nvPicPr>
          <p:cNvPr id="10" name="Picture 9"/>
          <p:cNvPicPr/>
          <p:nvPr userDrawn="1"/>
        </p:nvPicPr>
        <p:blipFill rotWithShape="1">
          <a:blip r:embed="rId13" cstate="print">
            <a:extLst>
              <a:ext uri="{28A0092B-C50C-407E-A947-70E740481C1C}">
                <a14:useLocalDpi xmlns:a14="http://schemas.microsoft.com/office/drawing/2010/main" val="0"/>
              </a:ext>
            </a:extLst>
          </a:blip>
          <a:srcRect l="49274" t="2787" b="90011"/>
          <a:stretch/>
        </p:blipFill>
        <p:spPr>
          <a:xfrm>
            <a:off x="6816826" y="185020"/>
            <a:ext cx="2327174" cy="62309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334096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5733257"/>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B2AF56-0474-404F-BC45-3D4C9C5270F1}" type="datetimeFigureOut">
              <a:rPr lang="en-GB" smtClean="0">
                <a:solidFill>
                  <a:prstClr val="black">
                    <a:tint val="75000"/>
                  </a:prstClr>
                </a:solidFill>
              </a:rPr>
              <a:pPr/>
              <a:t>07/02/2018</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5733257"/>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573325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9AFD58-C948-483E-890F-595EDA1F060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054686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685800" rtl="0" eaLnBrk="1" latinLnBrk="0" hangingPunct="1">
        <a:spcBef>
          <a:spcPct val="0"/>
        </a:spcBef>
        <a:buNone/>
        <a:defRPr sz="3300" b="1" kern="1200">
          <a:solidFill>
            <a:schemeClr val="tx2">
              <a:lumMod val="60000"/>
              <a:lumOff val="40000"/>
            </a:schemeClr>
          </a:solidFill>
          <a:latin typeface="Century Gothic"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sz="3600" dirty="0"/>
              <a:t>YEAR NINE OPTIONS</a:t>
            </a:r>
          </a:p>
        </p:txBody>
      </p:sp>
      <p:sp>
        <p:nvSpPr>
          <p:cNvPr id="5" name="Subtitle 4"/>
          <p:cNvSpPr>
            <a:spLocks noGrp="1"/>
          </p:cNvSpPr>
          <p:nvPr>
            <p:ph type="subTitle" idx="1"/>
          </p:nvPr>
        </p:nvSpPr>
        <p:spPr/>
        <p:txBody>
          <a:bodyPr/>
          <a:lstStyle/>
          <a:p>
            <a:r>
              <a:rPr lang="en-GB" dirty="0" smtClean="0"/>
              <a:t>2018</a:t>
            </a:r>
            <a:endParaRPr lang="en-GB" dirty="0"/>
          </a:p>
        </p:txBody>
      </p:sp>
    </p:spTree>
    <p:extLst>
      <p:ext uri="{BB962C8B-B14F-4D97-AF65-F5344CB8AC3E}">
        <p14:creationId xmlns:p14="http://schemas.microsoft.com/office/powerpoint/2010/main" val="1126658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Curriculum Preference form</a:t>
            </a:r>
          </a:p>
        </p:txBody>
      </p:sp>
      <p:sp>
        <p:nvSpPr>
          <p:cNvPr id="3" name="Content Placeholder 2"/>
          <p:cNvSpPr>
            <a:spLocks noGrp="1"/>
          </p:cNvSpPr>
          <p:nvPr>
            <p:ph idx="1"/>
          </p:nvPr>
        </p:nvSpPr>
        <p:spPr/>
        <p:txBody>
          <a:bodyPr/>
          <a:lstStyle/>
          <a:p>
            <a:r>
              <a:rPr lang="en-GB" dirty="0"/>
              <a:t>Which pathway?</a:t>
            </a:r>
          </a:p>
          <a:p>
            <a:endParaRPr lang="en-GB" dirty="0"/>
          </a:p>
          <a:p>
            <a:r>
              <a:rPr lang="en-GB" dirty="0"/>
              <a:t>Target grades?</a:t>
            </a:r>
          </a:p>
          <a:p>
            <a:endParaRPr lang="en-GB" dirty="0"/>
          </a:p>
          <a:p>
            <a:r>
              <a:rPr lang="en-GB" dirty="0"/>
              <a:t>Subjects choices</a:t>
            </a:r>
          </a:p>
          <a:p>
            <a:pPr marL="0" indent="0">
              <a:buNone/>
            </a:pPr>
            <a:endParaRPr lang="en-GB" dirty="0"/>
          </a:p>
        </p:txBody>
      </p:sp>
    </p:spTree>
    <p:extLst>
      <p:ext uri="{BB962C8B-B14F-4D97-AF65-F5344CB8AC3E}">
        <p14:creationId xmlns:p14="http://schemas.microsoft.com/office/powerpoint/2010/main" val="2441838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I choose?</a:t>
            </a:r>
          </a:p>
        </p:txBody>
      </p:sp>
      <p:sp>
        <p:nvSpPr>
          <p:cNvPr id="3" name="Content Placeholder 2"/>
          <p:cNvSpPr>
            <a:spLocks noGrp="1"/>
          </p:cNvSpPr>
          <p:nvPr>
            <p:ph idx="1"/>
          </p:nvPr>
        </p:nvSpPr>
        <p:spPr/>
        <p:txBody>
          <a:bodyPr>
            <a:normAutofit/>
          </a:bodyPr>
          <a:lstStyle/>
          <a:p>
            <a:r>
              <a:rPr lang="en-GB" sz="2800" dirty="0"/>
              <a:t>Read the booklet</a:t>
            </a:r>
          </a:p>
          <a:p>
            <a:endParaRPr lang="en-GB" sz="2800" dirty="0"/>
          </a:p>
          <a:p>
            <a:r>
              <a:rPr lang="en-GB" sz="2800" dirty="0"/>
              <a:t>Take advice from teachers and parents</a:t>
            </a:r>
          </a:p>
          <a:p>
            <a:endParaRPr lang="en-GB" sz="2800" dirty="0"/>
          </a:p>
          <a:p>
            <a:r>
              <a:rPr lang="en-GB" sz="2800" dirty="0"/>
              <a:t>Make your choices with your College Leader</a:t>
            </a:r>
          </a:p>
          <a:p>
            <a:pPr marL="0" indent="0">
              <a:buNone/>
            </a:pPr>
            <a:endParaRPr lang="en-GB" sz="2800" dirty="0"/>
          </a:p>
        </p:txBody>
      </p:sp>
    </p:spTree>
    <p:extLst>
      <p:ext uri="{BB962C8B-B14F-4D97-AF65-F5344CB8AC3E}">
        <p14:creationId xmlns:p14="http://schemas.microsoft.com/office/powerpoint/2010/main" val="3412564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Personal data</a:t>
            </a:r>
          </a:p>
        </p:txBody>
      </p:sp>
      <p:sp>
        <p:nvSpPr>
          <p:cNvPr id="3" name="Content Placeholder 2"/>
          <p:cNvSpPr>
            <a:spLocks noGrp="1"/>
          </p:cNvSpPr>
          <p:nvPr>
            <p:ph idx="1"/>
          </p:nvPr>
        </p:nvSpPr>
        <p:spPr/>
        <p:txBody>
          <a:bodyPr>
            <a:normAutofit/>
          </a:bodyPr>
          <a:lstStyle/>
          <a:p>
            <a:r>
              <a:rPr lang="en-GB" sz="2800" dirty="0"/>
              <a:t>What are my interests and goals?</a:t>
            </a:r>
          </a:p>
          <a:p>
            <a:endParaRPr lang="en-GB" sz="2800" dirty="0"/>
          </a:p>
          <a:p>
            <a:r>
              <a:rPr lang="en-GB" sz="2800" dirty="0"/>
              <a:t>What is my plan for the next 7 years?</a:t>
            </a:r>
          </a:p>
          <a:p>
            <a:endParaRPr lang="en-GB" sz="2800" dirty="0"/>
          </a:p>
          <a:p>
            <a:r>
              <a:rPr lang="en-GB" sz="2800" dirty="0"/>
              <a:t>What is my future career path?</a:t>
            </a:r>
          </a:p>
          <a:p>
            <a:endParaRPr lang="en-GB" sz="2800" dirty="0"/>
          </a:p>
        </p:txBody>
      </p:sp>
    </p:spTree>
    <p:extLst>
      <p:ext uri="{BB962C8B-B14F-4D97-AF65-F5344CB8AC3E}">
        <p14:creationId xmlns:p14="http://schemas.microsoft.com/office/powerpoint/2010/main" val="421081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Post-16</a:t>
            </a:r>
          </a:p>
        </p:txBody>
      </p:sp>
      <p:sp>
        <p:nvSpPr>
          <p:cNvPr id="3" name="Content Placeholder 2"/>
          <p:cNvSpPr>
            <a:spLocks noGrp="1"/>
          </p:cNvSpPr>
          <p:nvPr>
            <p:ph idx="1"/>
          </p:nvPr>
        </p:nvSpPr>
        <p:spPr/>
        <p:txBody>
          <a:bodyPr>
            <a:normAutofit/>
          </a:bodyPr>
          <a:lstStyle/>
          <a:p>
            <a:r>
              <a:rPr lang="en-GB" sz="3200" dirty="0"/>
              <a:t>What do I want to study after key stage 4?</a:t>
            </a:r>
          </a:p>
          <a:p>
            <a:endParaRPr lang="en-GB" sz="3200" dirty="0"/>
          </a:p>
          <a:p>
            <a:r>
              <a:rPr lang="en-GB" sz="3200" dirty="0"/>
              <a:t>Have I kept my options open at key stage 4?</a:t>
            </a:r>
          </a:p>
          <a:p>
            <a:endParaRPr lang="en-GB" sz="3200" dirty="0"/>
          </a:p>
        </p:txBody>
      </p:sp>
    </p:spTree>
    <p:extLst>
      <p:ext uri="{BB962C8B-B14F-4D97-AF65-F5344CB8AC3E}">
        <p14:creationId xmlns:p14="http://schemas.microsoft.com/office/powerpoint/2010/main" val="637159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DON’T choose a subject </a:t>
            </a:r>
            <a:r>
              <a:rPr lang="en-GB" dirty="0" smtClean="0"/>
              <a:t/>
            </a:r>
            <a:br>
              <a:rPr lang="en-GB" dirty="0" smtClean="0"/>
            </a:br>
            <a:r>
              <a:rPr lang="en-GB" dirty="0" smtClean="0"/>
              <a:t>because </a:t>
            </a:r>
            <a:r>
              <a:rPr lang="en-GB" dirty="0"/>
              <a:t>your friend is taking it!</a:t>
            </a:r>
          </a:p>
        </p:txBody>
      </p:sp>
      <p:pic>
        <p:nvPicPr>
          <p:cNvPr id="4"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67812" y="1600200"/>
            <a:ext cx="5008376" cy="3341688"/>
          </a:xfrm>
        </p:spPr>
      </p:pic>
    </p:spTree>
    <p:extLst>
      <p:ext uri="{BB962C8B-B14F-4D97-AF65-F5344CB8AC3E}">
        <p14:creationId xmlns:p14="http://schemas.microsoft.com/office/powerpoint/2010/main" val="253345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DON’T choose a subject </a:t>
            </a:r>
            <a:r>
              <a:rPr lang="en-GB" dirty="0" smtClean="0"/>
              <a:t/>
            </a:r>
            <a:br>
              <a:rPr lang="en-GB" dirty="0" smtClean="0"/>
            </a:br>
            <a:r>
              <a:rPr lang="en-GB" dirty="0" smtClean="0"/>
              <a:t>because </a:t>
            </a:r>
            <a:r>
              <a:rPr lang="en-GB" dirty="0"/>
              <a:t>you like the teacher!</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57864" y="1600200"/>
            <a:ext cx="4428271" cy="3341688"/>
          </a:xfrm>
          <a:prstGeom prst="rect">
            <a:avLst/>
          </a:prstGeom>
        </p:spPr>
      </p:pic>
    </p:spTree>
    <p:extLst>
      <p:ext uri="{BB962C8B-B14F-4D97-AF65-F5344CB8AC3E}">
        <p14:creationId xmlns:p14="http://schemas.microsoft.com/office/powerpoint/2010/main" val="306120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 choose subjects you enjoy</a:t>
            </a:r>
          </a:p>
        </p:txBody>
      </p:sp>
      <p:pic>
        <p:nvPicPr>
          <p:cNvPr id="4"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63744" y="1600200"/>
            <a:ext cx="5016511" cy="3341688"/>
          </a:xfrm>
        </p:spPr>
      </p:pic>
    </p:spTree>
    <p:extLst>
      <p:ext uri="{BB962C8B-B14F-4D97-AF65-F5344CB8AC3E}">
        <p14:creationId xmlns:p14="http://schemas.microsoft.com/office/powerpoint/2010/main" val="4128349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 choose subjects that will </a:t>
            </a:r>
            <a:r>
              <a:rPr lang="en-GB" dirty="0" smtClean="0"/>
              <a:t/>
            </a:r>
            <a:br>
              <a:rPr lang="en-GB" dirty="0" smtClean="0"/>
            </a:br>
            <a:r>
              <a:rPr lang="en-GB" dirty="0" smtClean="0"/>
              <a:t>help </a:t>
            </a:r>
            <a:r>
              <a:rPr lang="en-GB" dirty="0"/>
              <a:t>your career</a:t>
            </a:r>
          </a:p>
        </p:txBody>
      </p:sp>
      <p:pic>
        <p:nvPicPr>
          <p:cNvPr id="4"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65734" y="1600200"/>
            <a:ext cx="5012532" cy="3341688"/>
          </a:xfrm>
        </p:spPr>
      </p:pic>
    </p:spTree>
    <p:extLst>
      <p:ext uri="{BB962C8B-B14F-4D97-AF65-F5344CB8AC3E}">
        <p14:creationId xmlns:p14="http://schemas.microsoft.com/office/powerpoint/2010/main" val="465649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happens next?</a:t>
            </a:r>
          </a:p>
        </p:txBody>
      </p:sp>
      <p:sp>
        <p:nvSpPr>
          <p:cNvPr id="3" name="Content Placeholder 2"/>
          <p:cNvSpPr>
            <a:spLocks noGrp="1"/>
          </p:cNvSpPr>
          <p:nvPr>
            <p:ph idx="1"/>
          </p:nvPr>
        </p:nvSpPr>
        <p:spPr/>
        <p:txBody>
          <a:bodyPr>
            <a:normAutofit/>
          </a:bodyPr>
          <a:lstStyle/>
          <a:p>
            <a:r>
              <a:rPr lang="en-GB" sz="3200" dirty="0"/>
              <a:t>Forms are processed</a:t>
            </a:r>
          </a:p>
          <a:p>
            <a:endParaRPr lang="en-GB" sz="3200" dirty="0"/>
          </a:p>
          <a:p>
            <a:r>
              <a:rPr lang="en-GB" sz="3200" dirty="0"/>
              <a:t>We decide which courses will run</a:t>
            </a:r>
          </a:p>
          <a:p>
            <a:endParaRPr lang="en-GB" sz="3200" dirty="0"/>
          </a:p>
        </p:txBody>
      </p:sp>
    </p:spTree>
    <p:extLst>
      <p:ext uri="{BB962C8B-B14F-4D97-AF65-F5344CB8AC3E}">
        <p14:creationId xmlns:p14="http://schemas.microsoft.com/office/powerpoint/2010/main" val="1723361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Deadlines</a:t>
            </a:r>
          </a:p>
        </p:txBody>
      </p:sp>
      <p:sp>
        <p:nvSpPr>
          <p:cNvPr id="3" name="Content Placeholder 2"/>
          <p:cNvSpPr>
            <a:spLocks noGrp="1"/>
          </p:cNvSpPr>
          <p:nvPr>
            <p:ph idx="1"/>
          </p:nvPr>
        </p:nvSpPr>
        <p:spPr/>
        <p:txBody>
          <a:bodyPr>
            <a:normAutofit/>
          </a:bodyPr>
          <a:lstStyle/>
          <a:p>
            <a:r>
              <a:rPr lang="en-GB" sz="3200" dirty="0"/>
              <a:t>Parents Evening – </a:t>
            </a:r>
            <a:r>
              <a:rPr lang="en-GB" sz="3200" dirty="0" smtClean="0"/>
              <a:t>Thursday </a:t>
            </a:r>
            <a:r>
              <a:rPr lang="en-GB" sz="3200" dirty="0"/>
              <a:t>the </a:t>
            </a:r>
            <a:r>
              <a:rPr lang="en-GB" sz="3200" dirty="0" smtClean="0"/>
              <a:t>18</a:t>
            </a:r>
            <a:r>
              <a:rPr lang="en-GB" sz="3200" baseline="30000" dirty="0" smtClean="0"/>
              <a:t>th</a:t>
            </a:r>
            <a:r>
              <a:rPr lang="en-GB" sz="3200" dirty="0" smtClean="0"/>
              <a:t> </a:t>
            </a:r>
            <a:r>
              <a:rPr lang="en-GB" sz="3200" dirty="0"/>
              <a:t>of January</a:t>
            </a:r>
          </a:p>
          <a:p>
            <a:endParaRPr lang="en-GB" sz="3200" dirty="0"/>
          </a:p>
          <a:p>
            <a:pPr marL="0" indent="0" algn="ctr">
              <a:buNone/>
            </a:pPr>
            <a:r>
              <a:rPr lang="en-GB" sz="3200" dirty="0"/>
              <a:t>OPTION FORM HANDED IN BY </a:t>
            </a:r>
            <a:r>
              <a:rPr lang="en-GB" sz="3200" dirty="0" smtClean="0"/>
              <a:t>THURSDAY </a:t>
            </a:r>
            <a:r>
              <a:rPr lang="en-GB" sz="3200" dirty="0"/>
              <a:t>THE </a:t>
            </a:r>
            <a:r>
              <a:rPr lang="en-GB" sz="3200" dirty="0" smtClean="0"/>
              <a:t>8</a:t>
            </a:r>
            <a:r>
              <a:rPr lang="en-GB" sz="3200" baseline="30000" dirty="0" smtClean="0"/>
              <a:t>th</a:t>
            </a:r>
            <a:r>
              <a:rPr lang="en-GB" sz="3200" dirty="0" smtClean="0"/>
              <a:t> </a:t>
            </a:r>
            <a:r>
              <a:rPr lang="en-GB" sz="3200" dirty="0"/>
              <a:t>OF FEBRUARY</a:t>
            </a:r>
          </a:p>
          <a:p>
            <a:endParaRPr lang="en-GB" sz="3200" dirty="0"/>
          </a:p>
        </p:txBody>
      </p:sp>
    </p:spTree>
    <p:extLst>
      <p:ext uri="{BB962C8B-B14F-4D97-AF65-F5344CB8AC3E}">
        <p14:creationId xmlns:p14="http://schemas.microsoft.com/office/powerpoint/2010/main" val="3824531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Individual Learning Programme</a:t>
            </a:r>
          </a:p>
        </p:txBody>
      </p:sp>
      <p:sp>
        <p:nvSpPr>
          <p:cNvPr id="3" name="Content Placeholder 2"/>
          <p:cNvSpPr>
            <a:spLocks noGrp="1"/>
          </p:cNvSpPr>
          <p:nvPr>
            <p:ph idx="1"/>
          </p:nvPr>
        </p:nvSpPr>
        <p:spPr/>
        <p:txBody>
          <a:bodyPr>
            <a:normAutofit fontScale="92500" lnSpcReduction="20000"/>
          </a:bodyPr>
          <a:lstStyle/>
          <a:p>
            <a:r>
              <a:rPr lang="en-GB" dirty="0"/>
              <a:t>Option pathway</a:t>
            </a:r>
          </a:p>
          <a:p>
            <a:pPr marL="0" indent="0">
              <a:buNone/>
            </a:pPr>
            <a:endParaRPr lang="en-GB" dirty="0"/>
          </a:p>
          <a:p>
            <a:r>
              <a:rPr lang="en-GB" dirty="0"/>
              <a:t>Course information</a:t>
            </a:r>
          </a:p>
          <a:p>
            <a:endParaRPr lang="en-GB" dirty="0"/>
          </a:p>
          <a:p>
            <a:r>
              <a:rPr lang="en-GB" dirty="0"/>
              <a:t>Guidance on how to choose</a:t>
            </a:r>
          </a:p>
          <a:p>
            <a:pPr marL="0" indent="0">
              <a:buNone/>
            </a:pPr>
            <a:endParaRPr lang="en-GB" dirty="0"/>
          </a:p>
          <a:p>
            <a:r>
              <a:rPr lang="en-GB" dirty="0"/>
              <a:t>Subjects</a:t>
            </a:r>
          </a:p>
          <a:p>
            <a:pPr marL="0" indent="0">
              <a:buNone/>
            </a:pPr>
            <a:endParaRPr lang="en-GB" dirty="0"/>
          </a:p>
          <a:p>
            <a:r>
              <a:rPr lang="en-GB" dirty="0"/>
              <a:t>Target grades</a:t>
            </a:r>
          </a:p>
          <a:p>
            <a:pPr marL="0" indent="0">
              <a:buNone/>
            </a:pPr>
            <a:endParaRPr lang="en-GB" dirty="0"/>
          </a:p>
        </p:txBody>
      </p:sp>
    </p:spTree>
    <p:extLst>
      <p:ext uri="{BB962C8B-B14F-4D97-AF65-F5344CB8AC3E}">
        <p14:creationId xmlns:p14="http://schemas.microsoft.com/office/powerpoint/2010/main" val="375872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Qualifications</a:t>
            </a:r>
          </a:p>
        </p:txBody>
      </p:sp>
      <p:sp>
        <p:nvSpPr>
          <p:cNvPr id="3" name="Content Placeholder 2"/>
          <p:cNvSpPr>
            <a:spLocks noGrp="1"/>
          </p:cNvSpPr>
          <p:nvPr>
            <p:ph idx="1"/>
          </p:nvPr>
        </p:nvSpPr>
        <p:spPr/>
        <p:txBody>
          <a:bodyPr>
            <a:normAutofit/>
          </a:bodyPr>
          <a:lstStyle/>
          <a:p>
            <a:r>
              <a:rPr lang="en-GB" dirty="0"/>
              <a:t>GCSEs</a:t>
            </a:r>
          </a:p>
          <a:p>
            <a:pPr lvl="2"/>
            <a:r>
              <a:rPr lang="en-GB" dirty="0"/>
              <a:t>Graded </a:t>
            </a:r>
            <a:r>
              <a:rPr lang="en-GB" dirty="0" smtClean="0"/>
              <a:t>9-1</a:t>
            </a:r>
            <a:endParaRPr lang="en-GB" dirty="0"/>
          </a:p>
          <a:p>
            <a:pPr lvl="2"/>
            <a:r>
              <a:rPr lang="en-GB" dirty="0"/>
              <a:t>Exams at the end – no controlled assessments</a:t>
            </a:r>
          </a:p>
          <a:p>
            <a:pPr marL="914400" lvl="2" indent="0">
              <a:buNone/>
            </a:pPr>
            <a:endParaRPr lang="en-GB" dirty="0"/>
          </a:p>
          <a:p>
            <a:r>
              <a:rPr lang="en-GB" dirty="0" smtClean="0"/>
              <a:t>BTECs/CNATs/Certificates</a:t>
            </a:r>
            <a:endParaRPr lang="en-GB" dirty="0"/>
          </a:p>
          <a:p>
            <a:pPr lvl="2"/>
            <a:r>
              <a:rPr lang="en-GB" dirty="0"/>
              <a:t>Graded Pass to Distinction</a:t>
            </a:r>
            <a:r>
              <a:rPr lang="en-GB" dirty="0" smtClean="0"/>
              <a:t>*/ A*-C</a:t>
            </a:r>
            <a:endParaRPr lang="en-GB" dirty="0"/>
          </a:p>
          <a:p>
            <a:pPr lvl="2"/>
            <a:r>
              <a:rPr lang="en-GB" dirty="0"/>
              <a:t>Include at least 1 externally examined unit</a:t>
            </a:r>
          </a:p>
          <a:p>
            <a:pPr lvl="2"/>
            <a:r>
              <a:rPr lang="en-GB" dirty="0"/>
              <a:t>Work is externally </a:t>
            </a:r>
            <a:r>
              <a:rPr lang="en-GB" dirty="0" smtClean="0"/>
              <a:t>moderated</a:t>
            </a:r>
            <a:endParaRPr lang="en-GB" dirty="0"/>
          </a:p>
        </p:txBody>
      </p:sp>
    </p:spTree>
    <p:extLst>
      <p:ext uri="{BB962C8B-B14F-4D97-AF65-F5344CB8AC3E}">
        <p14:creationId xmlns:p14="http://schemas.microsoft.com/office/powerpoint/2010/main" val="2399826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Core Subjects</a:t>
            </a:r>
          </a:p>
        </p:txBody>
      </p:sp>
      <p:sp>
        <p:nvSpPr>
          <p:cNvPr id="3" name="Content Placeholder 2"/>
          <p:cNvSpPr>
            <a:spLocks noGrp="1"/>
          </p:cNvSpPr>
          <p:nvPr>
            <p:ph idx="1"/>
          </p:nvPr>
        </p:nvSpPr>
        <p:spPr/>
        <p:txBody>
          <a:bodyPr>
            <a:normAutofit fontScale="77500" lnSpcReduction="20000"/>
          </a:bodyPr>
          <a:lstStyle/>
          <a:p>
            <a:pPr marL="0" indent="0">
              <a:buNone/>
            </a:pPr>
            <a:r>
              <a:rPr lang="en-GB" dirty="0"/>
              <a:t>1. Mathematics</a:t>
            </a:r>
          </a:p>
          <a:p>
            <a:pPr marL="0" indent="0">
              <a:buNone/>
            </a:pPr>
            <a:endParaRPr lang="en-GB" dirty="0"/>
          </a:p>
          <a:p>
            <a:pPr marL="0" indent="0">
              <a:buNone/>
            </a:pPr>
            <a:r>
              <a:rPr lang="en-GB" dirty="0"/>
              <a:t>2. English Language</a:t>
            </a:r>
          </a:p>
          <a:p>
            <a:pPr marL="514350" indent="-514350">
              <a:buAutoNum type="arabicPeriod"/>
            </a:pPr>
            <a:endParaRPr lang="en-GB" dirty="0"/>
          </a:p>
          <a:p>
            <a:pPr marL="0" indent="0">
              <a:buNone/>
            </a:pPr>
            <a:r>
              <a:rPr lang="en-GB" dirty="0"/>
              <a:t>3. English Literature</a:t>
            </a:r>
          </a:p>
          <a:p>
            <a:pPr marL="0" indent="0">
              <a:buNone/>
            </a:pPr>
            <a:endParaRPr lang="en-GB" dirty="0"/>
          </a:p>
          <a:p>
            <a:pPr marL="0" indent="0">
              <a:buNone/>
            </a:pPr>
            <a:r>
              <a:rPr lang="en-GB" dirty="0"/>
              <a:t>4. Dual Award Science or Triple Science</a:t>
            </a:r>
          </a:p>
          <a:p>
            <a:pPr marL="0" indent="0">
              <a:buNone/>
            </a:pPr>
            <a:endParaRPr lang="en-GB" dirty="0"/>
          </a:p>
          <a:p>
            <a:pPr marL="0" indent="0">
              <a:buNone/>
            </a:pPr>
            <a:r>
              <a:rPr lang="en-GB" dirty="0"/>
              <a:t>5. Religious </a:t>
            </a:r>
            <a:r>
              <a:rPr lang="en-GB" dirty="0" smtClean="0"/>
              <a:t>Studies</a:t>
            </a:r>
          </a:p>
          <a:p>
            <a:pPr marL="0" indent="0">
              <a:buNone/>
            </a:pPr>
            <a:endParaRPr lang="en-GB" dirty="0"/>
          </a:p>
          <a:p>
            <a:pPr marL="0" indent="0">
              <a:buNone/>
            </a:pPr>
            <a:r>
              <a:rPr lang="en-GB" dirty="0" smtClean="0"/>
              <a:t>6. PSHEE, PE</a:t>
            </a:r>
            <a:endParaRPr lang="en-GB" dirty="0"/>
          </a:p>
        </p:txBody>
      </p:sp>
    </p:spTree>
    <p:extLst>
      <p:ext uri="{BB962C8B-B14F-4D97-AF65-F5344CB8AC3E}">
        <p14:creationId xmlns:p14="http://schemas.microsoft.com/office/powerpoint/2010/main" val="293449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Subjects</a:t>
            </a:r>
          </a:p>
        </p:txBody>
      </p:sp>
      <p:graphicFrame>
        <p:nvGraphicFramePr>
          <p:cNvPr id="3" name="Table 2"/>
          <p:cNvGraphicFramePr>
            <a:graphicFrameLocks noGrp="1"/>
          </p:cNvGraphicFramePr>
          <p:nvPr>
            <p:extLst>
              <p:ext uri="{D42A27DB-BD31-4B8C-83A1-F6EECF244321}">
                <p14:modId xmlns:p14="http://schemas.microsoft.com/office/powerpoint/2010/main" val="2273102701"/>
              </p:ext>
            </p:extLst>
          </p:nvPr>
        </p:nvGraphicFramePr>
        <p:xfrm>
          <a:off x="442514" y="1772816"/>
          <a:ext cx="8229599" cy="3384376"/>
        </p:xfrm>
        <a:graphic>
          <a:graphicData uri="http://schemas.openxmlformats.org/drawingml/2006/table">
            <a:tbl>
              <a:tblPr firstRow="1" firstCol="1" bandRow="1">
                <a:tableStyleId>{69CF1AB2-1976-4502-BF36-3FF5EA218861}</a:tableStyleId>
              </a:tblPr>
              <a:tblGrid>
                <a:gridCol w="887934"/>
                <a:gridCol w="745251"/>
                <a:gridCol w="833101"/>
                <a:gridCol w="605516"/>
                <a:gridCol w="917413"/>
                <a:gridCol w="991703"/>
                <a:gridCol w="797725"/>
                <a:gridCol w="921541"/>
                <a:gridCol w="922130"/>
                <a:gridCol w="607285"/>
              </a:tblGrid>
              <a:tr h="376042">
                <a:tc gridSpan="10">
                  <a:txBody>
                    <a:bodyPr/>
                    <a:lstStyle/>
                    <a:p>
                      <a:pPr algn="ctr">
                        <a:spcAft>
                          <a:spcPts val="0"/>
                        </a:spcAft>
                      </a:pPr>
                      <a:r>
                        <a:rPr lang="en-GB" sz="1300" dirty="0">
                          <a:effectLst/>
                        </a:rPr>
                        <a:t>SUBJECTS</a:t>
                      </a:r>
                      <a:endParaRPr lang="en-GB" sz="1100" dirty="0">
                        <a:effectLst/>
                        <a:latin typeface="Times New Roman" panose="02020603050405020304" pitchFamily="18" charset="0"/>
                        <a:ea typeface="Times New Roman" panose="02020603050405020304" pitchFamily="18" charset="0"/>
                      </a:endParaRPr>
                    </a:p>
                  </a:txBody>
                  <a:tcPr marL="63677" marR="63677"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880209">
                <a:tc>
                  <a:txBody>
                    <a:bodyPr/>
                    <a:lstStyle/>
                    <a:p>
                      <a:pPr>
                        <a:spcAft>
                          <a:spcPts val="0"/>
                        </a:spcAft>
                      </a:pPr>
                      <a:r>
                        <a:rPr lang="en-GB" sz="1300" b="0" dirty="0">
                          <a:effectLst/>
                        </a:rPr>
                        <a:t>Art, Craft and Design</a:t>
                      </a:r>
                      <a:endParaRPr lang="en-GB" sz="1100" b="0" dirty="0">
                        <a:effectLst/>
                        <a:latin typeface="Times New Roman" panose="02020603050405020304" pitchFamily="18" charset="0"/>
                        <a:ea typeface="Times New Roman" panose="02020603050405020304" pitchFamily="18" charset="0"/>
                      </a:endParaRPr>
                    </a:p>
                  </a:txBody>
                  <a:tcPr marL="63677" marR="63677" marT="0" marB="0"/>
                </a:tc>
                <a:tc>
                  <a:txBody>
                    <a:bodyPr/>
                    <a:lstStyle/>
                    <a:p>
                      <a:pPr>
                        <a:spcAft>
                          <a:spcPts val="0"/>
                        </a:spcAft>
                      </a:pPr>
                      <a:r>
                        <a:rPr lang="en-GB" sz="1300">
                          <a:effectLst/>
                        </a:rPr>
                        <a:t>Business</a:t>
                      </a:r>
                      <a:endParaRPr lang="en-GB" sz="1100">
                        <a:effectLst/>
                        <a:latin typeface="Times New Roman" panose="02020603050405020304" pitchFamily="18" charset="0"/>
                        <a:ea typeface="Times New Roman" panose="02020603050405020304" pitchFamily="18" charset="0"/>
                      </a:endParaRPr>
                    </a:p>
                  </a:txBody>
                  <a:tcPr marL="63677" marR="63677" marT="0" marB="0"/>
                </a:tc>
                <a:tc>
                  <a:txBody>
                    <a:bodyPr/>
                    <a:lstStyle/>
                    <a:p>
                      <a:pPr>
                        <a:spcAft>
                          <a:spcPts val="0"/>
                        </a:spcAft>
                      </a:pPr>
                      <a:r>
                        <a:rPr lang="en-GB" sz="1300">
                          <a:effectLst/>
                        </a:rPr>
                        <a:t>Computer Science</a:t>
                      </a:r>
                      <a:endParaRPr lang="en-GB" sz="1100">
                        <a:effectLst/>
                        <a:latin typeface="Times New Roman" panose="02020603050405020304" pitchFamily="18" charset="0"/>
                        <a:ea typeface="Times New Roman" panose="02020603050405020304" pitchFamily="18" charset="0"/>
                      </a:endParaRPr>
                    </a:p>
                  </a:txBody>
                  <a:tcPr marL="63677" marR="63677" marT="0" marB="0"/>
                </a:tc>
                <a:tc>
                  <a:txBody>
                    <a:bodyPr/>
                    <a:lstStyle/>
                    <a:p>
                      <a:pPr>
                        <a:spcAft>
                          <a:spcPts val="0"/>
                        </a:spcAft>
                      </a:pPr>
                      <a:r>
                        <a:rPr lang="en-GB" sz="1300">
                          <a:effectLst/>
                        </a:rPr>
                        <a:t>Dance</a:t>
                      </a:r>
                      <a:endParaRPr lang="en-GB" sz="1100">
                        <a:effectLst/>
                        <a:latin typeface="Times New Roman" panose="02020603050405020304" pitchFamily="18" charset="0"/>
                        <a:ea typeface="Times New Roman" panose="02020603050405020304" pitchFamily="18" charset="0"/>
                      </a:endParaRPr>
                    </a:p>
                  </a:txBody>
                  <a:tcPr marL="63677" marR="63677" marT="0" marB="0"/>
                </a:tc>
                <a:tc>
                  <a:txBody>
                    <a:bodyPr/>
                    <a:lstStyle/>
                    <a:p>
                      <a:pPr>
                        <a:spcAft>
                          <a:spcPts val="0"/>
                        </a:spcAft>
                      </a:pPr>
                      <a:r>
                        <a:rPr lang="en-GB" sz="1300">
                          <a:effectLst/>
                        </a:rPr>
                        <a:t>Design &amp; Technology – textiles based materials</a:t>
                      </a:r>
                      <a:endParaRPr lang="en-GB" sz="1100">
                        <a:effectLst/>
                        <a:latin typeface="Times New Roman" panose="02020603050405020304" pitchFamily="18" charset="0"/>
                        <a:ea typeface="Times New Roman" panose="02020603050405020304" pitchFamily="18" charset="0"/>
                      </a:endParaRPr>
                    </a:p>
                  </a:txBody>
                  <a:tcPr marL="63677" marR="63677" marT="0" marB="0"/>
                </a:tc>
                <a:tc>
                  <a:txBody>
                    <a:bodyPr/>
                    <a:lstStyle/>
                    <a:p>
                      <a:pPr algn="just">
                        <a:spcAft>
                          <a:spcPts val="0"/>
                        </a:spcAft>
                      </a:pPr>
                      <a:r>
                        <a:rPr lang="en-GB" sz="1300">
                          <a:effectLst/>
                        </a:rPr>
                        <a:t>Design &amp; Technology – timber &amp; polymers</a:t>
                      </a:r>
                      <a:endParaRPr lang="en-GB" sz="1100">
                        <a:effectLst/>
                      </a:endParaRPr>
                    </a:p>
                    <a:p>
                      <a:pPr>
                        <a:spcAft>
                          <a:spcPts val="0"/>
                        </a:spcAft>
                      </a:pPr>
                      <a:r>
                        <a:rPr lang="en-GB" sz="1300">
                          <a:effectLst/>
                        </a:rPr>
                        <a:t> </a:t>
                      </a:r>
                      <a:endParaRPr lang="en-GB" sz="1100">
                        <a:effectLst/>
                        <a:latin typeface="Times New Roman" panose="02020603050405020304" pitchFamily="18" charset="0"/>
                        <a:ea typeface="Times New Roman" panose="02020603050405020304" pitchFamily="18" charset="0"/>
                      </a:endParaRPr>
                    </a:p>
                  </a:txBody>
                  <a:tcPr marL="63677" marR="63677" marT="0" marB="0"/>
                </a:tc>
                <a:tc>
                  <a:txBody>
                    <a:bodyPr/>
                    <a:lstStyle/>
                    <a:p>
                      <a:pPr>
                        <a:spcAft>
                          <a:spcPts val="0"/>
                        </a:spcAft>
                      </a:pPr>
                      <a:r>
                        <a:rPr lang="en-GB" sz="1300">
                          <a:effectLst/>
                        </a:rPr>
                        <a:t>Drama</a:t>
                      </a:r>
                      <a:endParaRPr lang="en-GB" sz="1100">
                        <a:effectLst/>
                        <a:latin typeface="Times New Roman" panose="02020603050405020304" pitchFamily="18" charset="0"/>
                        <a:ea typeface="Times New Roman" panose="02020603050405020304" pitchFamily="18" charset="0"/>
                      </a:endParaRPr>
                    </a:p>
                  </a:txBody>
                  <a:tcPr marL="63677" marR="63677" marT="0" marB="0"/>
                </a:tc>
                <a:tc>
                  <a:txBody>
                    <a:bodyPr/>
                    <a:lstStyle/>
                    <a:p>
                      <a:pPr>
                        <a:spcAft>
                          <a:spcPts val="0"/>
                        </a:spcAft>
                      </a:pPr>
                      <a:r>
                        <a:rPr lang="en-GB" sz="1300">
                          <a:effectLst/>
                        </a:rPr>
                        <a:t>Engineering Design</a:t>
                      </a:r>
                      <a:endParaRPr lang="en-GB" sz="1100">
                        <a:effectLst/>
                        <a:latin typeface="Times New Roman" panose="02020603050405020304" pitchFamily="18" charset="0"/>
                        <a:ea typeface="Times New Roman" panose="02020603050405020304" pitchFamily="18" charset="0"/>
                      </a:endParaRPr>
                    </a:p>
                  </a:txBody>
                  <a:tcPr marL="63677" marR="63677" marT="0" marB="0"/>
                </a:tc>
                <a:tc>
                  <a:txBody>
                    <a:bodyPr/>
                    <a:lstStyle/>
                    <a:p>
                      <a:pPr>
                        <a:spcAft>
                          <a:spcPts val="0"/>
                        </a:spcAft>
                      </a:pPr>
                      <a:r>
                        <a:rPr lang="en-GB" sz="1300">
                          <a:effectLst/>
                        </a:rPr>
                        <a:t>Food Preparation &amp; Nutrition</a:t>
                      </a:r>
                      <a:endParaRPr lang="en-GB" sz="1100">
                        <a:effectLst/>
                        <a:latin typeface="Times New Roman" panose="02020603050405020304" pitchFamily="18" charset="0"/>
                        <a:ea typeface="Times New Roman" panose="02020603050405020304" pitchFamily="18" charset="0"/>
                      </a:endParaRPr>
                    </a:p>
                  </a:txBody>
                  <a:tcPr marL="63677" marR="63677" marT="0" marB="0"/>
                </a:tc>
                <a:tc>
                  <a:txBody>
                    <a:bodyPr/>
                    <a:lstStyle/>
                    <a:p>
                      <a:pPr>
                        <a:spcAft>
                          <a:spcPts val="0"/>
                        </a:spcAft>
                      </a:pPr>
                      <a:r>
                        <a:rPr lang="en-GB" sz="1300">
                          <a:effectLst/>
                        </a:rPr>
                        <a:t>French</a:t>
                      </a:r>
                      <a:endParaRPr lang="en-GB" sz="1100">
                        <a:effectLst/>
                        <a:latin typeface="Times New Roman" panose="02020603050405020304" pitchFamily="18" charset="0"/>
                        <a:ea typeface="Times New Roman" panose="02020603050405020304" pitchFamily="18" charset="0"/>
                      </a:endParaRPr>
                    </a:p>
                  </a:txBody>
                  <a:tcPr marL="63677" marR="63677" marT="0" marB="0"/>
                </a:tc>
              </a:tr>
              <a:tr h="1128125">
                <a:tc>
                  <a:txBody>
                    <a:bodyPr/>
                    <a:lstStyle/>
                    <a:p>
                      <a:pPr algn="just">
                        <a:spcAft>
                          <a:spcPts val="0"/>
                        </a:spcAft>
                      </a:pPr>
                      <a:r>
                        <a:rPr lang="en-GB" sz="1300" b="0" dirty="0">
                          <a:effectLst/>
                        </a:rPr>
                        <a:t>Geography</a:t>
                      </a:r>
                      <a:endParaRPr lang="en-GB" sz="1100" b="0" dirty="0">
                        <a:effectLst/>
                        <a:latin typeface="Times New Roman" panose="02020603050405020304" pitchFamily="18" charset="0"/>
                        <a:ea typeface="Times New Roman" panose="02020603050405020304" pitchFamily="18" charset="0"/>
                      </a:endParaRPr>
                    </a:p>
                  </a:txBody>
                  <a:tcPr marL="63677" marR="63677" marT="0" marB="0"/>
                </a:tc>
                <a:tc>
                  <a:txBody>
                    <a:bodyPr/>
                    <a:lstStyle/>
                    <a:p>
                      <a:pPr>
                        <a:spcAft>
                          <a:spcPts val="0"/>
                        </a:spcAft>
                      </a:pPr>
                      <a:r>
                        <a:rPr lang="en-GB" sz="1300" dirty="0">
                          <a:effectLst/>
                        </a:rPr>
                        <a:t>Health &amp; Social Care</a:t>
                      </a:r>
                      <a:endParaRPr lang="en-GB" sz="1100" dirty="0">
                        <a:effectLst/>
                        <a:latin typeface="Times New Roman" panose="02020603050405020304" pitchFamily="18" charset="0"/>
                        <a:ea typeface="Times New Roman" panose="02020603050405020304" pitchFamily="18" charset="0"/>
                      </a:endParaRPr>
                    </a:p>
                  </a:txBody>
                  <a:tcPr marL="63677" marR="63677" marT="0" marB="0"/>
                </a:tc>
                <a:tc>
                  <a:txBody>
                    <a:bodyPr/>
                    <a:lstStyle/>
                    <a:p>
                      <a:pPr>
                        <a:spcAft>
                          <a:spcPts val="0"/>
                        </a:spcAft>
                      </a:pPr>
                      <a:r>
                        <a:rPr lang="en-GB" sz="1300" dirty="0">
                          <a:effectLst/>
                        </a:rPr>
                        <a:t>History</a:t>
                      </a:r>
                      <a:endParaRPr lang="en-GB" sz="1100" dirty="0">
                        <a:effectLst/>
                        <a:latin typeface="Times New Roman" panose="02020603050405020304" pitchFamily="18" charset="0"/>
                        <a:ea typeface="Times New Roman" panose="02020603050405020304" pitchFamily="18" charset="0"/>
                      </a:endParaRPr>
                    </a:p>
                  </a:txBody>
                  <a:tcPr marL="63677" marR="63677" marT="0" marB="0"/>
                </a:tc>
                <a:tc>
                  <a:txBody>
                    <a:bodyPr/>
                    <a:lstStyle/>
                    <a:p>
                      <a:pPr algn="just">
                        <a:spcAft>
                          <a:spcPts val="0"/>
                        </a:spcAft>
                      </a:pPr>
                      <a:r>
                        <a:rPr lang="en-GB" sz="1300" dirty="0">
                          <a:effectLst/>
                        </a:rPr>
                        <a:t>ICT</a:t>
                      </a:r>
                      <a:endParaRPr lang="en-GB" sz="1100" dirty="0">
                        <a:effectLst/>
                      </a:endParaRPr>
                    </a:p>
                    <a:p>
                      <a:pPr>
                        <a:spcAft>
                          <a:spcPts val="0"/>
                        </a:spcAft>
                      </a:pPr>
                      <a:r>
                        <a:rPr lang="en-GB" sz="1100" dirty="0">
                          <a:effectLst/>
                        </a:rPr>
                        <a:t> </a:t>
                      </a:r>
                      <a:endParaRPr lang="en-GB" sz="1100" dirty="0">
                        <a:effectLst/>
                        <a:latin typeface="Times New Roman" panose="02020603050405020304" pitchFamily="18" charset="0"/>
                        <a:ea typeface="Times New Roman" panose="02020603050405020304" pitchFamily="18" charset="0"/>
                      </a:endParaRPr>
                    </a:p>
                  </a:txBody>
                  <a:tcPr marL="63677" marR="63677" marT="0" marB="0"/>
                </a:tc>
                <a:tc>
                  <a:txBody>
                    <a:bodyPr/>
                    <a:lstStyle/>
                    <a:p>
                      <a:pPr>
                        <a:spcAft>
                          <a:spcPts val="0"/>
                        </a:spcAft>
                      </a:pPr>
                      <a:r>
                        <a:rPr lang="en-GB" sz="1300" dirty="0">
                          <a:effectLst/>
                        </a:rPr>
                        <a:t>Music</a:t>
                      </a:r>
                      <a:endParaRPr lang="en-GB" sz="1100" dirty="0">
                        <a:effectLst/>
                        <a:latin typeface="Times New Roman" panose="02020603050405020304" pitchFamily="18" charset="0"/>
                        <a:ea typeface="Times New Roman" panose="02020603050405020304" pitchFamily="18" charset="0"/>
                      </a:endParaRPr>
                    </a:p>
                  </a:txBody>
                  <a:tcPr marL="63677" marR="63677" marT="0" marB="0"/>
                </a:tc>
                <a:tc>
                  <a:txBody>
                    <a:bodyPr/>
                    <a:lstStyle/>
                    <a:p>
                      <a:pPr>
                        <a:spcAft>
                          <a:spcPts val="0"/>
                        </a:spcAft>
                      </a:pPr>
                      <a:r>
                        <a:rPr lang="en-GB" sz="1300" dirty="0">
                          <a:effectLst/>
                        </a:rPr>
                        <a:t>Photography</a:t>
                      </a:r>
                      <a:endParaRPr lang="en-GB" sz="1100" dirty="0">
                        <a:effectLst/>
                        <a:latin typeface="Times New Roman" panose="02020603050405020304" pitchFamily="18" charset="0"/>
                        <a:ea typeface="Times New Roman" panose="02020603050405020304" pitchFamily="18" charset="0"/>
                      </a:endParaRPr>
                    </a:p>
                  </a:txBody>
                  <a:tcPr marL="63677" marR="63677" marT="0" marB="0"/>
                </a:tc>
                <a:tc>
                  <a:txBody>
                    <a:bodyPr/>
                    <a:lstStyle/>
                    <a:p>
                      <a:pPr>
                        <a:spcAft>
                          <a:spcPts val="0"/>
                        </a:spcAft>
                      </a:pPr>
                      <a:r>
                        <a:rPr lang="en-GB" sz="1300" dirty="0">
                          <a:effectLst/>
                        </a:rPr>
                        <a:t>Physical Education</a:t>
                      </a:r>
                      <a:endParaRPr lang="en-GB" sz="1100" dirty="0">
                        <a:effectLst/>
                        <a:latin typeface="Times New Roman" panose="02020603050405020304" pitchFamily="18" charset="0"/>
                        <a:ea typeface="Times New Roman" panose="02020603050405020304" pitchFamily="18" charset="0"/>
                      </a:endParaRPr>
                    </a:p>
                  </a:txBody>
                  <a:tcPr marL="63677" marR="63677" marT="0" marB="0"/>
                </a:tc>
                <a:tc>
                  <a:txBody>
                    <a:bodyPr/>
                    <a:lstStyle/>
                    <a:p>
                      <a:pPr>
                        <a:spcAft>
                          <a:spcPts val="0"/>
                        </a:spcAft>
                      </a:pPr>
                      <a:r>
                        <a:rPr lang="en-GB" sz="1300" dirty="0">
                          <a:effectLst/>
                        </a:rPr>
                        <a:t>Spanish</a:t>
                      </a:r>
                      <a:endParaRPr lang="en-GB" sz="1100" dirty="0">
                        <a:effectLst/>
                        <a:latin typeface="Times New Roman" panose="02020603050405020304" pitchFamily="18" charset="0"/>
                        <a:ea typeface="Times New Roman" panose="02020603050405020304" pitchFamily="18" charset="0"/>
                      </a:endParaRPr>
                    </a:p>
                  </a:txBody>
                  <a:tcPr marL="63677" marR="63677" marT="0" marB="0"/>
                </a:tc>
                <a:tc>
                  <a:txBody>
                    <a:bodyPr/>
                    <a:lstStyle/>
                    <a:p>
                      <a:pPr algn="just">
                        <a:spcAft>
                          <a:spcPts val="0"/>
                        </a:spcAft>
                      </a:pPr>
                      <a:r>
                        <a:rPr lang="en-GB" sz="1300" dirty="0">
                          <a:effectLst/>
                        </a:rPr>
                        <a:t>Sport</a:t>
                      </a:r>
                      <a:endParaRPr lang="en-GB" sz="1100" dirty="0">
                        <a:effectLst/>
                        <a:latin typeface="Times New Roman" panose="02020603050405020304" pitchFamily="18" charset="0"/>
                        <a:ea typeface="Times New Roman" panose="02020603050405020304" pitchFamily="18" charset="0"/>
                      </a:endParaRPr>
                    </a:p>
                  </a:txBody>
                  <a:tcPr marL="63677" marR="63677" marT="0" marB="0"/>
                </a:tc>
                <a:tc>
                  <a:txBody>
                    <a:bodyPr/>
                    <a:lstStyle/>
                    <a:p>
                      <a:pPr>
                        <a:spcAft>
                          <a:spcPts val="0"/>
                        </a:spcAft>
                      </a:pPr>
                      <a:r>
                        <a:rPr lang="en-GB" sz="1100" dirty="0">
                          <a:effectLst/>
                        </a:rPr>
                        <a:t> </a:t>
                      </a:r>
                      <a:endParaRPr lang="en-GB" sz="1100" dirty="0">
                        <a:effectLst/>
                        <a:latin typeface="Times New Roman" panose="02020603050405020304" pitchFamily="18" charset="0"/>
                        <a:ea typeface="Times New Roman" panose="02020603050405020304" pitchFamily="18" charset="0"/>
                      </a:endParaRPr>
                    </a:p>
                  </a:txBody>
                  <a:tcPr marL="63677" marR="63677" marT="0" marB="0"/>
                </a:tc>
              </a:tr>
            </a:tbl>
          </a:graphicData>
        </a:graphic>
      </p:graphicFrame>
    </p:spTree>
    <p:extLst>
      <p:ext uri="{BB962C8B-B14F-4D97-AF65-F5344CB8AC3E}">
        <p14:creationId xmlns:p14="http://schemas.microsoft.com/office/powerpoint/2010/main" val="845103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Pathways</a:t>
            </a:r>
          </a:p>
        </p:txBody>
      </p:sp>
      <p:sp>
        <p:nvSpPr>
          <p:cNvPr id="4" name="Rectangle 3"/>
          <p:cNvSpPr/>
          <p:nvPr/>
        </p:nvSpPr>
        <p:spPr>
          <a:xfrm>
            <a:off x="611560" y="1844824"/>
            <a:ext cx="7632848" cy="2677656"/>
          </a:xfrm>
          <a:prstGeom prst="rect">
            <a:avLst/>
          </a:prstGeom>
        </p:spPr>
        <p:txBody>
          <a:bodyPr wrap="square">
            <a:spAutoFit/>
          </a:bodyPr>
          <a:lstStyle/>
          <a:p>
            <a:r>
              <a:rPr lang="en-GB" sz="2800" dirty="0"/>
              <a:t>Level 1 programme</a:t>
            </a:r>
          </a:p>
          <a:p>
            <a:pPr lvl="2"/>
            <a:r>
              <a:rPr lang="en-GB" sz="2800" dirty="0"/>
              <a:t>Additional English and Maths</a:t>
            </a:r>
          </a:p>
          <a:p>
            <a:pPr lvl="2"/>
            <a:endParaRPr lang="en-GB" sz="2800" dirty="0"/>
          </a:p>
          <a:p>
            <a:pPr lvl="2"/>
            <a:r>
              <a:rPr lang="en-GB" sz="2800" dirty="0"/>
              <a:t>Work skills</a:t>
            </a:r>
          </a:p>
          <a:p>
            <a:pPr lvl="2"/>
            <a:endParaRPr lang="en-GB" sz="2800" dirty="0"/>
          </a:p>
          <a:p>
            <a:pPr lvl="2"/>
            <a:r>
              <a:rPr lang="en-GB" sz="2800" dirty="0"/>
              <a:t>Level 1 Engineering or Health &amp; Social Care</a:t>
            </a:r>
          </a:p>
        </p:txBody>
      </p:sp>
    </p:spTree>
    <p:extLst>
      <p:ext uri="{BB962C8B-B14F-4D97-AF65-F5344CB8AC3E}">
        <p14:creationId xmlns:p14="http://schemas.microsoft.com/office/powerpoint/2010/main" val="3749788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Pathways</a:t>
            </a:r>
          </a:p>
        </p:txBody>
      </p:sp>
      <p:sp>
        <p:nvSpPr>
          <p:cNvPr id="3" name="Content Placeholder 2"/>
          <p:cNvSpPr>
            <a:spLocks noGrp="1"/>
          </p:cNvSpPr>
          <p:nvPr>
            <p:ph idx="1"/>
          </p:nvPr>
        </p:nvSpPr>
        <p:spPr/>
        <p:txBody>
          <a:bodyPr/>
          <a:lstStyle/>
          <a:p>
            <a:r>
              <a:rPr lang="en-GB" sz="2800" dirty="0"/>
              <a:t>Core pathway</a:t>
            </a:r>
          </a:p>
          <a:p>
            <a:pPr lvl="2"/>
            <a:r>
              <a:rPr lang="en-GB" sz="2800" dirty="0"/>
              <a:t>Computer Science, French, </a:t>
            </a:r>
            <a:r>
              <a:rPr lang="en-GB" sz="2800" dirty="0" smtClean="0"/>
              <a:t>Spanish, Geography or History</a:t>
            </a:r>
            <a:endParaRPr lang="en-GB" sz="2800" dirty="0"/>
          </a:p>
          <a:p>
            <a:pPr lvl="2"/>
            <a:endParaRPr lang="en-GB" sz="2800" dirty="0"/>
          </a:p>
          <a:p>
            <a:pPr lvl="2"/>
            <a:r>
              <a:rPr lang="en-GB" sz="2800" dirty="0"/>
              <a:t>2 option </a:t>
            </a:r>
            <a:r>
              <a:rPr lang="en-GB" sz="2800" dirty="0" smtClean="0"/>
              <a:t>choices </a:t>
            </a:r>
            <a:r>
              <a:rPr lang="en-GB" sz="2800" dirty="0"/>
              <a:t>including those above</a:t>
            </a:r>
          </a:p>
          <a:p>
            <a:endParaRPr lang="en-GB" dirty="0"/>
          </a:p>
        </p:txBody>
      </p:sp>
    </p:spTree>
    <p:extLst>
      <p:ext uri="{BB962C8B-B14F-4D97-AF65-F5344CB8AC3E}">
        <p14:creationId xmlns:p14="http://schemas.microsoft.com/office/powerpoint/2010/main" val="137385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Pathways</a:t>
            </a:r>
          </a:p>
        </p:txBody>
      </p:sp>
      <p:sp>
        <p:nvSpPr>
          <p:cNvPr id="3" name="Content Placeholder 2"/>
          <p:cNvSpPr>
            <a:spLocks noGrp="1"/>
          </p:cNvSpPr>
          <p:nvPr>
            <p:ph idx="1"/>
          </p:nvPr>
        </p:nvSpPr>
        <p:spPr/>
        <p:txBody>
          <a:bodyPr/>
          <a:lstStyle/>
          <a:p>
            <a:r>
              <a:rPr lang="en-GB" sz="2800" dirty="0" err="1"/>
              <a:t>Ebacc</a:t>
            </a:r>
            <a:r>
              <a:rPr lang="en-GB" sz="2800" dirty="0"/>
              <a:t> pathway</a:t>
            </a:r>
          </a:p>
          <a:p>
            <a:pPr lvl="2"/>
            <a:r>
              <a:rPr lang="en-GB" sz="2800" dirty="0"/>
              <a:t>Geography or History</a:t>
            </a:r>
          </a:p>
          <a:p>
            <a:pPr lvl="2"/>
            <a:endParaRPr lang="en-GB" sz="2800" dirty="0"/>
          </a:p>
          <a:p>
            <a:pPr lvl="2"/>
            <a:r>
              <a:rPr lang="en-GB" sz="2800" dirty="0"/>
              <a:t>French or Spanish</a:t>
            </a:r>
          </a:p>
          <a:p>
            <a:pPr lvl="2"/>
            <a:endParaRPr lang="en-GB" sz="2800" dirty="0"/>
          </a:p>
          <a:p>
            <a:pPr lvl="2"/>
            <a:r>
              <a:rPr lang="en-GB" sz="2800" dirty="0"/>
              <a:t>Option choice</a:t>
            </a:r>
            <a:endParaRPr lang="en-GB" dirty="0"/>
          </a:p>
          <a:p>
            <a:endParaRPr lang="en-GB" dirty="0"/>
          </a:p>
        </p:txBody>
      </p:sp>
    </p:spTree>
    <p:extLst>
      <p:ext uri="{BB962C8B-B14F-4D97-AF65-F5344CB8AC3E}">
        <p14:creationId xmlns:p14="http://schemas.microsoft.com/office/powerpoint/2010/main" val="3757716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Options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4587682"/>
              </p:ext>
            </p:extLst>
          </p:nvPr>
        </p:nvGraphicFramePr>
        <p:xfrm>
          <a:off x="457200" y="1600200"/>
          <a:ext cx="8229600" cy="3341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428204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558</TotalTime>
  <Words>1635</Words>
  <Application>Microsoft Office PowerPoint</Application>
  <PresentationFormat>On-screen Show (4:3)</PresentationFormat>
  <Paragraphs>167</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Times New Roman</vt:lpstr>
      <vt:lpstr>1_Office Theme</vt:lpstr>
      <vt:lpstr>YEAR NINE OPTIONS</vt:lpstr>
      <vt:lpstr>Individual Learning Programme</vt:lpstr>
      <vt:lpstr>Qualifications</vt:lpstr>
      <vt:lpstr>Core Subjects</vt:lpstr>
      <vt:lpstr>Option Subjects</vt:lpstr>
      <vt:lpstr>Option Pathways</vt:lpstr>
      <vt:lpstr>Option Pathways</vt:lpstr>
      <vt:lpstr>Option Pathways</vt:lpstr>
      <vt:lpstr>Options Process</vt:lpstr>
      <vt:lpstr>Curriculum Preference form</vt:lpstr>
      <vt:lpstr>How do I choose?</vt:lpstr>
      <vt:lpstr>Personal data</vt:lpstr>
      <vt:lpstr>Post-16</vt:lpstr>
      <vt:lpstr>DON’T choose a subject  because your friend is taking it!</vt:lpstr>
      <vt:lpstr>DON’T choose a subject  because you like the teacher!</vt:lpstr>
      <vt:lpstr>DO choose subjects you enjoy</vt:lpstr>
      <vt:lpstr>DO choose subjects that will  help your career</vt:lpstr>
      <vt:lpstr>What happens next?</vt:lpstr>
      <vt:lpstr>Deadlines</vt:lpstr>
    </vt:vector>
  </TitlesOfParts>
  <Company>Carr Hill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gnapier</dc:creator>
  <cp:lastModifiedBy>Miss A Jordinson</cp:lastModifiedBy>
  <cp:revision>57</cp:revision>
  <dcterms:created xsi:type="dcterms:W3CDTF">2011-11-23T17:04:58Z</dcterms:created>
  <dcterms:modified xsi:type="dcterms:W3CDTF">2018-02-07T14:47:39Z</dcterms:modified>
</cp:coreProperties>
</file>