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 id="260" r:id="rId4"/>
    <p:sldId id="261" r:id="rId5"/>
    <p:sldId id="262" r:id="rId6"/>
    <p:sldId id="264"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9" autoAdjust="0"/>
    <p:restoredTop sz="94660"/>
  </p:normalViewPr>
  <p:slideViewPr>
    <p:cSldViewPr snapToGrid="0">
      <p:cViewPr varScale="1">
        <p:scale>
          <a:sx n="60" d="100"/>
          <a:sy n="60" d="100"/>
        </p:scale>
        <p:origin x="96"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1017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6840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7673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8892223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573017"/>
            <a:ext cx="10363200" cy="1362075"/>
          </a:xfrm>
        </p:spPr>
        <p:txBody>
          <a:bodyPr anchor="t"/>
          <a:lstStyle>
            <a:lvl1pPr algn="l">
              <a:defRPr sz="4000" b="1" cap="all"/>
            </a:lvl1pPr>
          </a:lstStyle>
          <a:p>
            <a:r>
              <a:rPr lang="en-US" dirty="0" smtClean="0"/>
              <a:t>Click to edit Master title style</a:t>
            </a:r>
            <a:endParaRPr lang="en-GB" dirty="0"/>
          </a:p>
        </p:txBody>
      </p:sp>
      <p:sp>
        <p:nvSpPr>
          <p:cNvPr id="3" name="Text Placeholder 2"/>
          <p:cNvSpPr>
            <a:spLocks noGrp="1"/>
          </p:cNvSpPr>
          <p:nvPr>
            <p:ph type="body" idx="1"/>
          </p:nvPr>
        </p:nvSpPr>
        <p:spPr>
          <a:xfrm>
            <a:off x="963084" y="2906714"/>
            <a:ext cx="10363200" cy="66630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2320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600201"/>
            <a:ext cx="53848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7600" y="1600201"/>
            <a:ext cx="5384800" cy="341297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698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6"/>
            <a:ext cx="5386917"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6"/>
            <a:ext cx="5389033" cy="28383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35538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6382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7843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766733" y="273051"/>
            <a:ext cx="6815667" cy="466811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09601" y="1435101"/>
            <a:ext cx="4011084" cy="350606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6411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373208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p:nvPr userDrawn="1"/>
        </p:nvPicPr>
        <p:blipFill rotWithShape="1">
          <a:blip r:embed="rId13" cstate="print">
            <a:extLst>
              <a:ext uri="{28A0092B-C50C-407E-A947-70E740481C1C}">
                <a14:useLocalDpi xmlns:a14="http://schemas.microsoft.com/office/drawing/2010/main" val="0"/>
              </a:ext>
            </a:extLst>
          </a:blip>
          <a:srcRect t="94439" r="202" b="1403"/>
          <a:stretch/>
        </p:blipFill>
        <p:spPr>
          <a:xfrm>
            <a:off x="0" y="6139375"/>
            <a:ext cx="12192000" cy="718625"/>
          </a:xfrm>
          <a:prstGeom prst="rect">
            <a:avLst/>
          </a:prstGeom>
        </p:spPr>
      </p:pic>
      <p:pic>
        <p:nvPicPr>
          <p:cNvPr id="10" name="Picture 9"/>
          <p:cNvPicPr/>
          <p:nvPr userDrawn="1"/>
        </p:nvPicPr>
        <p:blipFill rotWithShape="1">
          <a:blip r:embed="rId13" cstate="print">
            <a:extLst>
              <a:ext uri="{28A0092B-C50C-407E-A947-70E740481C1C}">
                <a14:useLocalDpi xmlns:a14="http://schemas.microsoft.com/office/drawing/2010/main" val="0"/>
              </a:ext>
            </a:extLst>
          </a:blip>
          <a:srcRect l="49274" t="2787" b="90011"/>
          <a:stretch/>
        </p:blipFill>
        <p:spPr>
          <a:xfrm>
            <a:off x="9089101" y="185019"/>
            <a:ext cx="3102899" cy="623095"/>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609600" y="1600201"/>
            <a:ext cx="10972800" cy="334096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09600" y="5733256"/>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B2AF56-0474-404F-BC45-3D4C9C5270F1}" type="datetimeFigureOut">
              <a:rPr lang="en-GB" smtClean="0">
                <a:solidFill>
                  <a:prstClr val="black">
                    <a:tint val="75000"/>
                  </a:prstClr>
                </a:solidFill>
              </a:rPr>
              <a:pPr/>
              <a:t>01/02/2017</a:t>
            </a:fld>
            <a:endParaRPr lang="en-GB">
              <a:solidFill>
                <a:prstClr val="black">
                  <a:tint val="75000"/>
                </a:prstClr>
              </a:solidFill>
            </a:endParaRPr>
          </a:p>
        </p:txBody>
      </p:sp>
      <p:sp>
        <p:nvSpPr>
          <p:cNvPr id="5" name="Footer Placeholder 4"/>
          <p:cNvSpPr>
            <a:spLocks noGrp="1"/>
          </p:cNvSpPr>
          <p:nvPr>
            <p:ph type="ftr" sz="quarter" idx="3"/>
          </p:nvPr>
        </p:nvSpPr>
        <p:spPr>
          <a:xfrm>
            <a:off x="4165600" y="5733256"/>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737600" y="5733256"/>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9AFD58-C948-483E-890F-595EDA1F060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191124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spcBef>
          <a:spcPct val="0"/>
        </a:spcBef>
        <a:buNone/>
        <a:defRPr sz="4400" b="1" kern="1200">
          <a:solidFill>
            <a:schemeClr val="tx2">
              <a:lumMod val="60000"/>
              <a:lumOff val="40000"/>
            </a:schemeClr>
          </a:solidFill>
          <a:latin typeface="Century Gothic"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451160"/>
            <a:ext cx="12191999" cy="3046988"/>
          </a:xfrm>
          <a:prstGeom prst="rect">
            <a:avLst/>
          </a:prstGeom>
        </p:spPr>
        <p:txBody>
          <a:bodyPr wrap="square">
            <a:spAutoFit/>
          </a:bodyPr>
          <a:lstStyle/>
          <a:p>
            <a:pPr algn="ctr"/>
            <a:r>
              <a:rPr lang="en-GB" sz="7200" b="1" dirty="0" smtClean="0">
                <a:solidFill>
                  <a:srgbClr val="0070C0"/>
                </a:solidFill>
              </a:rPr>
              <a:t>A-level </a:t>
            </a:r>
          </a:p>
          <a:p>
            <a:pPr algn="ctr"/>
            <a:r>
              <a:rPr lang="en-GB" sz="6000" dirty="0" smtClean="0">
                <a:solidFill>
                  <a:srgbClr val="0070C0"/>
                </a:solidFill>
              </a:rPr>
              <a:t>Pathways to Success Evening</a:t>
            </a:r>
          </a:p>
          <a:p>
            <a:pPr algn="ctr"/>
            <a:r>
              <a:rPr lang="en-GB" sz="6000" b="1" dirty="0" smtClean="0">
                <a:solidFill>
                  <a:srgbClr val="0070C0"/>
                </a:solidFill>
              </a:rPr>
              <a:t>Medicine</a:t>
            </a:r>
            <a:endParaRPr lang="en-GB" sz="6000" b="1" dirty="0">
              <a:solidFill>
                <a:srgbClr val="0070C0"/>
              </a:solidFill>
            </a:endParaRPr>
          </a:p>
        </p:txBody>
      </p:sp>
    </p:spTree>
    <p:extLst>
      <p:ext uri="{BB962C8B-B14F-4D97-AF65-F5344CB8AC3E}">
        <p14:creationId xmlns:p14="http://schemas.microsoft.com/office/powerpoint/2010/main" val="9234442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383166" y="97113"/>
            <a:ext cx="10509160" cy="1477328"/>
          </a:xfrm>
          <a:prstGeom prst="rect">
            <a:avLst/>
          </a:prstGeom>
          <a:noFill/>
        </p:spPr>
        <p:txBody>
          <a:bodyPr wrap="square" rtlCol="0">
            <a:spAutoFit/>
          </a:bodyPr>
          <a:lstStyle/>
          <a:p>
            <a:pPr marL="342900" indent="-342900">
              <a:buAutoNum type="arabicPeriod"/>
            </a:pPr>
            <a:r>
              <a:rPr lang="en-GB" dirty="0" smtClean="0"/>
              <a:t> Rationale</a:t>
            </a:r>
          </a:p>
          <a:p>
            <a:endParaRPr lang="en-GB" dirty="0" smtClean="0"/>
          </a:p>
          <a:p>
            <a:r>
              <a:rPr lang="en-GB" dirty="0" smtClean="0"/>
              <a:t>2.    Proposed Structure</a:t>
            </a:r>
          </a:p>
          <a:p>
            <a:endParaRPr lang="en-GB" dirty="0" smtClean="0"/>
          </a:p>
          <a:p>
            <a:r>
              <a:rPr lang="en-GB" dirty="0" smtClean="0"/>
              <a:t>3.   Consultation process and timeline</a:t>
            </a:r>
            <a:endParaRPr lang="en-GB" dirty="0"/>
          </a:p>
        </p:txBody>
      </p:sp>
      <p:sp>
        <p:nvSpPr>
          <p:cNvPr id="3" name="Rectangle 2"/>
          <p:cNvSpPr/>
          <p:nvPr/>
        </p:nvSpPr>
        <p:spPr>
          <a:xfrm>
            <a:off x="1715754" y="1712420"/>
            <a:ext cx="184731" cy="400110"/>
          </a:xfrm>
          <a:prstGeom prst="rect">
            <a:avLst/>
          </a:prstGeom>
        </p:spPr>
        <p:txBody>
          <a:bodyPr wrap="none">
            <a:spAutoFit/>
          </a:bodyPr>
          <a:lstStyle/>
          <a:p>
            <a:endParaRPr lang="en-GB" sz="2000" dirty="0" smtClean="0">
              <a:solidFill>
                <a:schemeClr val="accent1">
                  <a:lumMod val="75000"/>
                </a:schemeClr>
              </a:solidFill>
            </a:endParaRPr>
          </a:p>
        </p:txBody>
      </p:sp>
      <p:sp>
        <p:nvSpPr>
          <p:cNvPr id="5" name="Rectangle 4"/>
          <p:cNvSpPr/>
          <p:nvPr/>
        </p:nvSpPr>
        <p:spPr>
          <a:xfrm>
            <a:off x="3048000" y="1720840"/>
            <a:ext cx="6096000" cy="369332"/>
          </a:xfrm>
          <a:prstGeom prst="rect">
            <a:avLst/>
          </a:prstGeom>
        </p:spPr>
        <p:txBody>
          <a:bodyPr>
            <a:spAutoFit/>
          </a:bodyPr>
          <a:lstStyle/>
          <a:p>
            <a:endParaRPr lang="en-GB" dirty="0">
              <a:solidFill>
                <a:srgbClr val="0070C0"/>
              </a:solidFill>
            </a:endParaRPr>
          </a:p>
        </p:txBody>
      </p:sp>
      <p:sp>
        <p:nvSpPr>
          <p:cNvPr id="4" name="Rectangle 3"/>
          <p:cNvSpPr/>
          <p:nvPr/>
        </p:nvSpPr>
        <p:spPr>
          <a:xfrm>
            <a:off x="335915" y="1252610"/>
            <a:ext cx="11580157" cy="3785652"/>
          </a:xfrm>
          <a:prstGeom prst="rect">
            <a:avLst/>
          </a:prstGeom>
        </p:spPr>
        <p:txBody>
          <a:bodyPr wrap="none">
            <a:spAutoFit/>
          </a:bodyPr>
          <a:lstStyle/>
          <a:p>
            <a:pPr algn="ctr"/>
            <a:r>
              <a:rPr lang="en-GB" sz="4000" b="1" dirty="0" smtClean="0">
                <a:solidFill>
                  <a:srgbClr val="0070C0"/>
                </a:solidFill>
              </a:rPr>
              <a:t>Considering a career in Medicine?</a:t>
            </a:r>
          </a:p>
          <a:p>
            <a:pPr algn="ctr"/>
            <a:r>
              <a:rPr lang="en-GB" sz="1600" b="1" dirty="0" smtClean="0">
                <a:solidFill>
                  <a:srgbClr val="0070C0"/>
                </a:solidFill>
              </a:rPr>
              <a:t>Grades Required: </a:t>
            </a:r>
          </a:p>
          <a:p>
            <a:pPr algn="ctr"/>
            <a:endParaRPr lang="en-GB" sz="1600" b="1" dirty="0" smtClean="0">
              <a:solidFill>
                <a:srgbClr val="0070C0"/>
              </a:solidFill>
            </a:endParaRPr>
          </a:p>
          <a:p>
            <a:pPr algn="ctr"/>
            <a:r>
              <a:rPr lang="en-GB" sz="1600" dirty="0" smtClean="0"/>
              <a:t>Medicine </a:t>
            </a:r>
            <a:r>
              <a:rPr lang="en-GB" sz="1600" dirty="0"/>
              <a:t>is a very competitive discipline, requiring high grades particularly in science subjects as well as a high standard of English. </a:t>
            </a:r>
            <a:endParaRPr lang="en-GB" sz="1600" dirty="0" smtClean="0"/>
          </a:p>
          <a:p>
            <a:pPr algn="ctr"/>
            <a:r>
              <a:rPr lang="en-GB" sz="1600" dirty="0" smtClean="0"/>
              <a:t>Three</a:t>
            </a:r>
            <a:r>
              <a:rPr lang="en-GB" sz="1600" dirty="0" smtClean="0"/>
              <a:t> </a:t>
            </a:r>
            <a:r>
              <a:rPr lang="en-GB" sz="1600" dirty="0"/>
              <a:t>full </a:t>
            </a:r>
            <a:r>
              <a:rPr lang="en-GB" sz="1600" dirty="0" smtClean="0"/>
              <a:t>A-levels</a:t>
            </a:r>
            <a:r>
              <a:rPr lang="en-GB" sz="1600" dirty="0"/>
              <a:t>, or equivalent, is the minimum requirement. </a:t>
            </a:r>
            <a:endParaRPr lang="en-GB" sz="1600" dirty="0" smtClean="0"/>
          </a:p>
          <a:p>
            <a:pPr algn="ctr"/>
            <a:r>
              <a:rPr lang="en-GB" sz="1600" dirty="0" smtClean="0"/>
              <a:t>Chemistry </a:t>
            </a:r>
            <a:r>
              <a:rPr lang="en-GB" sz="1600" dirty="0"/>
              <a:t>is nearly always essential and biology is often a specific </a:t>
            </a:r>
            <a:r>
              <a:rPr lang="en-GB" sz="1600" dirty="0" smtClean="0"/>
              <a:t>requirement</a:t>
            </a:r>
          </a:p>
          <a:p>
            <a:pPr algn="ctr"/>
            <a:endParaRPr lang="en-GB" sz="1600" dirty="0" smtClean="0"/>
          </a:p>
          <a:p>
            <a:pPr algn="ctr"/>
            <a:r>
              <a:rPr lang="en-GB" sz="1600" dirty="0" smtClean="0"/>
              <a:t>Academic </a:t>
            </a:r>
            <a:r>
              <a:rPr lang="en-GB" sz="1600" dirty="0"/>
              <a:t>ability is not the only </a:t>
            </a:r>
            <a:r>
              <a:rPr lang="en-GB" sz="1600" dirty="0" smtClean="0"/>
              <a:t>requirement.</a:t>
            </a:r>
          </a:p>
          <a:p>
            <a:pPr algn="ctr"/>
            <a:r>
              <a:rPr lang="en-GB" sz="1600" dirty="0" smtClean="0"/>
              <a:t>Commitment</a:t>
            </a:r>
            <a:r>
              <a:rPr lang="en-GB" sz="1600" dirty="0"/>
              <a:t>, perseverance, initiative, originality, personal integrity, concern for others, and the ability to communicate are all essential.  </a:t>
            </a:r>
            <a:endParaRPr lang="en-GB" sz="1600" dirty="0" smtClean="0"/>
          </a:p>
          <a:p>
            <a:pPr algn="ctr"/>
            <a:endParaRPr lang="en-GB" dirty="0" smtClean="0">
              <a:solidFill>
                <a:srgbClr val="0070C0"/>
              </a:solidFill>
            </a:endParaRPr>
          </a:p>
          <a:p>
            <a:pPr algn="ctr"/>
            <a:endParaRPr lang="en-GB" b="1" dirty="0">
              <a:solidFill>
                <a:srgbClr val="0070C0"/>
              </a:solidFill>
            </a:endParaRPr>
          </a:p>
          <a:p>
            <a:pPr algn="ctr"/>
            <a:endParaRPr lang="en-GB" b="1" dirty="0">
              <a:solidFill>
                <a:srgbClr val="0070C0"/>
              </a:solidFill>
            </a:endParaRPr>
          </a:p>
          <a:p>
            <a:pPr algn="ctr"/>
            <a:r>
              <a:rPr lang="en-GB" b="1" dirty="0" smtClean="0">
                <a:solidFill>
                  <a:srgbClr val="0070C0"/>
                </a:solidFill>
              </a:rPr>
              <a:t> </a:t>
            </a:r>
            <a:endParaRPr lang="en-GB" b="1" dirty="0">
              <a:solidFill>
                <a:srgbClr val="0070C0"/>
              </a:solidFill>
            </a:endParaRPr>
          </a:p>
        </p:txBody>
      </p:sp>
    </p:spTree>
    <p:extLst>
      <p:ext uri="{BB962C8B-B14F-4D97-AF65-F5344CB8AC3E}">
        <p14:creationId xmlns:p14="http://schemas.microsoft.com/office/powerpoint/2010/main" val="3221836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4401205"/>
          </a:xfrm>
          <a:prstGeom prst="rect">
            <a:avLst/>
          </a:prstGeom>
        </p:spPr>
        <p:txBody>
          <a:bodyPr wrap="square">
            <a:spAutoFit/>
          </a:bodyPr>
          <a:lstStyle/>
          <a:p>
            <a:pPr algn="ctr"/>
            <a:r>
              <a:rPr lang="en-GB" sz="4000" b="1" dirty="0">
                <a:solidFill>
                  <a:srgbClr val="0070C0"/>
                </a:solidFill>
              </a:rPr>
              <a:t>Considering a career in Medicine?</a:t>
            </a:r>
          </a:p>
          <a:p>
            <a:pPr algn="ctr"/>
            <a:r>
              <a:rPr lang="en-GB" sz="1600" b="1" dirty="0" smtClean="0">
                <a:solidFill>
                  <a:srgbClr val="0070C0"/>
                </a:solidFill>
              </a:rPr>
              <a:t>Application Process:</a:t>
            </a:r>
          </a:p>
          <a:p>
            <a:pPr algn="ctr"/>
            <a:endParaRPr lang="en-GB" sz="1600" b="1" dirty="0" smtClean="0">
              <a:solidFill>
                <a:srgbClr val="0070C0"/>
              </a:solidFill>
            </a:endParaRPr>
          </a:p>
          <a:p>
            <a:pPr algn="ctr"/>
            <a:r>
              <a:rPr lang="en-GB" sz="1600" dirty="0"/>
              <a:t>You can apply to any medical course that interests you, up to a maximum of four, but the requirements at each medical school do vary so you will need to look at these before applying. </a:t>
            </a:r>
            <a:br>
              <a:rPr lang="en-GB" sz="1600" dirty="0"/>
            </a:br>
            <a:r>
              <a:rPr lang="en-GB" sz="1600" dirty="0"/>
              <a:t>A consolidated view of the requirements for each medical school can be accessed from many sources including </a:t>
            </a:r>
            <a:r>
              <a:rPr lang="en-GB" sz="1600" dirty="0" smtClean="0"/>
              <a:t>the</a:t>
            </a:r>
            <a:r>
              <a:rPr lang="en-GB" sz="1600" dirty="0"/>
              <a:t> </a:t>
            </a:r>
            <a:r>
              <a:rPr lang="en-GB" sz="1600" dirty="0" smtClean="0"/>
              <a:t>UCAS website and directly </a:t>
            </a:r>
            <a:r>
              <a:rPr lang="en-GB" sz="1600" dirty="0"/>
              <a:t>from the medical </a:t>
            </a:r>
            <a:r>
              <a:rPr lang="en-GB" sz="1600" dirty="0" smtClean="0"/>
              <a:t>school’s website.</a:t>
            </a:r>
          </a:p>
          <a:p>
            <a:pPr algn="ctr"/>
            <a:endParaRPr lang="en-GB" sz="1600" dirty="0"/>
          </a:p>
          <a:p>
            <a:pPr algn="ctr"/>
            <a:r>
              <a:rPr lang="en-GB" sz="1600" dirty="0"/>
              <a:t>The majority of medical schools will require you to complete an admissions test, for example the </a:t>
            </a:r>
            <a:r>
              <a:rPr lang="en-GB" sz="1600" dirty="0" smtClean="0"/>
              <a:t>BMAT or UKCAT, </a:t>
            </a:r>
            <a:r>
              <a:rPr lang="en-GB" sz="1600" dirty="0"/>
              <a:t>and it would be useful for you to do some research on this before you </a:t>
            </a:r>
            <a:r>
              <a:rPr lang="en-GB" sz="1600" dirty="0" smtClean="0"/>
              <a:t>apply.</a:t>
            </a:r>
          </a:p>
          <a:p>
            <a:pPr algn="ctr"/>
            <a:endParaRPr lang="en-GB" sz="1600" dirty="0"/>
          </a:p>
          <a:p>
            <a:pPr algn="ctr"/>
            <a:r>
              <a:rPr lang="en-GB" sz="1600" b="1" dirty="0">
                <a:solidFill>
                  <a:srgbClr val="0070C0"/>
                </a:solidFill>
              </a:rPr>
              <a:t>Once you have decided on where you would like to apply, you will need to complete your application through UCAS</a:t>
            </a:r>
            <a:r>
              <a:rPr lang="en-GB" sz="1600" b="1" dirty="0" smtClean="0">
                <a:solidFill>
                  <a:srgbClr val="0070C0"/>
                </a:solidFill>
              </a:rPr>
              <a:t>. </a:t>
            </a:r>
          </a:p>
          <a:p>
            <a:pPr algn="ctr"/>
            <a:r>
              <a:rPr lang="en-GB" sz="1600" b="1" dirty="0" smtClean="0">
                <a:solidFill>
                  <a:srgbClr val="0070C0"/>
                </a:solidFill>
              </a:rPr>
              <a:t>Carr Hill Sixth Form Centre have dedicated staff who can support you throughout this process. </a:t>
            </a:r>
          </a:p>
          <a:p>
            <a:pPr algn="ctr"/>
            <a:endParaRPr lang="en-GB" sz="1600" b="1" dirty="0">
              <a:solidFill>
                <a:srgbClr val="0070C0"/>
              </a:solidFill>
            </a:endParaRPr>
          </a:p>
          <a:p>
            <a:pPr algn="ctr"/>
            <a:endParaRPr lang="en-GB" sz="1600" b="1" dirty="0" smtClean="0">
              <a:solidFill>
                <a:srgbClr val="0070C0"/>
              </a:solidFill>
            </a:endParaRPr>
          </a:p>
          <a:p>
            <a:pPr algn="ctr"/>
            <a:endParaRPr lang="en-GB" sz="1600" b="1" dirty="0">
              <a:solidFill>
                <a:srgbClr val="0070C0"/>
              </a:solidFill>
            </a:endParaRPr>
          </a:p>
        </p:txBody>
      </p:sp>
    </p:spTree>
    <p:extLst>
      <p:ext uri="{BB962C8B-B14F-4D97-AF65-F5344CB8AC3E}">
        <p14:creationId xmlns:p14="http://schemas.microsoft.com/office/powerpoint/2010/main" val="28102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3662541"/>
          </a:xfrm>
          <a:prstGeom prst="rect">
            <a:avLst/>
          </a:prstGeom>
        </p:spPr>
        <p:txBody>
          <a:bodyPr wrap="square">
            <a:spAutoFit/>
          </a:bodyPr>
          <a:lstStyle/>
          <a:p>
            <a:pPr algn="ctr"/>
            <a:r>
              <a:rPr lang="en-GB" sz="4000" b="1" dirty="0">
                <a:solidFill>
                  <a:srgbClr val="0070C0"/>
                </a:solidFill>
              </a:rPr>
              <a:t>Considering a career in Medicine?</a:t>
            </a:r>
          </a:p>
          <a:p>
            <a:pPr algn="ctr"/>
            <a:r>
              <a:rPr lang="en-GB" sz="1600" b="1" dirty="0" smtClean="0">
                <a:solidFill>
                  <a:srgbClr val="0070C0"/>
                </a:solidFill>
              </a:rPr>
              <a:t>Choosing your course:</a:t>
            </a:r>
          </a:p>
          <a:p>
            <a:pPr algn="ctr"/>
            <a:endParaRPr lang="en-GB" sz="1600" dirty="0" smtClean="0"/>
          </a:p>
          <a:p>
            <a:pPr algn="ctr"/>
            <a:r>
              <a:rPr lang="en-GB" sz="1600" dirty="0" smtClean="0"/>
              <a:t>When </a:t>
            </a:r>
            <a:r>
              <a:rPr lang="en-GB" sz="1600" dirty="0"/>
              <a:t>choosing where to study medicine, there are a number of things you will need to consider before making your final decision. </a:t>
            </a:r>
            <a:r>
              <a:rPr lang="en-GB" sz="1600" dirty="0" smtClean="0"/>
              <a:t>These include: location and UCAS Entry Profiles (which covers facilities, entry routes, fees, financial support and more)</a:t>
            </a:r>
            <a:r>
              <a:rPr lang="en-GB" sz="1600" dirty="0"/>
              <a:t> </a:t>
            </a:r>
            <a:br>
              <a:rPr lang="en-GB" sz="1600" dirty="0"/>
            </a:br>
            <a:r>
              <a:rPr lang="en-GB" sz="1600" dirty="0"/>
              <a:t/>
            </a:r>
            <a:br>
              <a:rPr lang="en-GB" sz="1600" dirty="0"/>
            </a:br>
            <a:r>
              <a:rPr lang="en-GB" sz="1600" dirty="0"/>
              <a:t>You should also do some research into the course structure. Some schools follow a more traditional method, whereas some use other more contemporary teaching methods.</a:t>
            </a:r>
            <a:br>
              <a:rPr lang="en-GB" sz="1600" dirty="0"/>
            </a:br>
            <a:r>
              <a:rPr lang="en-GB" sz="1600" dirty="0"/>
              <a:t/>
            </a:r>
            <a:br>
              <a:rPr lang="en-GB" sz="1600" dirty="0"/>
            </a:br>
            <a:r>
              <a:rPr lang="en-GB" sz="1600" dirty="0"/>
              <a:t>You will be able to find more information on each medical school's website or in the school's </a:t>
            </a:r>
            <a:r>
              <a:rPr lang="en-GB" sz="1600" dirty="0" smtClean="0"/>
              <a:t>prospectus</a:t>
            </a:r>
          </a:p>
          <a:p>
            <a:pPr algn="ctr"/>
            <a:endParaRPr lang="en-GB" sz="1600" b="1" dirty="0" smtClean="0">
              <a:solidFill>
                <a:srgbClr val="0070C0"/>
              </a:solidFill>
            </a:endParaRPr>
          </a:p>
          <a:p>
            <a:pPr algn="ctr"/>
            <a:endParaRPr lang="en-GB" sz="1600" b="1" dirty="0" smtClean="0">
              <a:solidFill>
                <a:srgbClr val="0070C0"/>
              </a:solidFill>
            </a:endParaRPr>
          </a:p>
          <a:p>
            <a:pPr algn="ctr"/>
            <a:endParaRPr lang="en-GB" sz="1600" b="1" dirty="0">
              <a:solidFill>
                <a:srgbClr val="0070C0"/>
              </a:solidFill>
            </a:endParaRPr>
          </a:p>
        </p:txBody>
      </p:sp>
    </p:spTree>
    <p:extLst>
      <p:ext uri="{BB962C8B-B14F-4D97-AF65-F5344CB8AC3E}">
        <p14:creationId xmlns:p14="http://schemas.microsoft.com/office/powerpoint/2010/main" val="3338865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3908762"/>
          </a:xfrm>
          <a:prstGeom prst="rect">
            <a:avLst/>
          </a:prstGeom>
        </p:spPr>
        <p:txBody>
          <a:bodyPr wrap="square">
            <a:spAutoFit/>
          </a:bodyPr>
          <a:lstStyle/>
          <a:p>
            <a:pPr algn="ctr"/>
            <a:r>
              <a:rPr lang="en-GB" sz="4000" b="1" dirty="0">
                <a:solidFill>
                  <a:srgbClr val="0070C0"/>
                </a:solidFill>
              </a:rPr>
              <a:t>Considering a career in Medicine?</a:t>
            </a:r>
          </a:p>
          <a:p>
            <a:pPr algn="ctr"/>
            <a:r>
              <a:rPr lang="en-GB" sz="1600" b="1" dirty="0" smtClean="0">
                <a:solidFill>
                  <a:srgbClr val="0070C0"/>
                </a:solidFill>
              </a:rPr>
              <a:t>Work Experience :</a:t>
            </a:r>
          </a:p>
          <a:p>
            <a:pPr algn="ctr"/>
            <a:endParaRPr lang="en-GB" sz="1600" b="1" dirty="0" smtClean="0">
              <a:solidFill>
                <a:srgbClr val="0070C0"/>
              </a:solidFill>
            </a:endParaRPr>
          </a:p>
          <a:p>
            <a:pPr algn="ctr"/>
            <a:r>
              <a:rPr lang="en-GB" sz="1600" dirty="0" smtClean="0"/>
              <a:t>Applicants </a:t>
            </a:r>
            <a:r>
              <a:rPr lang="en-GB" sz="1600" dirty="0"/>
              <a:t>should demonstrate some understanding of what a career in medicine involves and their understanding of, and suitability for, a caring profession. Applicants may draw on relevant work experience, either paid or voluntary, in health or related areas, to demonstrate this understanding. </a:t>
            </a:r>
            <a:br>
              <a:rPr lang="en-GB" sz="1600" dirty="0"/>
            </a:br>
            <a:r>
              <a:rPr lang="en-GB" sz="1600" dirty="0"/>
              <a:t/>
            </a:r>
            <a:br>
              <a:rPr lang="en-GB" sz="1600" dirty="0"/>
            </a:br>
            <a:r>
              <a:rPr lang="en-GB" sz="1600" dirty="0"/>
              <a:t>Medical schools recognise that practical experience in hospices and residential homes, or domestic caring responsibilities, is equally appropriate as work in a conventional healthcare setting such as a hospital or GP surgery. More important than the experience itself is the ability to demonstrate an understanding of the relevant skills and attributes the profession requires by reflecting upon and drawing on any experience you may have. </a:t>
            </a:r>
            <a:endParaRPr lang="en-GB" sz="1600" dirty="0" smtClean="0"/>
          </a:p>
          <a:p>
            <a:pPr algn="ctr"/>
            <a:endParaRPr lang="en-GB" sz="1600" b="1" dirty="0">
              <a:solidFill>
                <a:srgbClr val="0070C0"/>
              </a:solidFill>
            </a:endParaRPr>
          </a:p>
          <a:p>
            <a:pPr algn="ctr"/>
            <a:r>
              <a:rPr lang="en-GB" sz="1600" b="1" dirty="0" smtClean="0">
                <a:solidFill>
                  <a:srgbClr val="0070C0"/>
                </a:solidFill>
              </a:rPr>
              <a:t>Volunteering websites and the NHS are a good place to start when looking to build up experience. </a:t>
            </a:r>
          </a:p>
          <a:p>
            <a:pPr algn="ctr"/>
            <a:r>
              <a:rPr lang="en-GB" sz="1600" b="1" dirty="0" smtClean="0">
                <a:solidFill>
                  <a:srgbClr val="0070C0"/>
                </a:solidFill>
              </a:rPr>
              <a:t>Carr Hill Sixth Form Centre offers a work experience programme placing students with employers related to their industry of choice. </a:t>
            </a:r>
            <a:endParaRPr lang="en-GB" sz="1600" b="1" dirty="0">
              <a:solidFill>
                <a:srgbClr val="0070C0"/>
              </a:solidFill>
            </a:endParaRPr>
          </a:p>
        </p:txBody>
      </p:sp>
    </p:spTree>
    <p:extLst>
      <p:ext uri="{BB962C8B-B14F-4D97-AF65-F5344CB8AC3E}">
        <p14:creationId xmlns:p14="http://schemas.microsoft.com/office/powerpoint/2010/main" val="1822329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smtClean="0"/>
              <a:t>Career Preparation Programme</a:t>
            </a:r>
            <a:endParaRPr lang="en-GB" sz="4000" dirty="0"/>
          </a:p>
        </p:txBody>
      </p:sp>
      <p:sp>
        <p:nvSpPr>
          <p:cNvPr id="3" name="Content Placeholder 2"/>
          <p:cNvSpPr>
            <a:spLocks noGrp="1"/>
          </p:cNvSpPr>
          <p:nvPr>
            <p:ph idx="1"/>
          </p:nvPr>
        </p:nvSpPr>
        <p:spPr>
          <a:xfrm>
            <a:off x="609600" y="1600200"/>
            <a:ext cx="10972800" cy="4491317"/>
          </a:xfrm>
        </p:spPr>
        <p:txBody>
          <a:bodyPr>
            <a:noAutofit/>
          </a:bodyPr>
          <a:lstStyle/>
          <a:p>
            <a:pPr marL="0" indent="0">
              <a:buNone/>
            </a:pPr>
            <a:r>
              <a:rPr lang="en-GB" sz="2400" dirty="0"/>
              <a:t>As part of the </a:t>
            </a:r>
            <a:r>
              <a:rPr lang="en-GB" sz="2400" dirty="0" smtClean="0"/>
              <a:t>Medicine Preparation </a:t>
            </a:r>
            <a:r>
              <a:rPr lang="en-GB" sz="2400" dirty="0"/>
              <a:t>programme as a student at Carr Hill Sixth, you will benefit from:</a:t>
            </a:r>
          </a:p>
          <a:p>
            <a:pPr lvl="0"/>
            <a:r>
              <a:rPr lang="en-GB" sz="2400" dirty="0"/>
              <a:t>The sixth form will arrange work experience in a suitable setting.</a:t>
            </a:r>
          </a:p>
          <a:p>
            <a:pPr lvl="0"/>
            <a:r>
              <a:rPr lang="en-GB" sz="2400" dirty="0"/>
              <a:t>The sixth form will arrange for me to work with existing </a:t>
            </a:r>
            <a:r>
              <a:rPr lang="en-GB" sz="2400" dirty="0" smtClean="0"/>
              <a:t>medicine students and </a:t>
            </a:r>
            <a:r>
              <a:rPr lang="en-GB" sz="2400" dirty="0"/>
              <a:t>they will become your mentor.</a:t>
            </a:r>
          </a:p>
          <a:p>
            <a:pPr lvl="0"/>
            <a:r>
              <a:rPr lang="en-GB" sz="2400" dirty="0"/>
              <a:t>The sixth form will arrange regular university visits to take part in workshops and to meet tutors.</a:t>
            </a:r>
          </a:p>
          <a:p>
            <a:pPr lvl="0"/>
            <a:r>
              <a:rPr lang="en-GB" sz="2400" dirty="0"/>
              <a:t>The sixth form will help me prepare a portfolio of experience to help you secure a university place.</a:t>
            </a:r>
          </a:p>
          <a:p>
            <a:pPr lvl="0"/>
            <a:r>
              <a:rPr lang="en-GB" sz="2400" dirty="0" smtClean="0"/>
              <a:t>The </a:t>
            </a:r>
            <a:r>
              <a:rPr lang="en-GB" sz="2400" dirty="0"/>
              <a:t>sixth form will help you prepare for university Interviews.</a:t>
            </a:r>
          </a:p>
          <a:p>
            <a:endParaRPr lang="en-GB" sz="2000" dirty="0"/>
          </a:p>
        </p:txBody>
      </p:sp>
    </p:spTree>
    <p:extLst>
      <p:ext uri="{BB962C8B-B14F-4D97-AF65-F5344CB8AC3E}">
        <p14:creationId xmlns:p14="http://schemas.microsoft.com/office/powerpoint/2010/main" val="29030240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03761" y="1085028"/>
            <a:ext cx="11329060" cy="1938992"/>
          </a:xfrm>
          <a:prstGeom prst="rect">
            <a:avLst/>
          </a:prstGeom>
        </p:spPr>
        <p:txBody>
          <a:bodyPr wrap="square">
            <a:spAutoFit/>
          </a:bodyPr>
          <a:lstStyle/>
          <a:p>
            <a:pPr algn="ctr"/>
            <a:r>
              <a:rPr lang="en-GB" sz="4000" b="1" dirty="0">
                <a:solidFill>
                  <a:srgbClr val="0070C0"/>
                </a:solidFill>
              </a:rPr>
              <a:t>Considering a career in Medicine</a:t>
            </a:r>
            <a:r>
              <a:rPr lang="en-GB" sz="4000" b="1" dirty="0" smtClean="0">
                <a:solidFill>
                  <a:srgbClr val="0070C0"/>
                </a:solidFill>
              </a:rPr>
              <a:t>?</a:t>
            </a:r>
          </a:p>
          <a:p>
            <a:pPr algn="ctr"/>
            <a:endParaRPr lang="en-GB" sz="4000" b="1" dirty="0">
              <a:solidFill>
                <a:srgbClr val="0070C0"/>
              </a:solidFill>
            </a:endParaRPr>
          </a:p>
          <a:p>
            <a:pPr algn="ctr"/>
            <a:r>
              <a:rPr lang="en-GB" sz="4000" b="1" dirty="0" smtClean="0">
                <a:solidFill>
                  <a:srgbClr val="0070C0"/>
                </a:solidFill>
              </a:rPr>
              <a:t>Any Questions? </a:t>
            </a:r>
            <a:endParaRPr lang="en-GB" sz="4000" b="1" dirty="0">
              <a:solidFill>
                <a:srgbClr val="0070C0"/>
              </a:solidFill>
            </a:endParaRPr>
          </a:p>
        </p:txBody>
      </p:sp>
    </p:spTree>
    <p:extLst>
      <p:ext uri="{BB962C8B-B14F-4D97-AF65-F5344CB8AC3E}">
        <p14:creationId xmlns:p14="http://schemas.microsoft.com/office/powerpoint/2010/main" val="11106321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331</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Century Gothic</vt:lpstr>
      <vt:lpstr>1_Office Theme</vt:lpstr>
      <vt:lpstr>PowerPoint Presentation</vt:lpstr>
      <vt:lpstr>PowerPoint Presentation</vt:lpstr>
      <vt:lpstr>PowerPoint Presentation</vt:lpstr>
      <vt:lpstr>PowerPoint Presentation</vt:lpstr>
      <vt:lpstr>PowerPoint Presentation</vt:lpstr>
      <vt:lpstr>Career Preparation Programme</vt:lpstr>
      <vt:lpstr>PowerPoint Presentation</vt:lpstr>
    </vt:vector>
  </TitlesOfParts>
  <Company>Carr Hill High School &amp; Sixth Form Centre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A Waller</dc:creator>
  <cp:lastModifiedBy>Mrs E Bateson</cp:lastModifiedBy>
  <cp:revision>23</cp:revision>
  <dcterms:created xsi:type="dcterms:W3CDTF">2016-05-24T12:22:40Z</dcterms:created>
  <dcterms:modified xsi:type="dcterms:W3CDTF">2017-02-01T11:37:27Z</dcterms:modified>
</cp:coreProperties>
</file>