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7"/>
  </p:notesMasterIdLst>
  <p:sldIdLst>
    <p:sldId id="264" r:id="rId2"/>
    <p:sldId id="339" r:id="rId3"/>
    <p:sldId id="366" r:id="rId4"/>
    <p:sldId id="358" r:id="rId5"/>
    <p:sldId id="359" r:id="rId6"/>
    <p:sldId id="360" r:id="rId7"/>
    <p:sldId id="361" r:id="rId8"/>
    <p:sldId id="362" r:id="rId9"/>
    <p:sldId id="363" r:id="rId10"/>
    <p:sldId id="364" r:id="rId11"/>
    <p:sldId id="340" r:id="rId12"/>
    <p:sldId id="343" r:id="rId13"/>
    <p:sldId id="367" r:id="rId14"/>
    <p:sldId id="266" r:id="rId15"/>
    <p:sldId id="267" r:id="rId16"/>
    <p:sldId id="312" r:id="rId17"/>
    <p:sldId id="268" r:id="rId18"/>
    <p:sldId id="287" r:id="rId19"/>
    <p:sldId id="289" r:id="rId20"/>
    <p:sldId id="290" r:id="rId21"/>
    <p:sldId id="338" r:id="rId22"/>
    <p:sldId id="294" r:id="rId23"/>
    <p:sldId id="295" r:id="rId24"/>
    <p:sldId id="342" r:id="rId25"/>
    <p:sldId id="348" r:id="rId26"/>
    <p:sldId id="350" r:id="rId27"/>
    <p:sldId id="352" r:id="rId28"/>
    <p:sldId id="353" r:id="rId29"/>
    <p:sldId id="354" r:id="rId30"/>
    <p:sldId id="355" r:id="rId31"/>
    <p:sldId id="356" r:id="rId32"/>
    <p:sldId id="365" r:id="rId33"/>
    <p:sldId id="387" r:id="rId34"/>
    <p:sldId id="380" r:id="rId35"/>
    <p:sldId id="381" r:id="rId36"/>
    <p:sldId id="385" r:id="rId37"/>
    <p:sldId id="386" r:id="rId38"/>
    <p:sldId id="382" r:id="rId39"/>
    <p:sldId id="384" r:id="rId40"/>
    <p:sldId id="368" r:id="rId41"/>
    <p:sldId id="374" r:id="rId42"/>
    <p:sldId id="369" r:id="rId43"/>
    <p:sldId id="370" r:id="rId44"/>
    <p:sldId id="371" r:id="rId45"/>
    <p:sldId id="372" r:id="rId46"/>
    <p:sldId id="373" r:id="rId47"/>
    <p:sldId id="375" r:id="rId48"/>
    <p:sldId id="379" r:id="rId49"/>
    <p:sldId id="377" r:id="rId50"/>
    <p:sldId id="378" r:id="rId51"/>
    <p:sldId id="341" r:id="rId52"/>
    <p:sldId id="313" r:id="rId53"/>
    <p:sldId id="315" r:id="rId54"/>
    <p:sldId id="320" r:id="rId55"/>
    <p:sldId id="376" r:id="rId5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663" autoAdjust="0"/>
  </p:normalViewPr>
  <p:slideViewPr>
    <p:cSldViewPr>
      <p:cViewPr varScale="1">
        <p:scale>
          <a:sx n="72" d="100"/>
          <a:sy n="72" d="100"/>
        </p:scale>
        <p:origin x="126" y="162"/>
      </p:cViewPr>
      <p:guideLst>
        <p:guide orient="horz" pos="2160"/>
        <p:guide pos="3840"/>
      </p:guideLst>
    </p:cSldViewPr>
  </p:slideViewPr>
  <p:outlineViewPr>
    <p:cViewPr>
      <p:scale>
        <a:sx n="33" d="100"/>
        <a:sy n="33" d="100"/>
      </p:scale>
      <p:origin x="0" y="-420"/>
    </p:cViewPr>
  </p:outlin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6F75BDE-2817-4A2A-A007-C0B5E602D9FC}" type="datetimeFigureOut">
              <a:rPr lang="en-GB" smtClean="0"/>
              <a:t>21/09/2017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F66A9B-2E53-4B75-B9F8-F4714C603D0C}" type="slidenum">
              <a:rPr lang="en-GB" smtClean="0"/>
              <a:t>‹#›</a:t>
            </a:fld>
            <a:endParaRPr lang="en-GB"/>
          </a:p>
        </p:txBody>
      </p:sp>
    </p:spTree>
    <p:extLst>
      <p:ext uri="{BB962C8B-B14F-4D97-AF65-F5344CB8AC3E}">
        <p14:creationId xmlns:p14="http://schemas.microsoft.com/office/powerpoint/2010/main" val="80967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a:t>
            </a:fld>
            <a:endParaRPr lang="en-GB"/>
          </a:p>
        </p:txBody>
      </p:sp>
    </p:spTree>
    <p:extLst>
      <p:ext uri="{BB962C8B-B14F-4D97-AF65-F5344CB8AC3E}">
        <p14:creationId xmlns:p14="http://schemas.microsoft.com/office/powerpoint/2010/main" val="3773915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10</a:t>
            </a:fld>
            <a:endParaRPr lang="en-GB"/>
          </a:p>
        </p:txBody>
      </p:sp>
    </p:spTree>
    <p:extLst>
      <p:ext uri="{BB962C8B-B14F-4D97-AF65-F5344CB8AC3E}">
        <p14:creationId xmlns:p14="http://schemas.microsoft.com/office/powerpoint/2010/main" val="184420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11</a:t>
            </a:fld>
            <a:endParaRPr lang="en-GB"/>
          </a:p>
        </p:txBody>
      </p:sp>
    </p:spTree>
    <p:extLst>
      <p:ext uri="{BB962C8B-B14F-4D97-AF65-F5344CB8AC3E}">
        <p14:creationId xmlns:p14="http://schemas.microsoft.com/office/powerpoint/2010/main" val="269655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12</a:t>
            </a:fld>
            <a:endParaRPr lang="en-GB"/>
          </a:p>
        </p:txBody>
      </p:sp>
    </p:spTree>
    <p:extLst>
      <p:ext uri="{BB962C8B-B14F-4D97-AF65-F5344CB8AC3E}">
        <p14:creationId xmlns:p14="http://schemas.microsoft.com/office/powerpoint/2010/main" val="1525206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13</a:t>
            </a:fld>
            <a:endParaRPr lang="en-GB"/>
          </a:p>
        </p:txBody>
      </p:sp>
    </p:spTree>
    <p:extLst>
      <p:ext uri="{BB962C8B-B14F-4D97-AF65-F5344CB8AC3E}">
        <p14:creationId xmlns:p14="http://schemas.microsoft.com/office/powerpoint/2010/main" val="396195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14</a:t>
            </a:fld>
            <a:endParaRPr lang="en-GB"/>
          </a:p>
        </p:txBody>
      </p:sp>
    </p:spTree>
    <p:extLst>
      <p:ext uri="{BB962C8B-B14F-4D97-AF65-F5344CB8AC3E}">
        <p14:creationId xmlns:p14="http://schemas.microsoft.com/office/powerpoint/2010/main" val="367069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15</a:t>
            </a:fld>
            <a:endParaRPr lang="en-GB"/>
          </a:p>
        </p:txBody>
      </p:sp>
    </p:spTree>
    <p:extLst>
      <p:ext uri="{BB962C8B-B14F-4D97-AF65-F5344CB8AC3E}">
        <p14:creationId xmlns:p14="http://schemas.microsoft.com/office/powerpoint/2010/main" val="58019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16</a:t>
            </a:fld>
            <a:endParaRPr lang="en-GB"/>
          </a:p>
        </p:txBody>
      </p:sp>
    </p:spTree>
    <p:extLst>
      <p:ext uri="{BB962C8B-B14F-4D97-AF65-F5344CB8AC3E}">
        <p14:creationId xmlns:p14="http://schemas.microsoft.com/office/powerpoint/2010/main" val="4125583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17</a:t>
            </a:fld>
            <a:endParaRPr lang="en-GB"/>
          </a:p>
        </p:txBody>
      </p:sp>
    </p:spTree>
    <p:extLst>
      <p:ext uri="{BB962C8B-B14F-4D97-AF65-F5344CB8AC3E}">
        <p14:creationId xmlns:p14="http://schemas.microsoft.com/office/powerpoint/2010/main" val="424557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18</a:t>
            </a:fld>
            <a:endParaRPr lang="en-GB"/>
          </a:p>
        </p:txBody>
      </p:sp>
    </p:spTree>
    <p:extLst>
      <p:ext uri="{BB962C8B-B14F-4D97-AF65-F5344CB8AC3E}">
        <p14:creationId xmlns:p14="http://schemas.microsoft.com/office/powerpoint/2010/main" val="1479258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19</a:t>
            </a:fld>
            <a:endParaRPr lang="en-GB"/>
          </a:p>
        </p:txBody>
      </p:sp>
    </p:spTree>
    <p:extLst>
      <p:ext uri="{BB962C8B-B14F-4D97-AF65-F5344CB8AC3E}">
        <p14:creationId xmlns:p14="http://schemas.microsoft.com/office/powerpoint/2010/main" val="107451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2</a:t>
            </a:fld>
            <a:endParaRPr lang="en-GB"/>
          </a:p>
        </p:txBody>
      </p:sp>
    </p:spTree>
    <p:extLst>
      <p:ext uri="{BB962C8B-B14F-4D97-AF65-F5344CB8AC3E}">
        <p14:creationId xmlns:p14="http://schemas.microsoft.com/office/powerpoint/2010/main" val="1119653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20</a:t>
            </a:fld>
            <a:endParaRPr lang="en-GB"/>
          </a:p>
        </p:txBody>
      </p:sp>
    </p:spTree>
    <p:extLst>
      <p:ext uri="{BB962C8B-B14F-4D97-AF65-F5344CB8AC3E}">
        <p14:creationId xmlns:p14="http://schemas.microsoft.com/office/powerpoint/2010/main" val="224376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21</a:t>
            </a:fld>
            <a:endParaRPr lang="en-GB"/>
          </a:p>
        </p:txBody>
      </p:sp>
    </p:spTree>
    <p:extLst>
      <p:ext uri="{BB962C8B-B14F-4D97-AF65-F5344CB8AC3E}">
        <p14:creationId xmlns:p14="http://schemas.microsoft.com/office/powerpoint/2010/main" val="2037405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22</a:t>
            </a:fld>
            <a:endParaRPr lang="en-GB"/>
          </a:p>
        </p:txBody>
      </p:sp>
    </p:spTree>
    <p:extLst>
      <p:ext uri="{BB962C8B-B14F-4D97-AF65-F5344CB8AC3E}">
        <p14:creationId xmlns:p14="http://schemas.microsoft.com/office/powerpoint/2010/main" val="2537886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23</a:t>
            </a:fld>
            <a:endParaRPr lang="en-GB"/>
          </a:p>
        </p:txBody>
      </p:sp>
    </p:spTree>
    <p:extLst>
      <p:ext uri="{BB962C8B-B14F-4D97-AF65-F5344CB8AC3E}">
        <p14:creationId xmlns:p14="http://schemas.microsoft.com/office/powerpoint/2010/main" val="2777558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24</a:t>
            </a:fld>
            <a:endParaRPr lang="en-GB"/>
          </a:p>
        </p:txBody>
      </p:sp>
    </p:spTree>
    <p:extLst>
      <p:ext uri="{BB962C8B-B14F-4D97-AF65-F5344CB8AC3E}">
        <p14:creationId xmlns:p14="http://schemas.microsoft.com/office/powerpoint/2010/main" val="1807689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just enable the smooth running of a classroom allowing the teachers to concentrate</a:t>
            </a:r>
            <a:r>
              <a:rPr lang="en-GB" baseline="0" dirty="0"/>
              <a:t> on the curriculum as much as possible.</a:t>
            </a:r>
          </a:p>
          <a:p>
            <a:r>
              <a:rPr lang="en-GB" baseline="0" dirty="0"/>
              <a:t>The final point I will refer to several times throughout the presentation.</a:t>
            </a:r>
          </a:p>
          <a:p>
            <a:r>
              <a:rPr lang="en-GB" baseline="0" dirty="0"/>
              <a:t>“The one person who has the greatest impact on a students results are the student themselves.</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25</a:t>
            </a:fld>
            <a:endParaRPr lang="en-GB" dirty="0"/>
          </a:p>
        </p:txBody>
      </p:sp>
    </p:spTree>
    <p:extLst>
      <p:ext uri="{BB962C8B-B14F-4D97-AF65-F5344CB8AC3E}">
        <p14:creationId xmlns:p14="http://schemas.microsoft.com/office/powerpoint/2010/main" val="1852905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26</a:t>
            </a:fld>
            <a:endParaRPr lang="en-GB"/>
          </a:p>
        </p:txBody>
      </p:sp>
    </p:spTree>
    <p:extLst>
      <p:ext uri="{BB962C8B-B14F-4D97-AF65-F5344CB8AC3E}">
        <p14:creationId xmlns:p14="http://schemas.microsoft.com/office/powerpoint/2010/main" val="3676549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staff work from this timeline.</a:t>
            </a:r>
          </a:p>
          <a:p>
            <a:r>
              <a:rPr lang="en-GB" dirty="0"/>
              <a:t>Each</a:t>
            </a:r>
            <a:r>
              <a:rPr lang="en-GB" baseline="0" dirty="0"/>
              <a:t> row is an half term.</a:t>
            </a:r>
          </a:p>
          <a:p>
            <a:r>
              <a:rPr lang="en-GB" baseline="0" dirty="0"/>
              <a:t>First coloured sections are different topics within the subject.</a:t>
            </a:r>
          </a:p>
          <a:p>
            <a:r>
              <a:rPr lang="en-GB" baseline="0" dirty="0"/>
              <a:t>Each section has a detailed sow associated with it.</a:t>
            </a:r>
          </a:p>
          <a:p>
            <a:r>
              <a:rPr lang="en-GB" baseline="0" dirty="0"/>
              <a:t>The entire curriculum is completed by mid January.</a:t>
            </a:r>
          </a:p>
          <a:p>
            <a:r>
              <a:rPr lang="en-GB" baseline="0" dirty="0"/>
              <a:t>From then on it is all targeted revision. Which I will explain on the next slide.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27</a:t>
            </a:fld>
            <a:endParaRPr lang="en-GB" dirty="0"/>
          </a:p>
        </p:txBody>
      </p:sp>
    </p:spTree>
    <p:extLst>
      <p:ext uri="{BB962C8B-B14F-4D97-AF65-F5344CB8AC3E}">
        <p14:creationId xmlns:p14="http://schemas.microsoft.com/office/powerpoint/2010/main" val="3571506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a:t>
            </a:r>
            <a:r>
              <a:rPr lang="en-GB" baseline="0" dirty="0"/>
              <a:t> have covered the entire specification we then concentrate on using the assessments to identify each students areas of weakness.</a:t>
            </a:r>
          </a:p>
          <a:p>
            <a:r>
              <a:rPr lang="en-GB" baseline="0" dirty="0"/>
              <a:t>After each assessment the teacher will receive a class report and each individual will receive an individual feedback sheet.</a:t>
            </a:r>
          </a:p>
          <a:p>
            <a:r>
              <a:rPr lang="en-GB" baseline="0" dirty="0"/>
              <a:t>The teacher will initially address any misconceptions and areas of weakness shared by the class and then go onto deal with any individual issues using appropriate resources ( i.e. laptops and computer rooms). </a:t>
            </a:r>
          </a:p>
          <a:p>
            <a:r>
              <a:rPr lang="en-GB" baseline="0" dirty="0"/>
              <a:t>It is essential students take responsibility at this point and take the opportunity to address issues independently maximise their final grade.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28</a:t>
            </a:fld>
            <a:endParaRPr lang="en-GB" dirty="0"/>
          </a:p>
        </p:txBody>
      </p:sp>
    </p:spTree>
    <p:extLst>
      <p:ext uri="{BB962C8B-B14F-4D97-AF65-F5344CB8AC3E}">
        <p14:creationId xmlns:p14="http://schemas.microsoft.com/office/powerpoint/2010/main" val="3265915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a:t>
            </a:r>
            <a:r>
              <a:rPr lang="en-GB" baseline="0" dirty="0"/>
              <a:t> have covered the entire specification we then concentrate on using the assessments to identify each students areas of weakness.</a:t>
            </a:r>
          </a:p>
          <a:p>
            <a:r>
              <a:rPr lang="en-GB" baseline="0" dirty="0"/>
              <a:t>After each assessment the teacher will receive a class report and each individual will receive an individual feedback sheet.</a:t>
            </a:r>
          </a:p>
          <a:p>
            <a:r>
              <a:rPr lang="en-GB" baseline="0" dirty="0"/>
              <a:t>The teacher will initially address any misconceptions and areas of weakness shared by the class and then go onto deal with any individual issues using appropriate resources ( i.e. laptops and computer rooms). </a:t>
            </a:r>
          </a:p>
          <a:p>
            <a:r>
              <a:rPr lang="en-GB" baseline="0" dirty="0"/>
              <a:t>It is essential students take responsibility at this point and take the opportunity to address issues independently maximise their final grade.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29</a:t>
            </a:fld>
            <a:endParaRPr lang="en-GB" dirty="0"/>
          </a:p>
        </p:txBody>
      </p:sp>
    </p:spTree>
    <p:extLst>
      <p:ext uri="{BB962C8B-B14F-4D97-AF65-F5344CB8AC3E}">
        <p14:creationId xmlns:p14="http://schemas.microsoft.com/office/powerpoint/2010/main" val="86119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3</a:t>
            </a:fld>
            <a:endParaRPr lang="en-GB"/>
          </a:p>
        </p:txBody>
      </p:sp>
    </p:spTree>
    <p:extLst>
      <p:ext uri="{BB962C8B-B14F-4D97-AF65-F5344CB8AC3E}">
        <p14:creationId xmlns:p14="http://schemas.microsoft.com/office/powerpoint/2010/main" val="83285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a:t>
            </a:r>
            <a:r>
              <a:rPr lang="en-GB" baseline="0" dirty="0"/>
              <a:t> have covered the entire specification we then concentrate on using the assessments to identify each students areas of weakness.</a:t>
            </a:r>
          </a:p>
          <a:p>
            <a:r>
              <a:rPr lang="en-GB" baseline="0" dirty="0"/>
              <a:t>After each assessment the teacher will receive a class report and each individual will receive an individual feedback sheet.</a:t>
            </a:r>
          </a:p>
          <a:p>
            <a:r>
              <a:rPr lang="en-GB" baseline="0" dirty="0"/>
              <a:t>The teacher will initially address any misconceptions and areas of weakness shared by the class and then go onto deal with any individual issues using appropriate resources ( i.e. laptops and computer rooms). </a:t>
            </a:r>
          </a:p>
          <a:p>
            <a:r>
              <a:rPr lang="en-GB" baseline="0" dirty="0"/>
              <a:t>It is essential students take responsibility at this point and take the opportunity to address issues independently maximise their final grade.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30</a:t>
            </a:fld>
            <a:endParaRPr lang="en-GB" dirty="0"/>
          </a:p>
        </p:txBody>
      </p:sp>
    </p:spTree>
    <p:extLst>
      <p:ext uri="{BB962C8B-B14F-4D97-AF65-F5344CB8AC3E}">
        <p14:creationId xmlns:p14="http://schemas.microsoft.com/office/powerpoint/2010/main" val="364393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Intervention has already begun and will be changing throughout the year depending on assessment results.</a:t>
            </a:r>
            <a:r>
              <a:rPr lang="en-GB" baseline="0" dirty="0"/>
              <a:t> When students are timetabled for extra intervention you will be informed.</a:t>
            </a:r>
          </a:p>
          <a:p>
            <a:r>
              <a:rPr lang="en-GB" baseline="0" dirty="0"/>
              <a:t>The intervention days are run throughout the year and have proved to be quite successful.</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31</a:t>
            </a:fld>
            <a:endParaRPr lang="en-GB" dirty="0"/>
          </a:p>
        </p:txBody>
      </p:sp>
    </p:spTree>
    <p:extLst>
      <p:ext uri="{BB962C8B-B14F-4D97-AF65-F5344CB8AC3E}">
        <p14:creationId xmlns:p14="http://schemas.microsoft.com/office/powerpoint/2010/main" val="2983193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32</a:t>
            </a:fld>
            <a:endParaRPr lang="en-GB" dirty="0"/>
          </a:p>
        </p:txBody>
      </p:sp>
    </p:spTree>
    <p:extLst>
      <p:ext uri="{BB962C8B-B14F-4D97-AF65-F5344CB8AC3E}">
        <p14:creationId xmlns:p14="http://schemas.microsoft.com/office/powerpoint/2010/main" val="2948547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34</a:t>
            </a:fld>
            <a:endParaRPr lang="en-GB" dirty="0"/>
          </a:p>
        </p:txBody>
      </p:sp>
    </p:spTree>
    <p:extLst>
      <p:ext uri="{BB962C8B-B14F-4D97-AF65-F5344CB8AC3E}">
        <p14:creationId xmlns:p14="http://schemas.microsoft.com/office/powerpoint/2010/main" val="3851318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35</a:t>
            </a:fld>
            <a:endParaRPr lang="en-GB"/>
          </a:p>
        </p:txBody>
      </p:sp>
    </p:spTree>
    <p:extLst>
      <p:ext uri="{BB962C8B-B14F-4D97-AF65-F5344CB8AC3E}">
        <p14:creationId xmlns:p14="http://schemas.microsoft.com/office/powerpoint/2010/main" val="1776942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36</a:t>
            </a:fld>
            <a:endParaRPr lang="en-GB"/>
          </a:p>
        </p:txBody>
      </p:sp>
    </p:spTree>
    <p:extLst>
      <p:ext uri="{BB962C8B-B14F-4D97-AF65-F5344CB8AC3E}">
        <p14:creationId xmlns:p14="http://schemas.microsoft.com/office/powerpoint/2010/main" val="3674128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just enable the smooth running of a classroom allowing the teachers to concentrate</a:t>
            </a:r>
            <a:r>
              <a:rPr lang="en-GB" baseline="0" dirty="0"/>
              <a:t> on the curriculum as much as possible.</a:t>
            </a:r>
          </a:p>
          <a:p>
            <a:r>
              <a:rPr lang="en-GB" baseline="0" dirty="0"/>
              <a:t>The final point I will refer to several times throughout the presentation.</a:t>
            </a:r>
          </a:p>
          <a:p>
            <a:r>
              <a:rPr lang="en-GB" baseline="0" dirty="0"/>
              <a:t>“The one person who has the greatest impact on a students results are the student themselves.</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37</a:t>
            </a:fld>
            <a:endParaRPr lang="en-GB" dirty="0"/>
          </a:p>
        </p:txBody>
      </p:sp>
    </p:spTree>
    <p:extLst>
      <p:ext uri="{BB962C8B-B14F-4D97-AF65-F5344CB8AC3E}">
        <p14:creationId xmlns:p14="http://schemas.microsoft.com/office/powerpoint/2010/main" val="4030880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just enable the smooth running of a classroom allowing the teachers to concentrate</a:t>
            </a:r>
            <a:r>
              <a:rPr lang="en-GB" baseline="0" dirty="0"/>
              <a:t> on the curriculum as much as possible.</a:t>
            </a:r>
          </a:p>
          <a:p>
            <a:r>
              <a:rPr lang="en-GB" baseline="0" dirty="0"/>
              <a:t>The final point I will refer to several times throughout the presentation.</a:t>
            </a:r>
          </a:p>
          <a:p>
            <a:r>
              <a:rPr lang="en-GB" baseline="0" dirty="0"/>
              <a:t>“The one person who has the greatest impact on a students results are the student themselves.</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38</a:t>
            </a:fld>
            <a:endParaRPr lang="en-GB" dirty="0"/>
          </a:p>
        </p:txBody>
      </p:sp>
    </p:spTree>
    <p:extLst>
      <p:ext uri="{BB962C8B-B14F-4D97-AF65-F5344CB8AC3E}">
        <p14:creationId xmlns:p14="http://schemas.microsoft.com/office/powerpoint/2010/main" val="17322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39</a:t>
            </a:fld>
            <a:endParaRPr lang="en-GB" dirty="0"/>
          </a:p>
        </p:txBody>
      </p:sp>
    </p:spTree>
    <p:extLst>
      <p:ext uri="{BB962C8B-B14F-4D97-AF65-F5344CB8AC3E}">
        <p14:creationId xmlns:p14="http://schemas.microsoft.com/office/powerpoint/2010/main" val="1834930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40</a:t>
            </a:fld>
            <a:endParaRPr lang="en-GB"/>
          </a:p>
        </p:txBody>
      </p:sp>
    </p:spTree>
    <p:extLst>
      <p:ext uri="{BB962C8B-B14F-4D97-AF65-F5344CB8AC3E}">
        <p14:creationId xmlns:p14="http://schemas.microsoft.com/office/powerpoint/2010/main" val="130238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 clubs – Friday</a:t>
            </a:r>
            <a:r>
              <a:rPr lang="en-GB" baseline="0" dirty="0" smtClean="0"/>
              <a:t> lunch room 26</a:t>
            </a:r>
          </a:p>
          <a:p>
            <a:r>
              <a:rPr lang="en-GB" baseline="0" dirty="0" smtClean="0"/>
              <a:t>Apps for phones – not always available</a:t>
            </a:r>
          </a:p>
          <a:p>
            <a:r>
              <a:rPr lang="en-GB" baseline="0" dirty="0" smtClean="0"/>
              <a:t>Emailed presentation.</a:t>
            </a:r>
          </a:p>
          <a:p>
            <a:r>
              <a:rPr lang="en-GB" baseline="0" dirty="0" smtClean="0"/>
              <a:t>Presentation on school website</a:t>
            </a:r>
          </a:p>
          <a:p>
            <a:r>
              <a:rPr lang="en-GB" baseline="0" dirty="0" smtClean="0"/>
              <a:t>Majority of problems – wrong password or email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a:t>
            </a:fld>
            <a:endParaRPr lang="en-GB"/>
          </a:p>
        </p:txBody>
      </p:sp>
    </p:spTree>
    <p:extLst>
      <p:ext uri="{BB962C8B-B14F-4D97-AF65-F5344CB8AC3E}">
        <p14:creationId xmlns:p14="http://schemas.microsoft.com/office/powerpoint/2010/main" val="3302401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41</a:t>
            </a:fld>
            <a:endParaRPr lang="en-GB"/>
          </a:p>
        </p:txBody>
      </p:sp>
    </p:spTree>
    <p:extLst>
      <p:ext uri="{BB962C8B-B14F-4D97-AF65-F5344CB8AC3E}">
        <p14:creationId xmlns:p14="http://schemas.microsoft.com/office/powerpoint/2010/main" val="1693096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42</a:t>
            </a:fld>
            <a:endParaRPr lang="en-GB"/>
          </a:p>
        </p:txBody>
      </p:sp>
    </p:spTree>
    <p:extLst>
      <p:ext uri="{BB962C8B-B14F-4D97-AF65-F5344CB8AC3E}">
        <p14:creationId xmlns:p14="http://schemas.microsoft.com/office/powerpoint/2010/main" val="588749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43</a:t>
            </a:fld>
            <a:endParaRPr lang="en-GB"/>
          </a:p>
        </p:txBody>
      </p:sp>
    </p:spTree>
    <p:extLst>
      <p:ext uri="{BB962C8B-B14F-4D97-AF65-F5344CB8AC3E}">
        <p14:creationId xmlns:p14="http://schemas.microsoft.com/office/powerpoint/2010/main" val="3321999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4F2C98-D6C9-4E6B-9E2C-8FFEF789C741}" type="slidenum">
              <a:rPr lang="en-GB" smtClean="0"/>
              <a:t>44</a:t>
            </a:fld>
            <a:endParaRPr lang="en-GB"/>
          </a:p>
        </p:txBody>
      </p:sp>
    </p:spTree>
    <p:extLst>
      <p:ext uri="{BB962C8B-B14F-4D97-AF65-F5344CB8AC3E}">
        <p14:creationId xmlns:p14="http://schemas.microsoft.com/office/powerpoint/2010/main" val="1298906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45</a:t>
            </a:fld>
            <a:endParaRPr lang="en-GB"/>
          </a:p>
        </p:txBody>
      </p:sp>
    </p:spTree>
    <p:extLst>
      <p:ext uri="{BB962C8B-B14F-4D97-AF65-F5344CB8AC3E}">
        <p14:creationId xmlns:p14="http://schemas.microsoft.com/office/powerpoint/2010/main" val="2170163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46</a:t>
            </a:fld>
            <a:endParaRPr lang="en-GB"/>
          </a:p>
        </p:txBody>
      </p:sp>
    </p:spTree>
    <p:extLst>
      <p:ext uri="{BB962C8B-B14F-4D97-AF65-F5344CB8AC3E}">
        <p14:creationId xmlns:p14="http://schemas.microsoft.com/office/powerpoint/2010/main" val="60676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47</a:t>
            </a:fld>
            <a:endParaRPr lang="en-GB"/>
          </a:p>
        </p:txBody>
      </p:sp>
    </p:spTree>
    <p:extLst>
      <p:ext uri="{BB962C8B-B14F-4D97-AF65-F5344CB8AC3E}">
        <p14:creationId xmlns:p14="http://schemas.microsoft.com/office/powerpoint/2010/main" val="2980047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48</a:t>
            </a:fld>
            <a:endParaRPr lang="en-GB"/>
          </a:p>
        </p:txBody>
      </p:sp>
    </p:spTree>
    <p:extLst>
      <p:ext uri="{BB962C8B-B14F-4D97-AF65-F5344CB8AC3E}">
        <p14:creationId xmlns:p14="http://schemas.microsoft.com/office/powerpoint/2010/main" val="307687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49</a:t>
            </a:fld>
            <a:endParaRPr lang="en-GB"/>
          </a:p>
        </p:txBody>
      </p:sp>
    </p:spTree>
    <p:extLst>
      <p:ext uri="{BB962C8B-B14F-4D97-AF65-F5344CB8AC3E}">
        <p14:creationId xmlns:p14="http://schemas.microsoft.com/office/powerpoint/2010/main" val="2682942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50</a:t>
            </a:fld>
            <a:endParaRPr lang="en-GB"/>
          </a:p>
        </p:txBody>
      </p:sp>
    </p:spTree>
    <p:extLst>
      <p:ext uri="{BB962C8B-B14F-4D97-AF65-F5344CB8AC3E}">
        <p14:creationId xmlns:p14="http://schemas.microsoft.com/office/powerpoint/2010/main" val="20052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5</a:t>
            </a:fld>
            <a:endParaRPr lang="en-GB"/>
          </a:p>
        </p:txBody>
      </p:sp>
    </p:spTree>
    <p:extLst>
      <p:ext uri="{BB962C8B-B14F-4D97-AF65-F5344CB8AC3E}">
        <p14:creationId xmlns:p14="http://schemas.microsoft.com/office/powerpoint/2010/main" val="4331871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51</a:t>
            </a:fld>
            <a:endParaRPr lang="en-GB"/>
          </a:p>
        </p:txBody>
      </p:sp>
    </p:spTree>
    <p:extLst>
      <p:ext uri="{BB962C8B-B14F-4D97-AF65-F5344CB8AC3E}">
        <p14:creationId xmlns:p14="http://schemas.microsoft.com/office/powerpoint/2010/main" val="3905187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52</a:t>
            </a:fld>
            <a:endParaRPr lang="en-GB" dirty="0"/>
          </a:p>
        </p:txBody>
      </p:sp>
    </p:spTree>
    <p:extLst>
      <p:ext uri="{BB962C8B-B14F-4D97-AF65-F5344CB8AC3E}">
        <p14:creationId xmlns:p14="http://schemas.microsoft.com/office/powerpoint/2010/main" val="2610916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Google Chrome operating system</a:t>
            </a:r>
          </a:p>
          <a:p>
            <a:r>
              <a:rPr lang="en-GB" dirty="0" smtClean="0"/>
              <a:t>Laptop-style device</a:t>
            </a:r>
          </a:p>
          <a:p>
            <a:r>
              <a:rPr lang="en-GB" dirty="0" smtClean="0"/>
              <a:t>Operating on the cloud</a:t>
            </a:r>
          </a:p>
          <a:p>
            <a:r>
              <a:rPr lang="en-GB" dirty="0" smtClean="0"/>
              <a:t>Secure, safe and simple to use</a:t>
            </a:r>
          </a:p>
          <a:p>
            <a:r>
              <a:rPr lang="en-GB" dirty="0" smtClean="0"/>
              <a:t>Long</a:t>
            </a:r>
            <a:r>
              <a:rPr lang="en-GB" baseline="0" dirty="0" smtClean="0"/>
              <a:t> life-span</a:t>
            </a:r>
            <a:endParaRPr lang="en-GB" dirty="0" smtClean="0"/>
          </a:p>
          <a:p>
            <a:endParaRPr lang="en-GB" dirty="0" smtClean="0"/>
          </a:p>
          <a:p>
            <a:r>
              <a:rPr lang="en-GB" dirty="0" smtClean="0"/>
              <a:t>Break down barriers to learning</a:t>
            </a:r>
          </a:p>
          <a:p>
            <a:r>
              <a:rPr lang="en-GB" dirty="0" smtClean="0"/>
              <a:t>Preparation</a:t>
            </a:r>
            <a:r>
              <a:rPr lang="en-GB" baseline="0" dirty="0" smtClean="0"/>
              <a:t> for a technically advanced world</a:t>
            </a:r>
            <a:endParaRPr lang="en-GB" dirty="0" smtClean="0"/>
          </a:p>
          <a:p>
            <a:r>
              <a:rPr lang="en-GB" dirty="0" smtClean="0"/>
              <a:t>Working</a:t>
            </a:r>
            <a:r>
              <a:rPr lang="en-GB" baseline="0" dirty="0" smtClean="0"/>
              <a:t> methods in school; the ability to use the keyboard</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53</a:t>
            </a:fld>
            <a:endParaRPr lang="en-GB" dirty="0"/>
          </a:p>
        </p:txBody>
      </p:sp>
    </p:spTree>
    <p:extLst>
      <p:ext uri="{BB962C8B-B14F-4D97-AF65-F5344CB8AC3E}">
        <p14:creationId xmlns:p14="http://schemas.microsoft.com/office/powerpoint/2010/main" val="28731286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will receive a letter which contains all details of the </a:t>
            </a:r>
            <a:r>
              <a:rPr lang="en-GB" baseline="0" dirty="0" err="1" smtClean="0"/>
              <a:t>chromebook</a:t>
            </a:r>
            <a:r>
              <a:rPr lang="en-GB" baseline="0" dirty="0" smtClean="0"/>
              <a:t> school</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54</a:t>
            </a:fld>
            <a:endParaRPr lang="en-GB"/>
          </a:p>
        </p:txBody>
      </p:sp>
    </p:spTree>
    <p:extLst>
      <p:ext uri="{BB962C8B-B14F-4D97-AF65-F5344CB8AC3E}">
        <p14:creationId xmlns:p14="http://schemas.microsoft.com/office/powerpoint/2010/main" val="2136362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55</a:t>
            </a:fld>
            <a:endParaRPr lang="en-GB"/>
          </a:p>
        </p:txBody>
      </p:sp>
    </p:spTree>
    <p:extLst>
      <p:ext uri="{BB962C8B-B14F-4D97-AF65-F5344CB8AC3E}">
        <p14:creationId xmlns:p14="http://schemas.microsoft.com/office/powerpoint/2010/main" val="376966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6</a:t>
            </a:fld>
            <a:endParaRPr lang="en-GB"/>
          </a:p>
        </p:txBody>
      </p:sp>
    </p:spTree>
    <p:extLst>
      <p:ext uri="{BB962C8B-B14F-4D97-AF65-F5344CB8AC3E}">
        <p14:creationId xmlns:p14="http://schemas.microsoft.com/office/powerpoint/2010/main" val="392333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7</a:t>
            </a:fld>
            <a:endParaRPr lang="en-GB"/>
          </a:p>
        </p:txBody>
      </p:sp>
    </p:spTree>
    <p:extLst>
      <p:ext uri="{BB962C8B-B14F-4D97-AF65-F5344CB8AC3E}">
        <p14:creationId xmlns:p14="http://schemas.microsoft.com/office/powerpoint/2010/main" val="54927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8</a:t>
            </a:fld>
            <a:endParaRPr lang="en-GB"/>
          </a:p>
        </p:txBody>
      </p:sp>
    </p:spTree>
    <p:extLst>
      <p:ext uri="{BB962C8B-B14F-4D97-AF65-F5344CB8AC3E}">
        <p14:creationId xmlns:p14="http://schemas.microsoft.com/office/powerpoint/2010/main" val="345875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9</a:t>
            </a:fld>
            <a:endParaRPr lang="en-GB"/>
          </a:p>
        </p:txBody>
      </p:sp>
    </p:spTree>
    <p:extLst>
      <p:ext uri="{BB962C8B-B14F-4D97-AF65-F5344CB8AC3E}">
        <p14:creationId xmlns:p14="http://schemas.microsoft.com/office/powerpoint/2010/main" val="360381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573017"/>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4"/>
            <a:ext cx="10363200" cy="66630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9B2AF56-0474-404F-BC45-3D4C9C5270F1}"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B2AF56-0474-404F-BC45-3D4C9C5270F1}"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B2AF56-0474-404F-BC45-3D4C9C5270F1}" type="datetimeFigureOut">
              <a:rPr lang="en-GB" smtClean="0"/>
              <a:t>21/09/2017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B2AF56-0474-404F-BC45-3D4C9C5270F1}" type="datetimeFigureOut">
              <a:rPr lang="en-GB" smtClean="0"/>
              <a:t>21/09/2017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2AF56-0474-404F-BC45-3D4C9C5270F1}" type="datetimeFigureOut">
              <a:rPr lang="en-GB" smtClean="0"/>
              <a:t>21/09/2017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46681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3506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p:nvPr userDrawn="1"/>
        </p:nvPicPr>
        <p:blipFill rotWithShape="1">
          <a:blip r:embed="rId13" cstate="print">
            <a:extLst>
              <a:ext uri="{28A0092B-C50C-407E-A947-70E740481C1C}">
                <a14:useLocalDpi xmlns:a14="http://schemas.microsoft.com/office/drawing/2010/main" val="0"/>
              </a:ext>
            </a:extLst>
          </a:blip>
          <a:srcRect t="94439" r="202" b="1403"/>
          <a:stretch/>
        </p:blipFill>
        <p:spPr>
          <a:xfrm>
            <a:off x="0" y="6139375"/>
            <a:ext cx="12192000" cy="718625"/>
          </a:xfrm>
          <a:prstGeom prst="rect">
            <a:avLst/>
          </a:prstGeom>
        </p:spPr>
      </p:pic>
      <p:pic>
        <p:nvPicPr>
          <p:cNvPr id="10" name="Picture 9"/>
          <p:cNvPicPr/>
          <p:nvPr userDrawn="1"/>
        </p:nvPicPr>
        <p:blipFill rotWithShape="1">
          <a:blip r:embed="rId13" cstate="print">
            <a:extLst>
              <a:ext uri="{28A0092B-C50C-407E-A947-70E740481C1C}">
                <a14:useLocalDpi xmlns:a14="http://schemas.microsoft.com/office/drawing/2010/main" val="0"/>
              </a:ext>
            </a:extLst>
          </a:blip>
          <a:srcRect l="49274" t="2787" b="90011"/>
          <a:stretch/>
        </p:blipFill>
        <p:spPr>
          <a:xfrm>
            <a:off x="9089101" y="185019"/>
            <a:ext cx="3102899" cy="623095"/>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33409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573325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2AF56-0474-404F-BC45-3D4C9C5270F1}" type="datetimeFigureOut">
              <a:rPr lang="en-GB" smtClean="0"/>
              <a:t>21/09/2017</a:t>
            </a:fld>
            <a:endParaRPr lang="en-GB"/>
          </a:p>
        </p:txBody>
      </p:sp>
      <p:sp>
        <p:nvSpPr>
          <p:cNvPr id="5" name="Footer Placeholder 4"/>
          <p:cNvSpPr>
            <a:spLocks noGrp="1"/>
          </p:cNvSpPr>
          <p:nvPr>
            <p:ph type="ftr" sz="quarter" idx="3"/>
          </p:nvPr>
        </p:nvSpPr>
        <p:spPr>
          <a:xfrm>
            <a:off x="4165600" y="57332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573325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AFD58-C948-483E-890F-595EDA1F060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Thanks for Joining Us</a:t>
            </a:r>
            <a:endParaRPr lang="en-GB" dirty="0"/>
          </a:p>
        </p:txBody>
      </p:sp>
      <p:sp>
        <p:nvSpPr>
          <p:cNvPr id="7" name="Content Placeholder 6"/>
          <p:cNvSpPr>
            <a:spLocks noGrp="1"/>
          </p:cNvSpPr>
          <p:nvPr>
            <p:ph idx="1"/>
          </p:nvPr>
        </p:nvSpPr>
        <p:spPr>
          <a:xfrm>
            <a:off x="263352" y="1877817"/>
            <a:ext cx="10972800" cy="3340968"/>
          </a:xfrm>
        </p:spPr>
        <p:txBody>
          <a:bodyPr>
            <a:normAutofit fontScale="92500" lnSpcReduction="20000"/>
          </a:bodyPr>
          <a:lstStyle/>
          <a:p>
            <a:pPr marL="514350" indent="-514350">
              <a:buFont typeface="+mj-lt"/>
              <a:buAutoNum type="arabicPeriod"/>
            </a:pPr>
            <a:r>
              <a:rPr lang="en-GB" sz="2800" dirty="0" smtClean="0"/>
              <a:t>Setting</a:t>
            </a:r>
          </a:p>
          <a:p>
            <a:pPr marL="514350" indent="-514350">
              <a:buFont typeface="+mj-lt"/>
              <a:buAutoNum type="arabicPeriod"/>
            </a:pPr>
            <a:r>
              <a:rPr lang="en-GB" sz="2800" dirty="0" smtClean="0"/>
              <a:t>Show my Homework</a:t>
            </a:r>
          </a:p>
          <a:p>
            <a:pPr marL="514350" indent="-514350">
              <a:buFont typeface="+mj-lt"/>
              <a:buAutoNum type="arabicPeriod"/>
            </a:pPr>
            <a:r>
              <a:rPr lang="en-GB" sz="2800" dirty="0" smtClean="0"/>
              <a:t>Targets, making progress and reports</a:t>
            </a:r>
          </a:p>
          <a:p>
            <a:pPr marL="514350" indent="-514350">
              <a:buFont typeface="+mj-lt"/>
              <a:buAutoNum type="arabicPeriod"/>
            </a:pPr>
            <a:r>
              <a:rPr lang="en-GB" sz="2800" dirty="0" smtClean="0"/>
              <a:t>Success in English</a:t>
            </a:r>
          </a:p>
          <a:p>
            <a:pPr marL="514350" indent="-514350">
              <a:buFont typeface="+mj-lt"/>
              <a:buAutoNum type="arabicPeriod"/>
            </a:pPr>
            <a:r>
              <a:rPr lang="en-GB" sz="2800" dirty="0" smtClean="0"/>
              <a:t>Success in Mathematics</a:t>
            </a:r>
          </a:p>
          <a:p>
            <a:pPr marL="514350" indent="-514350">
              <a:buFont typeface="+mj-lt"/>
              <a:buAutoNum type="arabicPeriod"/>
            </a:pPr>
            <a:r>
              <a:rPr lang="en-GB" sz="2800" dirty="0" smtClean="0"/>
              <a:t>Success in Science</a:t>
            </a:r>
          </a:p>
          <a:p>
            <a:pPr marL="514350" indent="-514350">
              <a:buFont typeface="+mj-lt"/>
              <a:buAutoNum type="arabicPeriod"/>
            </a:pPr>
            <a:r>
              <a:rPr lang="en-GB" sz="2800" dirty="0" smtClean="0"/>
              <a:t>Behaviour for Learning</a:t>
            </a:r>
          </a:p>
          <a:p>
            <a:pPr marL="514350" indent="-514350">
              <a:buFont typeface="+mj-lt"/>
              <a:buAutoNum type="arabicPeriod"/>
            </a:pPr>
            <a:r>
              <a:rPr lang="en-GB" sz="2800" dirty="0" smtClean="0"/>
              <a:t>Teaching and Learning including Chromebooks and staying safe online</a:t>
            </a:r>
          </a:p>
        </p:txBody>
      </p:sp>
      <p:pic>
        <p:nvPicPr>
          <p:cNvPr id="1026" name="Picture 2" descr="http://orig11.deviantart.net/c6f5/f/2009/194/f/6/hi_res_lined_paper_texture_by_merileekit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1634">
            <a:off x="7335231" y="2016717"/>
            <a:ext cx="4913945" cy="682295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793102">
            <a:off x="7118472" y="2435993"/>
            <a:ext cx="4673918" cy="1200329"/>
          </a:xfrm>
          <a:prstGeom prst="rect">
            <a:avLst/>
          </a:prstGeom>
          <a:noFill/>
        </p:spPr>
        <p:txBody>
          <a:bodyPr wrap="square" rtlCol="0">
            <a:spAutoFit/>
          </a:bodyPr>
          <a:lstStyle/>
          <a:p>
            <a:r>
              <a:rPr lang="en-GB" sz="3600" b="1" dirty="0" smtClean="0">
                <a:solidFill>
                  <a:srgbClr val="002060"/>
                </a:solidFill>
                <a:latin typeface="Copa Sharp BTN" panose="020B07040302030B0306" pitchFamily="34" charset="0"/>
              </a:rPr>
              <a:t>Get the latest news, updates and reminders every day.</a:t>
            </a:r>
            <a:endParaRPr lang="en-GB" sz="3600" b="1" dirty="0">
              <a:solidFill>
                <a:srgbClr val="002060"/>
              </a:solidFill>
              <a:latin typeface="Copa Sharp BTN" panose="020B07040302030B0306" pitchFamily="34" charset="0"/>
            </a:endParaRPr>
          </a:p>
        </p:txBody>
      </p:sp>
      <p:pic>
        <p:nvPicPr>
          <p:cNvPr id="1028" name="Picture 4" descr="https://encrypted-tbn3.gstatic.com/images?q=tbn:ANd9GcSfMPZ39odhjV1Coz17x9Yqv2F-FPbqTL6Vqy58XtUGTfdbTOh8F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6232">
            <a:off x="7486767" y="4243937"/>
            <a:ext cx="666197" cy="6661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lestonemktg.com/wp-content/uploads/2014/04/twitter-logo.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47121">
            <a:off x="7685691" y="5067521"/>
            <a:ext cx="721353" cy="7213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793102">
            <a:off x="8199129" y="3752171"/>
            <a:ext cx="4330396" cy="646331"/>
          </a:xfrm>
          <a:prstGeom prst="rect">
            <a:avLst/>
          </a:prstGeom>
          <a:noFill/>
        </p:spPr>
        <p:txBody>
          <a:bodyPr wrap="square" rtlCol="0">
            <a:spAutoFit/>
          </a:bodyPr>
          <a:lstStyle/>
          <a:p>
            <a:r>
              <a:rPr lang="en-GB" sz="3600" dirty="0" smtClean="0">
                <a:solidFill>
                  <a:srgbClr val="002060"/>
                </a:solidFill>
                <a:latin typeface="Copa Sharp BTN" panose="020B07040302030B0306" pitchFamily="34" charset="0"/>
              </a:rPr>
              <a:t>Carr Hill High School</a:t>
            </a:r>
            <a:endParaRPr lang="en-GB" sz="3600" dirty="0">
              <a:solidFill>
                <a:srgbClr val="002060"/>
              </a:solidFill>
              <a:latin typeface="Copa Sharp BTN" panose="020B07040302030B0306" pitchFamily="34" charset="0"/>
            </a:endParaRPr>
          </a:p>
        </p:txBody>
      </p:sp>
      <p:sp>
        <p:nvSpPr>
          <p:cNvPr id="10" name="TextBox 9"/>
          <p:cNvSpPr txBox="1"/>
          <p:nvPr/>
        </p:nvSpPr>
        <p:spPr>
          <a:xfrm rot="20793102">
            <a:off x="8383549" y="4560854"/>
            <a:ext cx="4330396" cy="646331"/>
          </a:xfrm>
          <a:prstGeom prst="rect">
            <a:avLst/>
          </a:prstGeom>
          <a:noFill/>
        </p:spPr>
        <p:txBody>
          <a:bodyPr wrap="square" rtlCol="0">
            <a:spAutoFit/>
          </a:bodyPr>
          <a:lstStyle/>
          <a:p>
            <a:r>
              <a:rPr lang="en-GB" sz="3600" dirty="0" smtClean="0">
                <a:solidFill>
                  <a:srgbClr val="002060"/>
                </a:solidFill>
                <a:latin typeface="Copa Sharp BTN" panose="020B07040302030B0306" pitchFamily="34" charset="0"/>
              </a:rPr>
              <a:t>@</a:t>
            </a:r>
            <a:r>
              <a:rPr lang="en-GB" sz="3600" dirty="0" err="1" smtClean="0">
                <a:solidFill>
                  <a:srgbClr val="002060"/>
                </a:solidFill>
                <a:latin typeface="Copa Sharp BTN" panose="020B07040302030B0306" pitchFamily="34" charset="0"/>
              </a:rPr>
              <a:t>CarrHillSchool</a:t>
            </a:r>
            <a:endParaRPr lang="en-GB" sz="3600" dirty="0">
              <a:solidFill>
                <a:srgbClr val="002060"/>
              </a:solidFill>
              <a:latin typeface="Copa Sharp BTN" panose="020B07040302030B0306" pitchFamily="34" charset="0"/>
            </a:endParaRPr>
          </a:p>
        </p:txBody>
      </p:sp>
    </p:spTree>
    <p:extLst>
      <p:ext uri="{BB962C8B-B14F-4D97-AF65-F5344CB8AC3E}">
        <p14:creationId xmlns:p14="http://schemas.microsoft.com/office/powerpoint/2010/main" val="1652995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1097178"/>
            <a:ext cx="9728886" cy="5472498"/>
          </a:xfrm>
          <a:prstGeom prst="rect">
            <a:avLst/>
          </a:prstGeom>
        </p:spPr>
      </p:pic>
      <p:sp>
        <p:nvSpPr>
          <p:cNvPr id="4" name="TextBox 3"/>
          <p:cNvSpPr txBox="1"/>
          <p:nvPr/>
        </p:nvSpPr>
        <p:spPr>
          <a:xfrm>
            <a:off x="790833" y="428368"/>
            <a:ext cx="9976022" cy="523220"/>
          </a:xfrm>
          <a:prstGeom prst="rect">
            <a:avLst/>
          </a:prstGeom>
          <a:noFill/>
        </p:spPr>
        <p:txBody>
          <a:bodyPr wrap="square" rtlCol="0">
            <a:spAutoFit/>
          </a:bodyPr>
          <a:lstStyle/>
          <a:p>
            <a:pPr algn="ctr"/>
            <a:r>
              <a:rPr lang="en-GB" sz="2800" b="1" dirty="0" smtClean="0"/>
              <a:t>They now have access to their account on Show My Homework</a:t>
            </a:r>
            <a:endParaRPr lang="en-GB" sz="2800" b="1" dirty="0"/>
          </a:p>
        </p:txBody>
      </p:sp>
    </p:spTree>
    <p:extLst>
      <p:ext uri="{BB962C8B-B14F-4D97-AF65-F5344CB8AC3E}">
        <p14:creationId xmlns:p14="http://schemas.microsoft.com/office/powerpoint/2010/main" val="95176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2492896"/>
            <a:ext cx="9217024" cy="1303094"/>
          </a:xfrm>
        </p:spPr>
        <p:txBody>
          <a:bodyPr>
            <a:normAutofit fontScale="90000"/>
          </a:bodyPr>
          <a:lstStyle/>
          <a:p>
            <a:r>
              <a:rPr lang="en-GB" sz="6000" dirty="0" smtClean="0"/>
              <a:t>GCSE reform, targets</a:t>
            </a:r>
            <a:r>
              <a:rPr lang="en-GB" sz="6000" dirty="0"/>
              <a:t> </a:t>
            </a:r>
            <a:r>
              <a:rPr lang="en-GB" sz="6000" dirty="0" smtClean="0"/>
              <a:t>and  monitoring progress</a:t>
            </a:r>
            <a:br>
              <a:rPr lang="en-GB" sz="6000" dirty="0" smtClean="0"/>
            </a:br>
            <a:r>
              <a:rPr lang="en-GB" sz="2200" b="0" dirty="0" smtClean="0"/>
              <a:t>Liz Hilton-Peet</a:t>
            </a:r>
            <a:br>
              <a:rPr lang="en-GB" sz="2200" b="0" dirty="0" smtClean="0"/>
            </a:br>
            <a:r>
              <a:rPr lang="en-GB" sz="2200" b="0" dirty="0" smtClean="0"/>
              <a:t>Assistant </a:t>
            </a:r>
            <a:r>
              <a:rPr lang="en-GB" sz="2200" b="0" dirty="0" err="1" smtClean="0"/>
              <a:t>Headteacher</a:t>
            </a:r>
            <a:r>
              <a:rPr lang="en-GB" sz="2200" b="0" dirty="0" smtClean="0"/>
              <a:t/>
            </a:r>
            <a:br>
              <a:rPr lang="en-GB" sz="2200" b="0" dirty="0" smtClean="0"/>
            </a:br>
            <a:endParaRPr lang="en-GB" sz="2200" b="0" dirty="0"/>
          </a:p>
        </p:txBody>
      </p:sp>
    </p:spTree>
    <p:extLst>
      <p:ext uri="{BB962C8B-B14F-4D97-AF65-F5344CB8AC3E}">
        <p14:creationId xmlns:p14="http://schemas.microsoft.com/office/powerpoint/2010/main" val="1022671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2204865"/>
            <a:ext cx="10801200" cy="4032447"/>
          </a:xfrm>
        </p:spPr>
        <p:txBody>
          <a:bodyPr>
            <a:noAutofit/>
          </a:bodyPr>
          <a:lstStyle/>
          <a:p>
            <a:pPr marL="0" indent="0">
              <a:buNone/>
            </a:pPr>
            <a:r>
              <a:rPr lang="en-GB" sz="2000" dirty="0"/>
              <a:t>GCSEs and A levels in England are being reformed, to match the best systems in the world and keep pace with universities’ and employers’ demands.</a:t>
            </a:r>
          </a:p>
          <a:p>
            <a:pPr marL="0" indent="0">
              <a:buNone/>
            </a:pPr>
            <a:endParaRPr lang="en-GB" sz="2000" dirty="0"/>
          </a:p>
          <a:p>
            <a:r>
              <a:rPr lang="en-GB" sz="2000" dirty="0"/>
              <a:t>GCSE </a:t>
            </a:r>
            <a:r>
              <a:rPr lang="en-GB" sz="2000" b="1" dirty="0"/>
              <a:t>content</a:t>
            </a:r>
            <a:r>
              <a:rPr lang="en-GB" sz="2000" dirty="0"/>
              <a:t> will be more </a:t>
            </a:r>
            <a:r>
              <a:rPr lang="en-GB" sz="2000" dirty="0" smtClean="0"/>
              <a:t>challenging and rigorous </a:t>
            </a:r>
            <a:r>
              <a:rPr lang="en-GB" sz="2000" dirty="0"/>
              <a:t>but still suitable for all </a:t>
            </a:r>
            <a:r>
              <a:rPr lang="en-GB" sz="2000" dirty="0" smtClean="0"/>
              <a:t>abilities.</a:t>
            </a:r>
            <a:endParaRPr lang="en-GB" sz="2000" dirty="0"/>
          </a:p>
          <a:p>
            <a:r>
              <a:rPr lang="en-GB" sz="2000" dirty="0"/>
              <a:t>GCSEs will be </a:t>
            </a:r>
            <a:r>
              <a:rPr lang="en-GB" sz="2000" b="1" dirty="0"/>
              <a:t>graded</a:t>
            </a:r>
            <a:r>
              <a:rPr lang="en-GB" sz="2000" dirty="0"/>
              <a:t> on a new scale of 9 to 1 rather than A* to </a:t>
            </a:r>
            <a:r>
              <a:rPr lang="en-GB" sz="2000" dirty="0" smtClean="0"/>
              <a:t>G, </a:t>
            </a:r>
            <a:r>
              <a:rPr lang="en-GB" sz="2000" dirty="0"/>
              <a:t>with 9 the highest grade, to distinguish clearly between the reformed and unreformed </a:t>
            </a:r>
            <a:r>
              <a:rPr lang="en-GB" sz="2000" dirty="0" smtClean="0"/>
              <a:t>qualifications.</a:t>
            </a:r>
          </a:p>
          <a:p>
            <a:r>
              <a:rPr lang="en-GB" sz="2000" b="1" dirty="0" smtClean="0"/>
              <a:t>Assessment</a:t>
            </a:r>
            <a:r>
              <a:rPr lang="en-GB" sz="2000" dirty="0" smtClean="0"/>
              <a:t> is mostly by examination rather than partly by coursework.</a:t>
            </a:r>
          </a:p>
          <a:p>
            <a:r>
              <a:rPr lang="en-GB" sz="2000" dirty="0" smtClean="0"/>
              <a:t>Foundation and higher </a:t>
            </a:r>
            <a:r>
              <a:rPr lang="en-GB" sz="2000" b="1" dirty="0" smtClean="0"/>
              <a:t>tiers</a:t>
            </a:r>
            <a:r>
              <a:rPr lang="en-GB" sz="2000" dirty="0" smtClean="0"/>
              <a:t> are now only available in maths, science and languages. </a:t>
            </a:r>
          </a:p>
          <a:p>
            <a:r>
              <a:rPr lang="en-GB" sz="2000" b="1" dirty="0" smtClean="0"/>
              <a:t>Grading</a:t>
            </a:r>
            <a:r>
              <a:rPr lang="en-GB" sz="2000" dirty="0" smtClean="0"/>
              <a:t> is now on a 1-9 scale rather than on an A*-G scale.</a:t>
            </a:r>
            <a:endParaRPr lang="en-GB" sz="2000" dirty="0"/>
          </a:p>
          <a:p>
            <a:pPr fontAlgn="base"/>
            <a:endParaRPr lang="en-GB" sz="2000" dirty="0" smtClean="0"/>
          </a:p>
          <a:p>
            <a:pPr fontAlgn="base"/>
            <a:endParaRPr lang="en-GB" sz="2000" dirty="0"/>
          </a:p>
          <a:p>
            <a:pPr fontAlgn="base"/>
            <a:endParaRPr lang="en-GB" sz="2000" dirty="0" smtClean="0">
              <a:solidFill>
                <a:srgbClr val="404040"/>
              </a:solidFill>
              <a:latin typeface="+mj-lt"/>
            </a:endParaRPr>
          </a:p>
        </p:txBody>
      </p:sp>
      <p:sp>
        <p:nvSpPr>
          <p:cNvPr id="4" name="Title 3"/>
          <p:cNvSpPr>
            <a:spLocks noGrp="1"/>
          </p:cNvSpPr>
          <p:nvPr>
            <p:ph type="title"/>
          </p:nvPr>
        </p:nvSpPr>
        <p:spPr>
          <a:xfrm>
            <a:off x="609600" y="701824"/>
            <a:ext cx="10972800" cy="1143000"/>
          </a:xfrm>
        </p:spPr>
        <p:txBody>
          <a:bodyPr>
            <a:normAutofit/>
          </a:bodyPr>
          <a:lstStyle/>
          <a:p>
            <a:r>
              <a:rPr lang="en-GB" dirty="0"/>
              <a:t>Why and how are </a:t>
            </a:r>
            <a:r>
              <a:rPr lang="en-GB" dirty="0" smtClean="0"/>
              <a:t>GCSEs changing</a:t>
            </a:r>
            <a:r>
              <a:rPr lang="en-GB" dirty="0"/>
              <a:t>?</a:t>
            </a:r>
          </a:p>
        </p:txBody>
      </p:sp>
    </p:spTree>
    <p:extLst>
      <p:ext uri="{BB962C8B-B14F-4D97-AF65-F5344CB8AC3E}">
        <p14:creationId xmlns:p14="http://schemas.microsoft.com/office/powerpoint/2010/main" val="266909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gglescliffe.org.uk/images/documents/exams/2015/ofqual-grading-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116632"/>
            <a:ext cx="4752528" cy="5897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independent.co.uk/s3fs-public/styles/story_medium/public/thumbnails/image/2017/08/01/13/grad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061" y="980728"/>
            <a:ext cx="4066483" cy="484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1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99213349"/>
              </p:ext>
            </p:extLst>
          </p:nvPr>
        </p:nvGraphicFramePr>
        <p:xfrm>
          <a:off x="2243572" y="1556792"/>
          <a:ext cx="7704856" cy="4104450"/>
        </p:xfrm>
        <a:graphic>
          <a:graphicData uri="http://schemas.openxmlformats.org/drawingml/2006/table">
            <a:tbl>
              <a:tblPr/>
              <a:tblGrid>
                <a:gridCol w="1261771"/>
                <a:gridCol w="1288617"/>
                <a:gridCol w="1288617"/>
                <a:gridCol w="1288617"/>
                <a:gridCol w="1288617"/>
                <a:gridCol w="1288617"/>
              </a:tblGrid>
              <a:tr h="442397">
                <a:tc gridSpan="6">
                  <a:txBody>
                    <a:bodyPr/>
                    <a:lstStyle/>
                    <a:p>
                      <a:pPr algn="ctr" fontAlgn="ctr"/>
                      <a:r>
                        <a:rPr lang="en-GB" sz="2000" b="0" i="0" u="none" strike="noStrike" dirty="0">
                          <a:solidFill>
                            <a:srgbClr val="0070C0"/>
                          </a:solidFill>
                          <a:effectLst/>
                          <a:latin typeface="Calibri" panose="020F0502020204030204" pitchFamily="34" charset="0"/>
                        </a:rPr>
                        <a:t>Above Average School - Physics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56374">
                <a:tc>
                  <a:txBody>
                    <a:bodyPr/>
                    <a:lstStyle/>
                    <a:p>
                      <a:pPr algn="ctr" fontAlgn="ctr"/>
                      <a:r>
                        <a:rPr lang="en-GB" sz="1600" b="1" i="1" u="none" strike="noStrike">
                          <a:solidFill>
                            <a:srgbClr val="000000"/>
                          </a:solidFill>
                          <a:effectLst/>
                          <a:latin typeface="Calibri" panose="020F0502020204030204" pitchFamily="34" charset="0"/>
                        </a:rPr>
                        <a:t>KS2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GB" sz="1600" b="1" i="1" u="none" strike="noStrike">
                          <a:solidFill>
                            <a:srgbClr val="000000"/>
                          </a:solidFill>
                          <a:effectLst/>
                          <a:latin typeface="Calibri" panose="020F0502020204030204" pitchFamily="34" charset="0"/>
                        </a:rPr>
                        <a:t>KS3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fontAlgn="ctr"/>
                      <a:r>
                        <a:rPr lang="en-GB" sz="1600" b="1" i="1" u="none" strike="noStrike">
                          <a:solidFill>
                            <a:srgbClr val="000000"/>
                          </a:solidFill>
                          <a:effectLst/>
                          <a:latin typeface="Calibri" panose="020F0502020204030204" pitchFamily="34" charset="0"/>
                        </a:rPr>
                        <a:t>KS4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056836">
                <a:tc>
                  <a:txBody>
                    <a:bodyPr/>
                    <a:lstStyle/>
                    <a:p>
                      <a:pPr algn="ctr" fontAlgn="ctr"/>
                      <a:r>
                        <a:rPr lang="en-GB" sz="1000" b="0" i="0" u="none" strike="noStrike">
                          <a:solidFill>
                            <a:srgbClr val="000000"/>
                          </a:solidFill>
                          <a:effectLst/>
                          <a:latin typeface="Calibri" panose="020F0502020204030204" pitchFamily="34" charset="0"/>
                        </a:rPr>
                        <a:t>Average Scaled Score (Reading / Maths)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Year 7 Target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Year 8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Year 9 Target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Year 10 Target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Year 11 Target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775">
                <a:tc>
                  <a:txBody>
                    <a:bodyPr/>
                    <a:lstStyle/>
                    <a:p>
                      <a:pPr algn="ctr" fontAlgn="ctr"/>
                      <a:r>
                        <a:rPr lang="en-GB" sz="1000" b="0" i="0" u="none" strike="noStrike">
                          <a:solidFill>
                            <a:srgbClr val="000000"/>
                          </a:solidFill>
                          <a:effectLst/>
                          <a:latin typeface="Arial" panose="020B0604020202020204" pitchFamily="34" charset="0"/>
                        </a:rPr>
                        <a:t>112-120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r>
              <a:tr h="245775">
                <a:tc>
                  <a:txBody>
                    <a:bodyPr/>
                    <a:lstStyle/>
                    <a:p>
                      <a:pPr algn="ctr" fontAlgn="ctr"/>
                      <a:r>
                        <a:rPr lang="en-GB" sz="1000" b="0" i="0" u="none" strike="noStrike">
                          <a:solidFill>
                            <a:srgbClr val="000000"/>
                          </a:solidFill>
                          <a:effectLst/>
                          <a:latin typeface="Arial" panose="020B0604020202020204" pitchFamily="34" charset="0"/>
                        </a:rPr>
                        <a:t>110-111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245775">
                <a:tc>
                  <a:txBody>
                    <a:bodyPr/>
                    <a:lstStyle/>
                    <a:p>
                      <a:pPr algn="ctr" fontAlgn="ctr"/>
                      <a:r>
                        <a:rPr lang="en-GB" sz="1000" b="0" i="0" u="none" strike="noStrike">
                          <a:solidFill>
                            <a:srgbClr val="000000"/>
                          </a:solidFill>
                          <a:effectLst/>
                          <a:latin typeface="Arial" panose="020B0604020202020204" pitchFamily="34" charset="0"/>
                        </a:rPr>
                        <a:t>107-109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r>
              <a:tr h="245775">
                <a:tc>
                  <a:txBody>
                    <a:bodyPr/>
                    <a:lstStyle/>
                    <a:p>
                      <a:pPr algn="ctr" fontAlgn="ctr"/>
                      <a:r>
                        <a:rPr lang="en-GB" sz="1000" b="0" i="0" u="none" strike="noStrike">
                          <a:solidFill>
                            <a:srgbClr val="000000"/>
                          </a:solidFill>
                          <a:effectLst/>
                          <a:latin typeface="Arial" panose="020B0604020202020204" pitchFamily="34" charset="0"/>
                        </a:rPr>
                        <a:t>103-106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245775">
                <a:tc>
                  <a:txBody>
                    <a:bodyPr/>
                    <a:lstStyle/>
                    <a:p>
                      <a:pPr algn="ctr" fontAlgn="ctr"/>
                      <a:r>
                        <a:rPr lang="en-GB" sz="1000" b="0" i="0" u="none" strike="noStrike">
                          <a:solidFill>
                            <a:srgbClr val="000000"/>
                          </a:solidFill>
                          <a:effectLst/>
                          <a:latin typeface="Arial" panose="020B0604020202020204" pitchFamily="34" charset="0"/>
                        </a:rPr>
                        <a:t>99-102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245775">
                <a:tc>
                  <a:txBody>
                    <a:bodyPr/>
                    <a:lstStyle/>
                    <a:p>
                      <a:pPr algn="ctr" fontAlgn="ctr"/>
                      <a:r>
                        <a:rPr lang="en-GB" sz="1000" b="0" i="0" u="none" strike="noStrike">
                          <a:solidFill>
                            <a:srgbClr val="000000"/>
                          </a:solidFill>
                          <a:effectLst/>
                          <a:latin typeface="Arial" panose="020B0604020202020204" pitchFamily="34" charset="0"/>
                        </a:rPr>
                        <a:t>93-98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245775">
                <a:tc>
                  <a:txBody>
                    <a:bodyPr/>
                    <a:lstStyle/>
                    <a:p>
                      <a:pPr algn="ctr" fontAlgn="ctr"/>
                      <a:r>
                        <a:rPr lang="en-GB" sz="1000" b="0" i="0" u="none" strike="noStrike">
                          <a:solidFill>
                            <a:srgbClr val="000000"/>
                          </a:solidFill>
                          <a:effectLst/>
                          <a:latin typeface="Arial" panose="020B0604020202020204" pitchFamily="34" charset="0"/>
                        </a:rPr>
                        <a:t>89-92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245775">
                <a:tc>
                  <a:txBody>
                    <a:bodyPr/>
                    <a:lstStyle/>
                    <a:p>
                      <a:pPr algn="ctr" fontAlgn="ctr"/>
                      <a:r>
                        <a:rPr lang="en-GB" sz="1000" b="0" i="0" u="none" strike="noStrike">
                          <a:solidFill>
                            <a:srgbClr val="000000"/>
                          </a:solidFill>
                          <a:effectLst/>
                          <a:latin typeface="Arial" panose="020B0604020202020204" pitchFamily="34" charset="0"/>
                        </a:rPr>
                        <a:t>80-88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82643">
                <a:tc>
                  <a:txBody>
                    <a:bodyPr/>
                    <a:lstStyle/>
                    <a:p>
                      <a:pPr algn="ctr" fontAlgn="ctr"/>
                      <a:r>
                        <a:rPr lang="en-GB" sz="600" b="0" i="0" u="none" strike="noStrike">
                          <a:solidFill>
                            <a:srgbClr val="000000"/>
                          </a:solidFill>
                          <a:effectLst/>
                          <a:latin typeface="Calibri" panose="020F0502020204030204" pitchFamily="34" charset="0"/>
                        </a:rPr>
                        <a:t>Below Level Test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sp>
        <p:nvSpPr>
          <p:cNvPr id="5" name="Title 4"/>
          <p:cNvSpPr>
            <a:spLocks noGrp="1"/>
          </p:cNvSpPr>
          <p:nvPr>
            <p:ph type="title"/>
          </p:nvPr>
        </p:nvSpPr>
        <p:spPr/>
        <p:txBody>
          <a:bodyPr/>
          <a:lstStyle/>
          <a:p>
            <a:r>
              <a:rPr lang="en-GB" dirty="0" smtClean="0"/>
              <a:t>Setting Targets</a:t>
            </a:r>
            <a:endParaRPr lang="en-GB" dirty="0"/>
          </a:p>
        </p:txBody>
      </p:sp>
    </p:spTree>
    <p:extLst>
      <p:ext uri="{BB962C8B-B14F-4D97-AF65-F5344CB8AC3E}">
        <p14:creationId xmlns:p14="http://schemas.microsoft.com/office/powerpoint/2010/main" val="1933257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24" y="1196752"/>
            <a:ext cx="10972800" cy="1143000"/>
          </a:xfrm>
        </p:spPr>
        <p:txBody>
          <a:bodyPr>
            <a:normAutofit/>
          </a:bodyPr>
          <a:lstStyle/>
          <a:p>
            <a:r>
              <a:rPr lang="en-GB" sz="4000" dirty="0" smtClean="0"/>
              <a:t>Keeping track of progress</a:t>
            </a:r>
            <a:endParaRPr lang="en-GB" sz="4000" dirty="0"/>
          </a:p>
        </p:txBody>
      </p:sp>
      <p:sp>
        <p:nvSpPr>
          <p:cNvPr id="4" name="Content Placeholder 3"/>
          <p:cNvSpPr>
            <a:spLocks noGrp="1"/>
          </p:cNvSpPr>
          <p:nvPr>
            <p:ph sz="half" idx="1"/>
          </p:nvPr>
        </p:nvSpPr>
        <p:spPr>
          <a:xfrm>
            <a:off x="911424" y="2924944"/>
            <a:ext cx="7718648" cy="3412976"/>
          </a:xfrm>
        </p:spPr>
        <p:txBody>
          <a:bodyPr/>
          <a:lstStyle/>
          <a:p>
            <a:r>
              <a:rPr lang="en-GB" dirty="0"/>
              <a:t>Flight </a:t>
            </a:r>
            <a:r>
              <a:rPr lang="en-GB" dirty="0" smtClean="0"/>
              <a:t>paths.</a:t>
            </a:r>
            <a:endParaRPr lang="en-GB" dirty="0"/>
          </a:p>
          <a:p>
            <a:r>
              <a:rPr lang="en-GB" dirty="0"/>
              <a:t>Allows tracking of progress against </a:t>
            </a:r>
            <a:r>
              <a:rPr lang="en-GB" dirty="0" smtClean="0"/>
              <a:t>targets.</a:t>
            </a:r>
            <a:endParaRPr lang="en-GB" dirty="0"/>
          </a:p>
          <a:p>
            <a:r>
              <a:rPr lang="en-GB" dirty="0"/>
              <a:t>Find them in student </a:t>
            </a:r>
            <a:r>
              <a:rPr lang="en-GB" dirty="0" smtClean="0"/>
              <a:t>planners.</a:t>
            </a:r>
            <a:endParaRPr lang="en-GB" dirty="0"/>
          </a:p>
          <a:p>
            <a:endParaRPr lang="en-GB" dirty="0" smtClean="0"/>
          </a:p>
          <a:p>
            <a:endParaRPr lang="en-GB" dirty="0"/>
          </a:p>
        </p:txBody>
      </p:sp>
    </p:spTree>
    <p:extLst>
      <p:ext uri="{BB962C8B-B14F-4D97-AF65-F5344CB8AC3E}">
        <p14:creationId xmlns:p14="http://schemas.microsoft.com/office/powerpoint/2010/main" val="2820760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7" name="Content Placeholder 6"/>
          <p:cNvPicPr>
            <a:picLocks noGrp="1" noChangeAspect="1"/>
          </p:cNvPicPr>
          <p:nvPr>
            <p:ph sz="half" idx="2"/>
          </p:nvPr>
        </p:nvPicPr>
        <p:blipFill>
          <a:blip r:embed="rId3"/>
          <a:stretch>
            <a:fillRect/>
          </a:stretch>
        </p:blipFill>
        <p:spPr>
          <a:xfrm>
            <a:off x="6960096" y="494180"/>
            <a:ext cx="4176464" cy="6086652"/>
          </a:xfrm>
          <a:prstGeom prst="rect">
            <a:avLst/>
          </a:prstGeom>
        </p:spPr>
      </p:pic>
      <p:pic>
        <p:nvPicPr>
          <p:cNvPr id="11" name="Content Placeholder 10"/>
          <p:cNvPicPr>
            <a:picLocks noGrp="1" noChangeAspect="1"/>
          </p:cNvPicPr>
          <p:nvPr>
            <p:ph sz="half" idx="1"/>
          </p:nvPr>
        </p:nvPicPr>
        <p:blipFill>
          <a:blip r:embed="rId4"/>
          <a:stretch>
            <a:fillRect/>
          </a:stretch>
        </p:blipFill>
        <p:spPr>
          <a:xfrm>
            <a:off x="1055440" y="497952"/>
            <a:ext cx="4176464" cy="6078485"/>
          </a:xfrm>
          <a:prstGeom prst="rect">
            <a:avLst/>
          </a:prstGeom>
        </p:spPr>
      </p:pic>
    </p:spTree>
    <p:extLst>
      <p:ext uri="{BB962C8B-B14F-4D97-AF65-F5344CB8AC3E}">
        <p14:creationId xmlns:p14="http://schemas.microsoft.com/office/powerpoint/2010/main" val="112852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476672"/>
            <a:ext cx="10972800" cy="1143000"/>
          </a:xfrm>
        </p:spPr>
        <p:txBody>
          <a:bodyPr/>
          <a:lstStyle/>
          <a:p>
            <a:r>
              <a:rPr lang="en-GB" dirty="0" smtClean="0"/>
              <a:t>Reports</a:t>
            </a:r>
            <a:endParaRPr lang="en-GB" dirty="0"/>
          </a:p>
        </p:txBody>
      </p:sp>
      <p:sp>
        <p:nvSpPr>
          <p:cNvPr id="3" name="Content Placeholder 2"/>
          <p:cNvSpPr>
            <a:spLocks noGrp="1"/>
          </p:cNvSpPr>
          <p:nvPr>
            <p:ph idx="1"/>
          </p:nvPr>
        </p:nvSpPr>
        <p:spPr>
          <a:xfrm>
            <a:off x="695400" y="1916832"/>
            <a:ext cx="10441160" cy="3340968"/>
          </a:xfrm>
        </p:spPr>
        <p:txBody>
          <a:bodyPr>
            <a:normAutofit/>
          </a:bodyPr>
          <a:lstStyle/>
          <a:p>
            <a:r>
              <a:rPr lang="en-GB" sz="2400" dirty="0"/>
              <a:t>1-9 grade and A-C confidence level reported in all </a:t>
            </a:r>
            <a:r>
              <a:rPr lang="en-GB" sz="2400" dirty="0" smtClean="0"/>
              <a:t>subjects. For example 1A.</a:t>
            </a:r>
            <a:endParaRPr lang="en-GB" sz="2400" dirty="0"/>
          </a:p>
          <a:p>
            <a:r>
              <a:rPr lang="en-GB" sz="2400" dirty="0"/>
              <a:t>Confidence level A – very confident of grade</a:t>
            </a:r>
          </a:p>
          <a:p>
            <a:r>
              <a:rPr lang="en-GB" sz="2400" dirty="0"/>
              <a:t>Confidence level B – confident of grade</a:t>
            </a:r>
          </a:p>
          <a:p>
            <a:r>
              <a:rPr lang="en-GB" sz="2400" dirty="0"/>
              <a:t>Confidence level C – not as confident of grade</a:t>
            </a:r>
          </a:p>
          <a:p>
            <a:r>
              <a:rPr lang="en-GB" sz="2400" dirty="0"/>
              <a:t>Available on Moodle. Paper copies can be requested from the data manager</a:t>
            </a:r>
          </a:p>
          <a:p>
            <a:r>
              <a:rPr lang="en-GB" sz="2400" dirty="0" smtClean="0"/>
              <a:t>December, </a:t>
            </a:r>
            <a:r>
              <a:rPr lang="en-GB" sz="2400" dirty="0"/>
              <a:t>April and </a:t>
            </a:r>
            <a:r>
              <a:rPr lang="en-GB" sz="2400" dirty="0" smtClean="0"/>
              <a:t>July</a:t>
            </a:r>
          </a:p>
          <a:p>
            <a:r>
              <a:rPr lang="en-GB" sz="2400" dirty="0" smtClean="0"/>
              <a:t>A subject in the “red” is a cause for concern</a:t>
            </a:r>
            <a:endParaRPr lang="en-GB" sz="2400" dirty="0"/>
          </a:p>
        </p:txBody>
      </p:sp>
    </p:spTree>
    <p:extLst>
      <p:ext uri="{BB962C8B-B14F-4D97-AF65-F5344CB8AC3E}">
        <p14:creationId xmlns:p14="http://schemas.microsoft.com/office/powerpoint/2010/main" val="1422539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0933" y="2204864"/>
            <a:ext cx="6681067" cy="1303094"/>
          </a:xfrm>
        </p:spPr>
        <p:txBody>
          <a:bodyPr>
            <a:normAutofit fontScale="90000"/>
          </a:bodyPr>
          <a:lstStyle/>
          <a:p>
            <a:r>
              <a:rPr lang="en-GB" sz="7200" dirty="0" smtClean="0"/>
              <a:t>English</a:t>
            </a:r>
            <a:br>
              <a:rPr lang="en-GB" sz="7200" dirty="0" smtClean="0"/>
            </a:br>
            <a:r>
              <a:rPr lang="en-GB" sz="2200" b="0" dirty="0" smtClean="0"/>
              <a:t>Kathryn Gardner</a:t>
            </a:r>
            <a:br>
              <a:rPr lang="en-GB" sz="2200" b="0" dirty="0" smtClean="0"/>
            </a:br>
            <a:r>
              <a:rPr lang="en-GB" sz="2200" b="0" dirty="0" smtClean="0"/>
              <a:t>Assistant Head of Faculty</a:t>
            </a:r>
            <a:br>
              <a:rPr lang="en-GB" sz="2200" b="0" dirty="0" smtClean="0"/>
            </a:br>
            <a:endParaRPr lang="en-GB" sz="2200" b="0" dirty="0"/>
          </a:p>
        </p:txBody>
      </p:sp>
      <p:pic>
        <p:nvPicPr>
          <p:cNvPr id="2052" name="Picture 4" descr="http://www.hkedcity.net/ereading/content_file/218/1765/cover1642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75" r="3735" b="3471"/>
          <a:stretch/>
        </p:blipFill>
        <p:spPr bwMode="auto">
          <a:xfrm rot="21055057">
            <a:off x="1415480" y="1052736"/>
            <a:ext cx="2952328" cy="451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18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 Tests</a:t>
            </a:r>
            <a:endParaRPr lang="en-GB" dirty="0"/>
          </a:p>
        </p:txBody>
      </p:sp>
      <p:sp>
        <p:nvSpPr>
          <p:cNvPr id="3" name="Content Placeholder 2"/>
          <p:cNvSpPr>
            <a:spLocks noGrp="1"/>
          </p:cNvSpPr>
          <p:nvPr>
            <p:ph idx="1"/>
          </p:nvPr>
        </p:nvSpPr>
        <p:spPr>
          <a:xfrm>
            <a:off x="839416" y="1487739"/>
            <a:ext cx="8229600" cy="3845023"/>
          </a:xfrm>
        </p:spPr>
        <p:txBody>
          <a:bodyPr>
            <a:noAutofit/>
          </a:bodyPr>
          <a:lstStyle/>
          <a:p>
            <a:r>
              <a:rPr lang="en-GB" sz="2400" dirty="0"/>
              <a:t>In the first week of term, year 7 students completed tests in English.  The tests </a:t>
            </a:r>
            <a:r>
              <a:rPr lang="en-GB" sz="2400" dirty="0" smtClean="0"/>
              <a:t>focused </a:t>
            </a:r>
            <a:r>
              <a:rPr lang="en-GB" sz="2400" dirty="0"/>
              <a:t>on </a:t>
            </a:r>
            <a:r>
              <a:rPr lang="en-GB" sz="2400" dirty="0" smtClean="0"/>
              <a:t>extended writing, spelling</a:t>
            </a:r>
            <a:r>
              <a:rPr lang="en-GB" sz="2400" dirty="0"/>
              <a:t>, punctuation and grammar skills as well as assessing reading comprehension.</a:t>
            </a:r>
          </a:p>
          <a:p>
            <a:r>
              <a:rPr lang="en-GB" sz="2400" dirty="0"/>
              <a:t>The </a:t>
            </a:r>
            <a:r>
              <a:rPr lang="en-GB" sz="2400" dirty="0" smtClean="0"/>
              <a:t>tests are devised by AQA which is the GCSE board we follow.  In this way, we are able to see how students have been able to transfer literacy skills taught at KS2 and apply these to KS3/4 style test papers.</a:t>
            </a:r>
            <a:endParaRPr lang="en-GB" sz="2400" dirty="0"/>
          </a:p>
          <a:p>
            <a:r>
              <a:rPr lang="en-GB" sz="2400" dirty="0"/>
              <a:t>Results from the tests enable us to differentiate work and provide targeted interventions to improve pupil progress.</a:t>
            </a:r>
          </a:p>
          <a:p>
            <a:endParaRPr lang="en-GB" sz="2400" dirty="0"/>
          </a:p>
        </p:txBody>
      </p:sp>
      <p:pic>
        <p:nvPicPr>
          <p:cNvPr id="5" name="Picture 4"/>
          <p:cNvPicPr>
            <a:picLocks noChangeAspect="1"/>
          </p:cNvPicPr>
          <p:nvPr/>
        </p:nvPicPr>
        <p:blipFill>
          <a:blip r:embed="rId3"/>
          <a:stretch>
            <a:fillRect/>
          </a:stretch>
        </p:blipFill>
        <p:spPr>
          <a:xfrm rot="1406206">
            <a:off x="9112494" y="2247336"/>
            <a:ext cx="2355955" cy="3345957"/>
          </a:xfrm>
          <a:prstGeom prst="rect">
            <a:avLst/>
          </a:prstGeom>
        </p:spPr>
      </p:pic>
    </p:spTree>
    <p:extLst>
      <p:ext uri="{BB962C8B-B14F-4D97-AF65-F5344CB8AC3E}">
        <p14:creationId xmlns:p14="http://schemas.microsoft.com/office/powerpoint/2010/main" val="3835417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492896"/>
            <a:ext cx="6681067" cy="1303094"/>
          </a:xfrm>
        </p:spPr>
        <p:txBody>
          <a:bodyPr>
            <a:normAutofit fontScale="90000"/>
          </a:bodyPr>
          <a:lstStyle/>
          <a:p>
            <a:r>
              <a:rPr lang="en-GB" sz="7200" dirty="0" smtClean="0"/>
              <a:t>Setting</a:t>
            </a:r>
            <a:br>
              <a:rPr lang="en-GB" sz="7200" dirty="0" smtClean="0"/>
            </a:br>
            <a:r>
              <a:rPr lang="en-GB" sz="2200" b="0" dirty="0" smtClean="0"/>
              <a:t>Alex Jordinson</a:t>
            </a:r>
            <a:br>
              <a:rPr lang="en-GB" sz="2200" b="0" dirty="0" smtClean="0"/>
            </a:br>
            <a:r>
              <a:rPr lang="en-GB" sz="2200" b="0" dirty="0" smtClean="0"/>
              <a:t>Deputy </a:t>
            </a:r>
            <a:r>
              <a:rPr lang="en-GB" sz="2200" b="0" dirty="0" err="1" smtClean="0"/>
              <a:t>Headteacher</a:t>
            </a:r>
            <a:r>
              <a:rPr lang="en-GB" sz="2200" b="0" dirty="0" smtClean="0"/>
              <a:t/>
            </a:r>
            <a:br>
              <a:rPr lang="en-GB" sz="2200" b="0" dirty="0" smtClean="0"/>
            </a:br>
            <a:endParaRPr lang="en-GB" sz="2200" b="0" dirty="0"/>
          </a:p>
        </p:txBody>
      </p:sp>
    </p:spTree>
    <p:extLst>
      <p:ext uri="{BB962C8B-B14F-4D97-AF65-F5344CB8AC3E}">
        <p14:creationId xmlns:p14="http://schemas.microsoft.com/office/powerpoint/2010/main" val="3226440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052736"/>
            <a:ext cx="8147248" cy="4176465"/>
          </a:xfrm>
        </p:spPr>
        <p:txBody>
          <a:bodyPr>
            <a:normAutofit/>
          </a:bodyPr>
          <a:lstStyle/>
          <a:p>
            <a:r>
              <a:rPr lang="en-GB" sz="2800" dirty="0"/>
              <a:t>Interventions include one to one or work within small groups.  These will usually be within their normal </a:t>
            </a:r>
            <a:r>
              <a:rPr lang="en-GB" sz="2800" dirty="0" smtClean="0"/>
              <a:t>English lessons and they include both in-class support and withdrawal from lessons on a short term basis. The latter is usually done within timetabled library lessons.</a:t>
            </a:r>
          </a:p>
          <a:p>
            <a:r>
              <a:rPr lang="en-GB" sz="2800" dirty="0" smtClean="0"/>
              <a:t>If other arrangements for more sustained intervention are needed, you will always be informed and regularly updated.</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336" y="1385643"/>
            <a:ext cx="2543175" cy="3810000"/>
          </a:xfrm>
          <a:prstGeom prst="rect">
            <a:avLst/>
          </a:prstGeom>
        </p:spPr>
      </p:pic>
    </p:spTree>
    <p:extLst>
      <p:ext uri="{BB962C8B-B14F-4D97-AF65-F5344CB8AC3E}">
        <p14:creationId xmlns:p14="http://schemas.microsoft.com/office/powerpoint/2010/main" val="1298501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Year 7 Course</a:t>
            </a:r>
            <a:endParaRPr lang="en-GB" dirty="0"/>
          </a:p>
        </p:txBody>
      </p:sp>
      <p:sp>
        <p:nvSpPr>
          <p:cNvPr id="3" name="Content Placeholder 2"/>
          <p:cNvSpPr>
            <a:spLocks noGrp="1"/>
          </p:cNvSpPr>
          <p:nvPr>
            <p:ph idx="1"/>
          </p:nvPr>
        </p:nvSpPr>
        <p:spPr>
          <a:xfrm>
            <a:off x="326027" y="1231131"/>
            <a:ext cx="8496944" cy="4824536"/>
          </a:xfrm>
        </p:spPr>
        <p:txBody>
          <a:bodyPr>
            <a:normAutofit fontScale="92500"/>
          </a:bodyPr>
          <a:lstStyle/>
          <a:p>
            <a:r>
              <a:rPr lang="en-GB" sz="2600" dirty="0" smtClean="0"/>
              <a:t>The year 7 English course consolidates and develops skills taught at KS2 whilst preparing students for forthcoming GCSE English and Literature study.</a:t>
            </a:r>
          </a:p>
          <a:p>
            <a:r>
              <a:rPr lang="en-GB" sz="2600" dirty="0" smtClean="0"/>
              <a:t>Students will read a range of fiction and non-fiction texts including Shakespeare and other pre twentieth century texts.  They learn to develop the skills of analysis.  A variety of writing styles are practised and there is a focus on improving technical accuracy – spelling, punctuation and grammar.</a:t>
            </a:r>
          </a:p>
          <a:p>
            <a:r>
              <a:rPr lang="en-GB" sz="2600" dirty="0" smtClean="0"/>
              <a:t>In addition to this curricular work, the English department offers a range of extra-curricular activities and competitions to encourage students to write for different audiences and to promote a love of literature and reading. </a:t>
            </a:r>
            <a:endParaRPr lang="en-GB" sz="2600" dirty="0"/>
          </a:p>
          <a:p>
            <a:endParaRPr lang="en-GB" sz="2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383" y="1196752"/>
            <a:ext cx="2543175" cy="3810000"/>
          </a:xfrm>
          <a:prstGeom prst="rect">
            <a:avLst/>
          </a:prstGeom>
        </p:spPr>
      </p:pic>
    </p:spTree>
    <p:extLst>
      <p:ext uri="{BB962C8B-B14F-4D97-AF65-F5344CB8AC3E}">
        <p14:creationId xmlns:p14="http://schemas.microsoft.com/office/powerpoint/2010/main" val="3437261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Challenge</a:t>
            </a:r>
            <a:endParaRPr lang="en-GB" dirty="0"/>
          </a:p>
        </p:txBody>
      </p:sp>
      <p:sp>
        <p:nvSpPr>
          <p:cNvPr id="3" name="Content Placeholder 2"/>
          <p:cNvSpPr>
            <a:spLocks noGrp="1"/>
          </p:cNvSpPr>
          <p:nvPr>
            <p:ph idx="1"/>
          </p:nvPr>
        </p:nvSpPr>
        <p:spPr>
          <a:xfrm>
            <a:off x="643136" y="1417638"/>
            <a:ext cx="8229600" cy="3845023"/>
          </a:xfrm>
        </p:spPr>
        <p:txBody>
          <a:bodyPr>
            <a:normAutofit/>
          </a:bodyPr>
          <a:lstStyle/>
          <a:p>
            <a:r>
              <a:rPr lang="en-GB" sz="2800" dirty="0"/>
              <a:t>In English, we have created the </a:t>
            </a:r>
            <a:r>
              <a:rPr lang="en-GB" sz="2800" dirty="0" err="1"/>
              <a:t>Carr</a:t>
            </a:r>
            <a:r>
              <a:rPr lang="en-GB" sz="2800" dirty="0"/>
              <a:t> Hill Reading Challenge!  Students are challenged to read a range of fiction and non-fiction texts.  Then, they record and review their ideas about these texts in their booklets.</a:t>
            </a:r>
          </a:p>
          <a:p>
            <a:r>
              <a:rPr lang="en-GB" sz="2800" dirty="0"/>
              <a:t>As students read more widely, they receive certificates to celebrate their successes.</a:t>
            </a:r>
          </a:p>
          <a:p>
            <a:endParaRPr lang="en-GB" sz="2500" dirty="0"/>
          </a:p>
        </p:txBody>
      </p:sp>
      <p:pic>
        <p:nvPicPr>
          <p:cNvPr id="7" name="Picture 6"/>
          <p:cNvPicPr/>
          <p:nvPr/>
        </p:nvPicPr>
        <p:blipFill rotWithShape="1">
          <a:blip r:embed="rId3"/>
          <a:srcRect l="24533" t="24094" r="25783" b="13248"/>
          <a:stretch/>
        </p:blipFill>
        <p:spPr bwMode="auto">
          <a:xfrm>
            <a:off x="5476388" y="4516561"/>
            <a:ext cx="2491820" cy="1504727"/>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srcRect l="43375" t="24532" r="32196" b="13991"/>
          <a:stretch/>
        </p:blipFill>
        <p:spPr bwMode="auto">
          <a:xfrm rot="1279461">
            <a:off x="8904312" y="2204864"/>
            <a:ext cx="2500288" cy="2934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2713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88" y="332656"/>
            <a:ext cx="8147248" cy="562074"/>
          </a:xfrm>
        </p:spPr>
        <p:txBody>
          <a:bodyPr>
            <a:normAutofit fontScale="90000"/>
          </a:bodyPr>
          <a:lstStyle/>
          <a:p>
            <a:r>
              <a:rPr lang="en-GB" dirty="0" smtClean="0"/>
              <a:t>Parents and Carers</a:t>
            </a:r>
            <a:endParaRPr lang="en-GB" dirty="0"/>
          </a:p>
        </p:txBody>
      </p:sp>
      <p:sp>
        <p:nvSpPr>
          <p:cNvPr id="3" name="Content Placeholder 2"/>
          <p:cNvSpPr>
            <a:spLocks noGrp="1"/>
          </p:cNvSpPr>
          <p:nvPr>
            <p:ph idx="1"/>
          </p:nvPr>
        </p:nvSpPr>
        <p:spPr>
          <a:xfrm>
            <a:off x="520988" y="1196752"/>
            <a:ext cx="8239308" cy="3672407"/>
          </a:xfrm>
        </p:spPr>
        <p:txBody>
          <a:bodyPr>
            <a:normAutofit/>
          </a:bodyPr>
          <a:lstStyle/>
          <a:p>
            <a:pPr marL="0" indent="0">
              <a:buNone/>
            </a:pPr>
            <a:endParaRPr lang="en-GB" sz="2100" dirty="0">
              <a:solidFill>
                <a:srgbClr val="7030A0"/>
              </a:solidFill>
            </a:endParaRPr>
          </a:p>
          <a:p>
            <a:r>
              <a:rPr lang="en-GB" sz="2800" dirty="0"/>
              <a:t>You can help to support your </a:t>
            </a:r>
            <a:r>
              <a:rPr lang="en-GB" sz="2800" dirty="0" smtClean="0"/>
              <a:t>child by encouraging them  </a:t>
            </a:r>
            <a:r>
              <a:rPr lang="en-GB" sz="2800" dirty="0"/>
              <a:t>to read </a:t>
            </a:r>
            <a:r>
              <a:rPr lang="en-GB" sz="2800" dirty="0" smtClean="0"/>
              <a:t>widely and regularly. </a:t>
            </a:r>
          </a:p>
          <a:p>
            <a:r>
              <a:rPr lang="en-GB" sz="2800" dirty="0" smtClean="0"/>
              <a:t>Regular reading impacts on comprehension skills and writing skills as well as helping your child to become an independent learner.  </a:t>
            </a:r>
          </a:p>
          <a:p>
            <a:r>
              <a:rPr lang="en-GB" sz="2800" dirty="0" smtClean="0"/>
              <a:t>Thank </a:t>
            </a:r>
            <a:r>
              <a:rPr lang="en-GB" sz="2800" dirty="0"/>
              <a:t>you for encouraging your child to complete such tasks regularly as on-going homework.</a:t>
            </a:r>
          </a:p>
          <a:p>
            <a:endParaRPr lang="en-GB" sz="2500" dirty="0"/>
          </a:p>
          <a:p>
            <a:endParaRPr lang="en-GB" sz="2500" dirty="0"/>
          </a:p>
        </p:txBody>
      </p:sp>
      <p:pic>
        <p:nvPicPr>
          <p:cNvPr id="6" name="Picture 5"/>
          <p:cNvPicPr/>
          <p:nvPr/>
        </p:nvPicPr>
        <p:blipFill rotWithShape="1">
          <a:blip r:embed="rId3"/>
          <a:srcRect l="43375" t="24532" r="32196" b="13991"/>
          <a:stretch/>
        </p:blipFill>
        <p:spPr bwMode="auto">
          <a:xfrm rot="1279461">
            <a:off x="8904312" y="2204864"/>
            <a:ext cx="2500288" cy="2934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8717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541" y="2636912"/>
            <a:ext cx="7824192" cy="1303094"/>
          </a:xfrm>
        </p:spPr>
        <p:txBody>
          <a:bodyPr>
            <a:normAutofit fontScale="90000"/>
          </a:bodyPr>
          <a:lstStyle/>
          <a:p>
            <a:r>
              <a:rPr lang="en-GB" sz="6000" dirty="0" smtClean="0"/>
              <a:t>Mathematics</a:t>
            </a:r>
            <a:br>
              <a:rPr lang="en-GB" sz="6000" dirty="0" smtClean="0"/>
            </a:br>
            <a:r>
              <a:rPr lang="en-GB" sz="2200" b="0" dirty="0" smtClean="0"/>
              <a:t>James Myers</a:t>
            </a:r>
            <a:br>
              <a:rPr lang="en-GB" sz="2200" b="0" dirty="0" smtClean="0"/>
            </a:br>
            <a:r>
              <a:rPr lang="en-GB" sz="2200" b="0" dirty="0" smtClean="0"/>
              <a:t>Assistant Head of Mathematics (Tracking and Intervention)</a:t>
            </a:r>
            <a:br>
              <a:rPr lang="en-GB" sz="2200" b="0" dirty="0" smtClean="0"/>
            </a:br>
            <a:endParaRPr lang="en-GB" sz="2200" b="0" dirty="0"/>
          </a:p>
        </p:txBody>
      </p:sp>
      <p:pic>
        <p:nvPicPr>
          <p:cNvPr id="1026" name="Picture 2" descr="Image result for calcu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340768"/>
            <a:ext cx="404812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805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is each students starting point</a:t>
            </a:r>
            <a:r>
              <a:rPr lang="en-GB" altLang="en-US" sz="3600" dirty="0">
                <a:latin typeface="Arial" panose="020B0604020202020204" pitchFamily="34" charset="0"/>
                <a:cs typeface="Arial" panose="020B0604020202020204" pitchFamily="34" charset="0"/>
              </a:rPr>
              <a:t>?</a:t>
            </a:r>
          </a:p>
        </p:txBody>
      </p:sp>
      <p:sp>
        <p:nvSpPr>
          <p:cNvPr id="4" name="Content Placeholder 2"/>
          <p:cNvSpPr>
            <a:spLocks noGrp="1"/>
          </p:cNvSpPr>
          <p:nvPr>
            <p:ph idx="1"/>
          </p:nvPr>
        </p:nvSpPr>
        <p:spPr>
          <a:xfrm>
            <a:off x="609600" y="1600201"/>
            <a:ext cx="10972800" cy="3340968"/>
          </a:xfrm>
        </p:spPr>
        <p:txBody>
          <a:bodyPr/>
          <a:lstStyle/>
          <a:p>
            <a:r>
              <a:rPr lang="en-GB" dirty="0"/>
              <a:t>All students sit the PTM paper in lesson.</a:t>
            </a:r>
          </a:p>
          <a:p>
            <a:r>
              <a:rPr lang="en-GB" dirty="0"/>
              <a:t>Assess each students starting point after summer break.</a:t>
            </a:r>
          </a:p>
          <a:p>
            <a:r>
              <a:rPr lang="en-GB" dirty="0"/>
              <a:t>Identify areas of weakness in a detailed report.</a:t>
            </a:r>
          </a:p>
          <a:p>
            <a:r>
              <a:rPr lang="en-GB" dirty="0"/>
              <a:t>Takes into consideration age of student on day of test.</a:t>
            </a:r>
          </a:p>
          <a:p>
            <a:pPr marL="0" indent="0">
              <a:buNone/>
            </a:pPr>
            <a:endParaRPr lang="en-GB" dirty="0"/>
          </a:p>
          <a:p>
            <a:endParaRPr lang="en-GB" dirty="0"/>
          </a:p>
        </p:txBody>
      </p:sp>
    </p:spTree>
    <p:extLst>
      <p:ext uri="{BB962C8B-B14F-4D97-AF65-F5344CB8AC3E}">
        <p14:creationId xmlns:p14="http://schemas.microsoft.com/office/powerpoint/2010/main" val="2890036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16632"/>
            <a:ext cx="5410944" cy="1143000"/>
          </a:xfrm>
        </p:spPr>
        <p:txBody>
          <a:bodyPr>
            <a:normAutofit fontScale="90000"/>
          </a:bodyPr>
          <a:lstStyle/>
          <a:p>
            <a:r>
              <a:rPr lang="en-GB" altLang="en-US" dirty="0"/>
              <a:t>What we expect from the students</a:t>
            </a:r>
            <a:r>
              <a:rPr lang="en-GB" altLang="en-US"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1631504" y="1600201"/>
            <a:ext cx="8928992" cy="2476871"/>
          </a:xfrm>
        </p:spPr>
        <p:txBody>
          <a:bodyPr>
            <a:normAutofit/>
          </a:bodyPr>
          <a:lstStyle/>
          <a:p>
            <a:pPr marL="0" indent="0">
              <a:buNone/>
            </a:pPr>
            <a:r>
              <a:rPr lang="en-GB" sz="3000" dirty="0"/>
              <a:t>On your desks should be:</a:t>
            </a:r>
          </a:p>
          <a:p>
            <a:pPr marL="0" indent="0">
              <a:buNone/>
            </a:pPr>
            <a:r>
              <a:rPr lang="en-GB" sz="3000" dirty="0"/>
              <a:t>Your pens: </a:t>
            </a:r>
            <a:r>
              <a:rPr lang="en-GB" sz="3000" dirty="0">
                <a:solidFill>
                  <a:srgbClr val="0070C0"/>
                </a:solidFill>
              </a:rPr>
              <a:t>Blue</a:t>
            </a:r>
            <a:r>
              <a:rPr lang="en-GB" sz="3000" dirty="0"/>
              <a:t>/Black, </a:t>
            </a:r>
            <a:r>
              <a:rPr lang="en-GB" sz="3000" dirty="0">
                <a:solidFill>
                  <a:srgbClr val="FF0000"/>
                </a:solidFill>
              </a:rPr>
              <a:t>Red</a:t>
            </a:r>
            <a:r>
              <a:rPr lang="en-GB" sz="3000" dirty="0"/>
              <a:t> and </a:t>
            </a:r>
            <a:r>
              <a:rPr lang="en-GB" sz="3000" dirty="0">
                <a:solidFill>
                  <a:srgbClr val="7030A0"/>
                </a:solidFill>
              </a:rPr>
              <a:t>Purple.</a:t>
            </a:r>
          </a:p>
          <a:p>
            <a:pPr marL="0" indent="0">
              <a:buNone/>
            </a:pPr>
            <a:r>
              <a:rPr lang="en-GB" sz="3000" dirty="0"/>
              <a:t>Maths Book (backed).          Planner.             Calculator.</a:t>
            </a:r>
          </a:p>
          <a:p>
            <a:pPr marL="0" indent="0">
              <a:buNone/>
            </a:pPr>
            <a:r>
              <a:rPr lang="en-GB" sz="3000" dirty="0"/>
              <a:t>Geometry Equipment: Ruler, Compass and Protractor.</a:t>
            </a:r>
          </a:p>
        </p:txBody>
      </p:sp>
      <p:sp>
        <p:nvSpPr>
          <p:cNvPr id="4" name="Content Placeholder 2"/>
          <p:cNvSpPr txBox="1">
            <a:spLocks/>
          </p:cNvSpPr>
          <p:nvPr/>
        </p:nvSpPr>
        <p:spPr>
          <a:xfrm>
            <a:off x="5401106" y="322229"/>
            <a:ext cx="3672408" cy="13007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3000" dirty="0"/>
              <a:t>Your Maths book should be backed.</a:t>
            </a:r>
          </a:p>
        </p:txBody>
      </p:sp>
      <p:sp>
        <p:nvSpPr>
          <p:cNvPr id="5" name="Content Placeholder 2"/>
          <p:cNvSpPr txBox="1">
            <a:spLocks/>
          </p:cNvSpPr>
          <p:nvPr/>
        </p:nvSpPr>
        <p:spPr>
          <a:xfrm>
            <a:off x="1631504" y="4221088"/>
            <a:ext cx="8928992" cy="21269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000" dirty="0"/>
              <a:t>At the start of each lesson:</a:t>
            </a:r>
          </a:p>
          <a:p>
            <a:pPr marL="0" indent="0">
              <a:buNone/>
            </a:pPr>
            <a:r>
              <a:rPr lang="en-GB" sz="3000" dirty="0"/>
              <a:t>Rule off from the previous lesson.</a:t>
            </a:r>
          </a:p>
          <a:p>
            <a:pPr marL="0" indent="0">
              <a:buNone/>
            </a:pPr>
            <a:r>
              <a:rPr lang="en-GB" sz="3000" dirty="0"/>
              <a:t>Always write ‘</a:t>
            </a:r>
            <a:r>
              <a:rPr lang="en-GB" sz="3000" dirty="0" err="1"/>
              <a:t>cwk</a:t>
            </a:r>
            <a:r>
              <a:rPr lang="en-GB" sz="3000" dirty="0"/>
              <a:t>’ and the date and underline both.</a:t>
            </a:r>
          </a:p>
        </p:txBody>
      </p:sp>
      <p:pic>
        <p:nvPicPr>
          <p:cNvPr id="6" name="Picture 5"/>
          <p:cNvPicPr>
            <a:picLocks noChangeAspect="1"/>
          </p:cNvPicPr>
          <p:nvPr/>
        </p:nvPicPr>
        <p:blipFill>
          <a:blip r:embed="rId3"/>
          <a:stretch>
            <a:fillRect/>
          </a:stretch>
        </p:blipFill>
        <p:spPr>
          <a:xfrm>
            <a:off x="9073514" y="1276261"/>
            <a:ext cx="1270958" cy="1336749"/>
          </a:xfrm>
          <a:prstGeom prst="rect">
            <a:avLst/>
          </a:prstGeom>
        </p:spPr>
      </p:pic>
      <p:pic>
        <p:nvPicPr>
          <p:cNvPr id="8" name="Picture 7"/>
          <p:cNvPicPr>
            <a:picLocks noChangeAspect="1"/>
          </p:cNvPicPr>
          <p:nvPr/>
        </p:nvPicPr>
        <p:blipFill>
          <a:blip r:embed="rId4"/>
          <a:stretch>
            <a:fillRect/>
          </a:stretch>
        </p:blipFill>
        <p:spPr>
          <a:xfrm rot="19947743">
            <a:off x="8418715" y="4035374"/>
            <a:ext cx="2205154" cy="731272"/>
          </a:xfrm>
          <a:prstGeom prst="rect">
            <a:avLst/>
          </a:prstGeom>
        </p:spPr>
      </p:pic>
      <p:pic>
        <p:nvPicPr>
          <p:cNvPr id="9" name="Picture 8"/>
          <p:cNvPicPr>
            <a:picLocks noChangeAspect="1"/>
          </p:cNvPicPr>
          <p:nvPr/>
        </p:nvPicPr>
        <p:blipFill>
          <a:blip r:embed="rId5"/>
          <a:stretch>
            <a:fillRect/>
          </a:stretch>
        </p:blipFill>
        <p:spPr>
          <a:xfrm rot="1020685">
            <a:off x="6832255" y="3848606"/>
            <a:ext cx="1653292" cy="1317365"/>
          </a:xfrm>
          <a:prstGeom prst="rect">
            <a:avLst/>
          </a:prstGeom>
        </p:spPr>
      </p:pic>
    </p:spTree>
    <p:extLst>
      <p:ext uri="{BB962C8B-B14F-4D97-AF65-F5344CB8AC3E}">
        <p14:creationId xmlns:p14="http://schemas.microsoft.com/office/powerpoint/2010/main" val="3303042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6064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will this year look like</a:t>
            </a:r>
            <a:r>
              <a:rPr lang="en-GB" altLang="en-US" sz="3600"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a:stretch>
            <a:fillRect/>
          </a:stretch>
        </p:blipFill>
        <p:spPr>
          <a:xfrm>
            <a:off x="303156" y="1417537"/>
            <a:ext cx="11481476" cy="715319"/>
          </a:xfrm>
          <a:prstGeom prst="rect">
            <a:avLst/>
          </a:prstGeom>
        </p:spPr>
      </p:pic>
      <p:pic>
        <p:nvPicPr>
          <p:cNvPr id="14" name="Picture 13"/>
          <p:cNvPicPr>
            <a:picLocks noChangeAspect="1"/>
          </p:cNvPicPr>
          <p:nvPr/>
        </p:nvPicPr>
        <p:blipFill>
          <a:blip r:embed="rId4"/>
          <a:stretch>
            <a:fillRect/>
          </a:stretch>
        </p:blipFill>
        <p:spPr>
          <a:xfrm>
            <a:off x="303156" y="2146745"/>
            <a:ext cx="10365448" cy="706191"/>
          </a:xfrm>
          <a:prstGeom prst="rect">
            <a:avLst/>
          </a:prstGeom>
        </p:spPr>
      </p:pic>
      <p:pic>
        <p:nvPicPr>
          <p:cNvPr id="15" name="Picture 14"/>
          <p:cNvPicPr>
            <a:picLocks noChangeAspect="1"/>
          </p:cNvPicPr>
          <p:nvPr/>
        </p:nvPicPr>
        <p:blipFill>
          <a:blip r:embed="rId5"/>
          <a:stretch>
            <a:fillRect/>
          </a:stretch>
        </p:blipFill>
        <p:spPr>
          <a:xfrm>
            <a:off x="303156" y="2866825"/>
            <a:ext cx="7552653" cy="706191"/>
          </a:xfrm>
          <a:prstGeom prst="rect">
            <a:avLst/>
          </a:prstGeom>
        </p:spPr>
      </p:pic>
      <p:pic>
        <p:nvPicPr>
          <p:cNvPr id="16" name="Picture 15"/>
          <p:cNvPicPr>
            <a:picLocks noChangeAspect="1"/>
          </p:cNvPicPr>
          <p:nvPr/>
        </p:nvPicPr>
        <p:blipFill>
          <a:blip r:embed="rId6"/>
          <a:stretch>
            <a:fillRect/>
          </a:stretch>
        </p:blipFill>
        <p:spPr>
          <a:xfrm>
            <a:off x="336692" y="3590780"/>
            <a:ext cx="10425760" cy="702316"/>
          </a:xfrm>
          <a:prstGeom prst="rect">
            <a:avLst/>
          </a:prstGeom>
        </p:spPr>
      </p:pic>
      <p:pic>
        <p:nvPicPr>
          <p:cNvPr id="17" name="Picture 16"/>
          <p:cNvPicPr>
            <a:picLocks noChangeAspect="1"/>
          </p:cNvPicPr>
          <p:nvPr/>
        </p:nvPicPr>
        <p:blipFill>
          <a:blip r:embed="rId7"/>
          <a:stretch>
            <a:fillRect/>
          </a:stretch>
        </p:blipFill>
        <p:spPr>
          <a:xfrm>
            <a:off x="551384" y="4310860"/>
            <a:ext cx="8577795" cy="720080"/>
          </a:xfrm>
          <a:prstGeom prst="rect">
            <a:avLst/>
          </a:prstGeom>
        </p:spPr>
      </p:pic>
      <p:pic>
        <p:nvPicPr>
          <p:cNvPr id="18" name="Picture 17"/>
          <p:cNvPicPr>
            <a:picLocks noChangeAspect="1"/>
          </p:cNvPicPr>
          <p:nvPr/>
        </p:nvPicPr>
        <p:blipFill>
          <a:blip r:embed="rId8"/>
          <a:stretch>
            <a:fillRect/>
          </a:stretch>
        </p:blipFill>
        <p:spPr>
          <a:xfrm>
            <a:off x="351381" y="5030940"/>
            <a:ext cx="10178758" cy="720080"/>
          </a:xfrm>
          <a:prstGeom prst="rect">
            <a:avLst/>
          </a:prstGeom>
        </p:spPr>
      </p:pic>
    </p:spTree>
    <p:extLst>
      <p:ext uri="{BB962C8B-B14F-4D97-AF65-F5344CB8AC3E}">
        <p14:creationId xmlns:p14="http://schemas.microsoft.com/office/powerpoint/2010/main" val="3040232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79376" y="2003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is mastery time</a:t>
            </a:r>
            <a:r>
              <a:rPr lang="en-GB" altLang="en-US" sz="3600" dirty="0">
                <a:latin typeface="Arial" panose="020B0604020202020204" pitchFamily="34" charset="0"/>
                <a:cs typeface="Arial" panose="020B0604020202020204" pitchFamily="34" charset="0"/>
              </a:rPr>
              <a:t>?</a:t>
            </a:r>
          </a:p>
        </p:txBody>
      </p:sp>
      <p:grpSp>
        <p:nvGrpSpPr>
          <p:cNvPr id="4" name="Group 3"/>
          <p:cNvGrpSpPr/>
          <p:nvPr/>
        </p:nvGrpSpPr>
        <p:grpSpPr>
          <a:xfrm>
            <a:off x="5159896" y="836712"/>
            <a:ext cx="5756151" cy="5107124"/>
            <a:chOff x="5613863" y="908720"/>
            <a:chExt cx="5972175" cy="5505450"/>
          </a:xfrm>
        </p:grpSpPr>
        <p:pic>
          <p:nvPicPr>
            <p:cNvPr id="2" name="Picture 1"/>
            <p:cNvPicPr>
              <a:picLocks noChangeAspect="1"/>
            </p:cNvPicPr>
            <p:nvPr/>
          </p:nvPicPr>
          <p:blipFill>
            <a:blip r:embed="rId3"/>
            <a:stretch>
              <a:fillRect/>
            </a:stretch>
          </p:blipFill>
          <p:spPr>
            <a:xfrm>
              <a:off x="5613863" y="908720"/>
              <a:ext cx="5972175" cy="5505450"/>
            </a:xfrm>
            <a:prstGeom prst="rect">
              <a:avLst/>
            </a:prstGeom>
          </p:spPr>
        </p:pic>
        <p:sp>
          <p:nvSpPr>
            <p:cNvPr id="3" name="Rectangle 2"/>
            <p:cNvSpPr/>
            <p:nvPr/>
          </p:nvSpPr>
          <p:spPr>
            <a:xfrm>
              <a:off x="9696400" y="1052736"/>
              <a:ext cx="1080120" cy="22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9534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is </a:t>
            </a:r>
            <a:r>
              <a:rPr lang="en-GB" altLang="en-US" sz="3600" dirty="0" err="1"/>
              <a:t>Mathswatch</a:t>
            </a:r>
            <a:r>
              <a:rPr lang="en-GB" altLang="en-US" sz="3600" dirty="0"/>
              <a:t>?</a:t>
            </a:r>
            <a:endParaRPr lang="en-GB" altLang="en-US" sz="3600" dirty="0">
              <a:latin typeface="Arial" panose="020B0604020202020204" pitchFamily="34" charset="0"/>
              <a:cs typeface="Arial" panose="020B0604020202020204" pitchFamily="34" charset="0"/>
            </a:endParaRPr>
          </a:p>
        </p:txBody>
      </p:sp>
      <p:grpSp>
        <p:nvGrpSpPr>
          <p:cNvPr id="10" name="Group 9"/>
          <p:cNvGrpSpPr/>
          <p:nvPr/>
        </p:nvGrpSpPr>
        <p:grpSpPr>
          <a:xfrm>
            <a:off x="957262" y="980728"/>
            <a:ext cx="10277475" cy="4962525"/>
            <a:chOff x="957262" y="980728"/>
            <a:chExt cx="10277475" cy="4962525"/>
          </a:xfrm>
        </p:grpSpPr>
        <p:pic>
          <p:nvPicPr>
            <p:cNvPr id="8" name="Picture 7"/>
            <p:cNvPicPr>
              <a:picLocks noChangeAspect="1"/>
            </p:cNvPicPr>
            <p:nvPr/>
          </p:nvPicPr>
          <p:blipFill>
            <a:blip r:embed="rId3"/>
            <a:stretch>
              <a:fillRect/>
            </a:stretch>
          </p:blipFill>
          <p:spPr>
            <a:xfrm>
              <a:off x="957262" y="980728"/>
              <a:ext cx="10277475" cy="4962525"/>
            </a:xfrm>
            <a:prstGeom prst="rect">
              <a:avLst/>
            </a:prstGeom>
          </p:spPr>
        </p:pic>
        <p:sp>
          <p:nvSpPr>
            <p:cNvPr id="9" name="Rectangle 8"/>
            <p:cNvSpPr/>
            <p:nvPr/>
          </p:nvSpPr>
          <p:spPr>
            <a:xfrm>
              <a:off x="1847528" y="1844824"/>
              <a:ext cx="1152128" cy="360040"/>
            </a:xfrm>
            <a:prstGeom prst="rect">
              <a:avLst/>
            </a:prstGeom>
            <a:solidFill>
              <a:srgbClr val="506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7850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a:t>
            </a:r>
            <a:endParaRPr lang="en-GB" dirty="0"/>
          </a:p>
        </p:txBody>
      </p:sp>
      <p:sp>
        <p:nvSpPr>
          <p:cNvPr id="5" name="TextBox 4"/>
          <p:cNvSpPr txBox="1"/>
          <p:nvPr/>
        </p:nvSpPr>
        <p:spPr>
          <a:xfrm>
            <a:off x="1199456" y="3991086"/>
            <a:ext cx="3024336" cy="1200329"/>
          </a:xfrm>
          <a:prstGeom prst="rect">
            <a:avLst/>
          </a:prstGeom>
          <a:noFill/>
        </p:spPr>
        <p:txBody>
          <a:bodyPr wrap="square" rtlCol="0">
            <a:spAutoFit/>
          </a:bodyPr>
          <a:lstStyle/>
          <a:p>
            <a:r>
              <a:rPr lang="en-GB" dirty="0" smtClean="0"/>
              <a:t>We also have our nurture group for a smaller group of students so we can meet their specific needs.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2659343"/>
              </p:ext>
            </p:extLst>
          </p:nvPr>
        </p:nvGraphicFramePr>
        <p:xfrm>
          <a:off x="609600" y="1600200"/>
          <a:ext cx="10972800" cy="2214880"/>
        </p:xfrm>
        <a:graphic>
          <a:graphicData uri="http://schemas.openxmlformats.org/drawingml/2006/table">
            <a:tbl>
              <a:tblPr firstRow="1" bandRow="1">
                <a:tableStyleId>{5C22544A-7EE6-4342-B048-85BDC9FD1C3A}</a:tableStyleId>
              </a:tblPr>
              <a:tblGrid>
                <a:gridCol w="5486400"/>
                <a:gridCol w="5486400"/>
              </a:tblGrid>
              <a:tr h="370840">
                <a:tc>
                  <a:txBody>
                    <a:bodyPr/>
                    <a:lstStyle/>
                    <a:p>
                      <a:pPr algn="ctr"/>
                      <a:r>
                        <a:rPr lang="en-GB" dirty="0" smtClean="0"/>
                        <a:t>C Band</a:t>
                      </a:r>
                      <a:endParaRPr lang="en-GB" dirty="0"/>
                    </a:p>
                  </a:txBody>
                  <a:tcPr/>
                </a:tc>
                <a:tc>
                  <a:txBody>
                    <a:bodyPr/>
                    <a:lstStyle/>
                    <a:p>
                      <a:pPr algn="ctr"/>
                      <a:r>
                        <a:rPr lang="en-GB" dirty="0" smtClean="0"/>
                        <a:t>H Band</a:t>
                      </a:r>
                      <a:endParaRPr lang="en-GB" dirty="0"/>
                    </a:p>
                  </a:txBody>
                  <a:tcPr/>
                </a:tc>
              </a:tr>
              <a:tr h="370840">
                <a:tc>
                  <a:txBody>
                    <a:bodyPr/>
                    <a:lstStyle/>
                    <a:p>
                      <a:pPr algn="ctr"/>
                      <a:r>
                        <a:rPr lang="en-GB" dirty="0" smtClean="0"/>
                        <a:t>1A</a:t>
                      </a:r>
                      <a:endParaRPr lang="en-GB" dirty="0"/>
                    </a:p>
                  </a:txBody>
                  <a:tcPr/>
                </a:tc>
                <a:tc>
                  <a:txBody>
                    <a:bodyPr/>
                    <a:lstStyle/>
                    <a:p>
                      <a:pPr algn="ctr"/>
                      <a:endParaRPr lang="en-GB"/>
                    </a:p>
                  </a:txBody>
                  <a:tcPr/>
                </a:tc>
              </a:tr>
              <a:tr h="370840">
                <a:tc>
                  <a:txBody>
                    <a:bodyPr/>
                    <a:lstStyle/>
                    <a:p>
                      <a:pPr algn="ctr"/>
                      <a:r>
                        <a:rPr lang="en-GB" dirty="0" smtClean="0"/>
                        <a:t>1B</a:t>
                      </a:r>
                      <a:endParaRPr lang="en-GB" dirty="0"/>
                    </a:p>
                  </a:txBody>
                  <a:tcPr/>
                </a:tc>
                <a:tc>
                  <a:txBody>
                    <a:bodyPr/>
                    <a:lstStyle/>
                    <a:p>
                      <a:pPr algn="ctr"/>
                      <a:r>
                        <a:rPr lang="en-GB" dirty="0" smtClean="0"/>
                        <a:t>1C</a:t>
                      </a:r>
                      <a:endParaRPr lang="en-GB" dirty="0"/>
                    </a:p>
                  </a:txBody>
                  <a:tcPr/>
                </a:tc>
              </a:tr>
              <a:tr h="370840">
                <a:tc>
                  <a:txBody>
                    <a:bodyPr/>
                    <a:lstStyle/>
                    <a:p>
                      <a:pPr algn="ctr"/>
                      <a:r>
                        <a:rPr lang="en-GB" dirty="0" smtClean="0"/>
                        <a:t>2A</a:t>
                      </a:r>
                      <a:endParaRPr lang="en-GB" dirty="0"/>
                    </a:p>
                  </a:txBody>
                  <a:tcPr/>
                </a:tc>
                <a:tc>
                  <a:txBody>
                    <a:bodyPr/>
                    <a:lstStyle/>
                    <a:p>
                      <a:pPr algn="ctr"/>
                      <a:r>
                        <a:rPr lang="en-GB" dirty="0" smtClean="0"/>
                        <a:t>2B</a:t>
                      </a:r>
                      <a:endParaRPr lang="en-GB" dirty="0"/>
                    </a:p>
                  </a:txBody>
                  <a:tcPr/>
                </a:tc>
              </a:tr>
              <a:tr h="185420">
                <a:tc>
                  <a:txBody>
                    <a:bodyPr/>
                    <a:lstStyle/>
                    <a:p>
                      <a:pPr algn="ctr"/>
                      <a:r>
                        <a:rPr lang="en-GB" dirty="0" smtClean="0"/>
                        <a:t>2C</a:t>
                      </a:r>
                      <a:endParaRPr lang="en-GB" dirty="0"/>
                    </a:p>
                  </a:txBody>
                  <a:tcPr/>
                </a:tc>
                <a:tc>
                  <a:txBody>
                    <a:bodyPr/>
                    <a:lstStyle/>
                    <a:p>
                      <a:pPr algn="ctr"/>
                      <a:r>
                        <a:rPr lang="en-GB" dirty="0" smtClean="0"/>
                        <a:t>2D</a:t>
                      </a:r>
                      <a:endParaRPr lang="en-GB" dirty="0"/>
                    </a:p>
                  </a:txBody>
                  <a:tcPr/>
                </a:tc>
              </a:tr>
              <a:tr h="185420">
                <a:tc>
                  <a:txBody>
                    <a:bodyPr/>
                    <a:lstStyle/>
                    <a:p>
                      <a:pPr algn="ctr"/>
                      <a:endParaRPr lang="en-GB" dirty="0"/>
                    </a:p>
                  </a:txBody>
                  <a:tcPr/>
                </a:tc>
                <a:tc>
                  <a:txBody>
                    <a:bodyPr/>
                    <a:lstStyle/>
                    <a:p>
                      <a:pPr algn="ctr"/>
                      <a:r>
                        <a:rPr lang="en-GB" dirty="0" smtClean="0"/>
                        <a:t>3A</a:t>
                      </a:r>
                      <a:endParaRPr lang="en-GB" dirty="0"/>
                    </a:p>
                  </a:txBody>
                  <a:tcPr/>
                </a:tc>
              </a:tr>
            </a:tbl>
          </a:graphicData>
        </a:graphic>
      </p:graphicFrame>
    </p:spTree>
    <p:extLst>
      <p:ext uri="{BB962C8B-B14F-4D97-AF65-F5344CB8AC3E}">
        <p14:creationId xmlns:p14="http://schemas.microsoft.com/office/powerpoint/2010/main" val="3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9336" y="-23428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is </a:t>
            </a:r>
            <a:r>
              <a:rPr lang="en-GB" altLang="en-US" sz="3600" dirty="0" err="1"/>
              <a:t>Kerboodle</a:t>
            </a:r>
            <a:r>
              <a:rPr lang="en-GB" altLang="en-US" sz="36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a:stretch>
            <a:fillRect/>
          </a:stretch>
        </p:blipFill>
        <p:spPr>
          <a:xfrm>
            <a:off x="4152900" y="908720"/>
            <a:ext cx="7429500" cy="5076825"/>
          </a:xfrm>
          <a:prstGeom prst="rect">
            <a:avLst/>
          </a:prstGeom>
        </p:spPr>
      </p:pic>
    </p:spTree>
    <p:extLst>
      <p:ext uri="{BB962C8B-B14F-4D97-AF65-F5344CB8AC3E}">
        <p14:creationId xmlns:p14="http://schemas.microsoft.com/office/powerpoint/2010/main" val="34715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116632"/>
            <a:ext cx="10972800" cy="706090"/>
          </a:xfrm>
        </p:spPr>
        <p:txBody>
          <a:bodyPr>
            <a:normAutofit fontScale="90000"/>
          </a:bodyPr>
          <a:lstStyle/>
          <a:p>
            <a:r>
              <a:rPr lang="en-GB" dirty="0"/>
              <a:t>What support is available?</a:t>
            </a:r>
          </a:p>
        </p:txBody>
      </p:sp>
      <p:sp>
        <p:nvSpPr>
          <p:cNvPr id="3" name="Content Placeholder 2"/>
          <p:cNvSpPr>
            <a:spLocks noGrp="1"/>
          </p:cNvSpPr>
          <p:nvPr>
            <p:ph idx="1"/>
          </p:nvPr>
        </p:nvSpPr>
        <p:spPr>
          <a:xfrm>
            <a:off x="479376" y="822722"/>
            <a:ext cx="10972800" cy="3340968"/>
          </a:xfrm>
        </p:spPr>
        <p:txBody>
          <a:bodyPr>
            <a:normAutofit/>
          </a:bodyPr>
          <a:lstStyle/>
          <a:p>
            <a:r>
              <a:rPr lang="en-GB" dirty="0"/>
              <a:t>Their classroom teacher (at the appropriate time).</a:t>
            </a:r>
          </a:p>
          <a:p>
            <a:r>
              <a:rPr lang="en-GB" dirty="0"/>
              <a:t>Tuesday and Thursday lunchtime room 4.</a:t>
            </a:r>
          </a:p>
          <a:p>
            <a:r>
              <a:rPr lang="en-GB" dirty="0"/>
              <a:t>The Maths office.</a:t>
            </a:r>
          </a:p>
          <a:p>
            <a:r>
              <a:rPr lang="en-GB" dirty="0"/>
              <a:t>Their mentor.</a:t>
            </a:r>
          </a:p>
          <a:p>
            <a:r>
              <a:rPr lang="en-GB" dirty="0"/>
              <a:t>Web based resources</a:t>
            </a:r>
            <a:r>
              <a:rPr lang="en-GB" dirty="0" smtClean="0"/>
              <a:t>.</a:t>
            </a:r>
          </a:p>
          <a:p>
            <a:endParaRPr lang="en-GB" dirty="0" smtClean="0"/>
          </a:p>
          <a:p>
            <a:endParaRPr lang="en-GB" dirty="0"/>
          </a:p>
          <a:p>
            <a:endParaRPr lang="en-GB" dirty="0"/>
          </a:p>
          <a:p>
            <a:pPr marL="0" indent="0">
              <a:buNone/>
            </a:pPr>
            <a:endParaRPr lang="en-GB" dirty="0"/>
          </a:p>
        </p:txBody>
      </p:sp>
      <p:sp>
        <p:nvSpPr>
          <p:cNvPr id="4" name="Content Placeholder 2"/>
          <p:cNvSpPr txBox="1">
            <a:spLocks/>
          </p:cNvSpPr>
          <p:nvPr/>
        </p:nvSpPr>
        <p:spPr>
          <a:xfrm>
            <a:off x="444431" y="3883372"/>
            <a:ext cx="11582400" cy="197281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600" dirty="0" err="1" smtClean="0"/>
              <a:t>Mymaths</a:t>
            </a:r>
            <a:r>
              <a:rPr lang="en-GB" sz="2600" dirty="0" smtClean="0"/>
              <a:t> 		(login: </a:t>
            </a:r>
            <a:r>
              <a:rPr lang="en-GB" sz="2600" dirty="0" err="1" smtClean="0"/>
              <a:t>carr</a:t>
            </a:r>
            <a:r>
              <a:rPr lang="en-GB" sz="2600" dirty="0" smtClean="0"/>
              <a:t> 	password: isosceles) </a:t>
            </a:r>
          </a:p>
          <a:p>
            <a:r>
              <a:rPr lang="en-GB" sz="2600" dirty="0" err="1" smtClean="0"/>
              <a:t>Mathswatch</a:t>
            </a:r>
            <a:r>
              <a:rPr lang="en-GB" sz="2600" dirty="0" smtClean="0"/>
              <a:t>		(school id: </a:t>
            </a:r>
            <a:r>
              <a:rPr lang="en-GB" sz="2600" dirty="0" err="1" smtClean="0"/>
              <a:t>carrhill</a:t>
            </a:r>
            <a:r>
              <a:rPr lang="en-GB" sz="2600" dirty="0" smtClean="0"/>
              <a:t>	Login: </a:t>
            </a:r>
            <a:r>
              <a:rPr lang="en-GB" sz="2600" dirty="0" err="1" smtClean="0"/>
              <a:t>asmith@carrhill</a:t>
            </a:r>
            <a:r>
              <a:rPr lang="en-GB" sz="2600" dirty="0" smtClean="0"/>
              <a:t>	password: numbers)</a:t>
            </a:r>
          </a:p>
          <a:p>
            <a:r>
              <a:rPr lang="en-GB" sz="2600" dirty="0" smtClean="0"/>
              <a:t>Just Maths		(User name: </a:t>
            </a:r>
            <a:r>
              <a:rPr lang="en-GB" sz="2600" dirty="0" err="1" smtClean="0"/>
              <a:t>CarrStudent</a:t>
            </a:r>
            <a:r>
              <a:rPr lang="en-GB" sz="2600" dirty="0" smtClean="0"/>
              <a:t>	Password: </a:t>
            </a:r>
            <a:r>
              <a:rPr lang="en-GB" sz="2600" dirty="0" err="1" smtClean="0"/>
              <a:t>Carr</a:t>
            </a:r>
            <a:r>
              <a:rPr lang="en-GB" sz="2600" dirty="0" smtClean="0"/>
              <a:t>)</a:t>
            </a:r>
          </a:p>
          <a:p>
            <a:r>
              <a:rPr lang="en-GB" sz="2600" dirty="0" err="1" smtClean="0"/>
              <a:t>Kerboodle</a:t>
            </a:r>
            <a:r>
              <a:rPr lang="en-GB" sz="2600" dirty="0" smtClean="0"/>
              <a:t>		(Demonstrated in lesson)</a:t>
            </a:r>
          </a:p>
          <a:p>
            <a:r>
              <a:rPr lang="en-GB" sz="2600" dirty="0" smtClean="0"/>
              <a:t>The internet</a:t>
            </a:r>
          </a:p>
          <a:p>
            <a:pPr marL="0" indent="0">
              <a:buFont typeface="Arial" pitchFamily="34" charset="0"/>
              <a:buNone/>
            </a:pPr>
            <a:endParaRPr lang="en-GB" sz="2600" dirty="0" smtClean="0"/>
          </a:p>
          <a:p>
            <a:pPr marL="0" indent="0">
              <a:buFont typeface="Arial" pitchFamily="34" charset="0"/>
              <a:buNone/>
            </a:pPr>
            <a:endParaRPr lang="en-GB" dirty="0"/>
          </a:p>
        </p:txBody>
      </p:sp>
    </p:spTree>
    <p:extLst>
      <p:ext uri="{BB962C8B-B14F-4D97-AF65-F5344CB8AC3E}">
        <p14:creationId xmlns:p14="http://schemas.microsoft.com/office/powerpoint/2010/main" val="223248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20622147">
            <a:off x="2279576" y="2132856"/>
            <a:ext cx="1466850" cy="2057400"/>
          </a:xfrm>
          <a:prstGeom prst="rect">
            <a:avLst/>
          </a:prstGeom>
        </p:spPr>
      </p:pic>
      <p:pic>
        <p:nvPicPr>
          <p:cNvPr id="5" name="Picture 4"/>
          <p:cNvPicPr>
            <a:picLocks noChangeAspect="1"/>
          </p:cNvPicPr>
          <p:nvPr/>
        </p:nvPicPr>
        <p:blipFill>
          <a:blip r:embed="rId4"/>
          <a:stretch>
            <a:fillRect/>
          </a:stretch>
        </p:blipFill>
        <p:spPr>
          <a:xfrm rot="20624038">
            <a:off x="6600056" y="1983082"/>
            <a:ext cx="1457325" cy="2038350"/>
          </a:xfrm>
          <a:prstGeom prst="rect">
            <a:avLst/>
          </a:prstGeom>
        </p:spPr>
      </p:pic>
      <p:pic>
        <p:nvPicPr>
          <p:cNvPr id="6" name="Picture 5"/>
          <p:cNvPicPr>
            <a:picLocks noChangeAspect="1"/>
          </p:cNvPicPr>
          <p:nvPr/>
        </p:nvPicPr>
        <p:blipFill>
          <a:blip r:embed="rId5"/>
          <a:stretch>
            <a:fillRect/>
          </a:stretch>
        </p:blipFill>
        <p:spPr>
          <a:xfrm rot="924895">
            <a:off x="3498980" y="2072336"/>
            <a:ext cx="1438275" cy="1981200"/>
          </a:xfrm>
          <a:prstGeom prst="rect">
            <a:avLst/>
          </a:prstGeom>
        </p:spPr>
      </p:pic>
      <p:pic>
        <p:nvPicPr>
          <p:cNvPr id="7" name="Picture 6"/>
          <p:cNvPicPr>
            <a:picLocks noChangeAspect="1"/>
          </p:cNvPicPr>
          <p:nvPr/>
        </p:nvPicPr>
        <p:blipFill>
          <a:blip r:embed="rId6"/>
          <a:stretch>
            <a:fillRect/>
          </a:stretch>
        </p:blipFill>
        <p:spPr>
          <a:xfrm rot="1029899">
            <a:off x="7776241" y="1989511"/>
            <a:ext cx="1447800" cy="1971675"/>
          </a:xfrm>
          <a:prstGeom prst="rect">
            <a:avLst/>
          </a:prstGeom>
        </p:spPr>
      </p:pic>
      <p:sp>
        <p:nvSpPr>
          <p:cNvPr id="8" name="Title 1"/>
          <p:cNvSpPr>
            <a:spLocks noGrp="1"/>
          </p:cNvSpPr>
          <p:nvPr>
            <p:ph type="title"/>
          </p:nvPr>
        </p:nvSpPr>
        <p:spPr>
          <a:xfrm>
            <a:off x="623392" y="404664"/>
            <a:ext cx="10972800" cy="1143000"/>
          </a:xfrm>
        </p:spPr>
        <p:txBody>
          <a:bodyPr>
            <a:normAutofit/>
          </a:bodyPr>
          <a:lstStyle/>
          <a:p>
            <a:r>
              <a:rPr lang="en-GB" sz="3600" dirty="0"/>
              <a:t>Revision Guides</a:t>
            </a:r>
          </a:p>
        </p:txBody>
      </p:sp>
    </p:spTree>
    <p:extLst>
      <p:ext uri="{BB962C8B-B14F-4D97-AF65-F5344CB8AC3E}">
        <p14:creationId xmlns:p14="http://schemas.microsoft.com/office/powerpoint/2010/main" val="3238625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Extra-Curricular Activities</a:t>
            </a:r>
            <a:endParaRPr lang="en-GB" dirty="0"/>
          </a:p>
        </p:txBody>
      </p:sp>
      <p:sp>
        <p:nvSpPr>
          <p:cNvPr id="3" name="Content Placeholder 2"/>
          <p:cNvSpPr>
            <a:spLocks noGrp="1"/>
          </p:cNvSpPr>
          <p:nvPr>
            <p:ph idx="1"/>
          </p:nvPr>
        </p:nvSpPr>
        <p:spPr>
          <a:xfrm>
            <a:off x="609600" y="1600201"/>
            <a:ext cx="10972800" cy="892695"/>
          </a:xfrm>
        </p:spPr>
        <p:txBody>
          <a:bodyPr/>
          <a:lstStyle/>
          <a:p>
            <a:r>
              <a:rPr lang="en-GB" dirty="0" smtClean="0"/>
              <a:t>STEM Club (Every Thursday Room 6)</a:t>
            </a:r>
          </a:p>
        </p:txBody>
      </p:sp>
      <p:pic>
        <p:nvPicPr>
          <p:cNvPr id="5" name="Picture 4"/>
          <p:cNvPicPr>
            <a:picLocks noChangeAspect="1"/>
          </p:cNvPicPr>
          <p:nvPr/>
        </p:nvPicPr>
        <p:blipFill>
          <a:blip r:embed="rId2"/>
          <a:stretch>
            <a:fillRect/>
          </a:stretch>
        </p:blipFill>
        <p:spPr>
          <a:xfrm>
            <a:off x="7392144" y="1600201"/>
            <a:ext cx="2290783" cy="1612775"/>
          </a:xfrm>
          <a:prstGeom prst="rect">
            <a:avLst/>
          </a:prstGeom>
        </p:spPr>
      </p:pic>
      <p:grpSp>
        <p:nvGrpSpPr>
          <p:cNvPr id="8" name="Group 7"/>
          <p:cNvGrpSpPr/>
          <p:nvPr/>
        </p:nvGrpSpPr>
        <p:grpSpPr>
          <a:xfrm>
            <a:off x="609600" y="3717032"/>
            <a:ext cx="9468222" cy="1595271"/>
            <a:chOff x="609600" y="3717032"/>
            <a:chExt cx="9468222" cy="159527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201" b="4640"/>
            <a:stretch/>
          </p:blipFill>
          <p:spPr>
            <a:xfrm>
              <a:off x="7392144" y="3717032"/>
              <a:ext cx="2685678" cy="1595271"/>
            </a:xfrm>
            <a:prstGeom prst="rect">
              <a:avLst/>
            </a:prstGeom>
          </p:spPr>
        </p:pic>
        <p:sp>
          <p:nvSpPr>
            <p:cNvPr id="7" name="Rectangle 6"/>
            <p:cNvSpPr/>
            <p:nvPr/>
          </p:nvSpPr>
          <p:spPr>
            <a:xfrm>
              <a:off x="609600" y="3717032"/>
              <a:ext cx="6839565" cy="584775"/>
            </a:xfrm>
            <a:prstGeom prst="rect">
              <a:avLst/>
            </a:prstGeom>
          </p:spPr>
          <p:txBody>
            <a:bodyPr wrap="none">
              <a:spAutoFit/>
            </a:bodyPr>
            <a:lstStyle/>
            <a:p>
              <a:pPr marL="457200" indent="-457200">
                <a:buFont typeface="Arial" panose="020B0604020202020204" pitchFamily="34" charset="0"/>
                <a:buChar char="•"/>
              </a:pPr>
              <a:r>
                <a:rPr lang="en-GB" sz="3200" dirty="0"/>
                <a:t>Maths Club (Wednesday Lunch Time)</a:t>
              </a:r>
            </a:p>
          </p:txBody>
        </p:sp>
      </p:grpSp>
    </p:spTree>
    <p:extLst>
      <p:ext uri="{BB962C8B-B14F-4D97-AF65-F5344CB8AC3E}">
        <p14:creationId xmlns:p14="http://schemas.microsoft.com/office/powerpoint/2010/main" val="221409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09600" y="373410"/>
            <a:ext cx="10972800" cy="1143000"/>
          </a:xfrm>
        </p:spPr>
        <p:txBody>
          <a:bodyPr>
            <a:normAutofit/>
          </a:bodyPr>
          <a:lstStyle/>
          <a:p>
            <a:r>
              <a:rPr lang="en-GB" sz="3600" dirty="0" smtClean="0"/>
              <a:t>Positive Attitude</a:t>
            </a:r>
            <a:endParaRPr lang="en-GB" sz="3600" dirty="0"/>
          </a:p>
        </p:txBody>
      </p:sp>
      <p:sp>
        <p:nvSpPr>
          <p:cNvPr id="13" name="Content Placeholder 2"/>
          <p:cNvSpPr>
            <a:spLocks noGrp="1"/>
          </p:cNvSpPr>
          <p:nvPr>
            <p:ph idx="1"/>
          </p:nvPr>
        </p:nvSpPr>
        <p:spPr>
          <a:xfrm>
            <a:off x="609600" y="1516410"/>
            <a:ext cx="10972800" cy="3340968"/>
          </a:xfrm>
        </p:spPr>
        <p:txBody>
          <a:bodyPr>
            <a:normAutofit fontScale="92500" lnSpcReduction="20000"/>
          </a:bodyPr>
          <a:lstStyle/>
          <a:p>
            <a:r>
              <a:rPr lang="en-GB" dirty="0" smtClean="0"/>
              <a:t>Students</a:t>
            </a:r>
            <a:r>
              <a:rPr lang="en-GB" dirty="0"/>
              <a:t>’ ideas about their ability and potential are extremely </a:t>
            </a:r>
            <a:r>
              <a:rPr lang="en-GB" dirty="0" smtClean="0"/>
              <a:t>important.</a:t>
            </a:r>
            <a:endParaRPr lang="en-GB" dirty="0"/>
          </a:p>
          <a:p>
            <a:r>
              <a:rPr lang="en-GB" dirty="0" smtClean="0"/>
              <a:t>Messages </a:t>
            </a:r>
            <a:r>
              <a:rPr lang="en-GB" dirty="0"/>
              <a:t>students pick up from their parents about </a:t>
            </a:r>
            <a:r>
              <a:rPr lang="en-GB" dirty="0" smtClean="0"/>
              <a:t>maths can change </a:t>
            </a:r>
            <a:r>
              <a:rPr lang="en-GB" dirty="0"/>
              <a:t>students’ </a:t>
            </a:r>
            <a:r>
              <a:rPr lang="en-GB" dirty="0" smtClean="0"/>
              <a:t>learning </a:t>
            </a:r>
            <a:r>
              <a:rPr lang="en-GB" dirty="0"/>
              <a:t>and achievement.</a:t>
            </a:r>
          </a:p>
          <a:p>
            <a:r>
              <a:rPr lang="en-GB" dirty="0" smtClean="0"/>
              <a:t>It </a:t>
            </a:r>
            <a:r>
              <a:rPr lang="en-GB" dirty="0"/>
              <a:t>was </a:t>
            </a:r>
            <a:r>
              <a:rPr lang="en-GB" dirty="0" smtClean="0"/>
              <a:t>not </a:t>
            </a:r>
            <a:r>
              <a:rPr lang="en-GB" smtClean="0"/>
              <a:t>their parents </a:t>
            </a:r>
            <a:r>
              <a:rPr lang="en-GB" dirty="0" smtClean="0"/>
              <a:t>lack of maths </a:t>
            </a:r>
            <a:r>
              <a:rPr lang="en-GB" dirty="0"/>
              <a:t>knowledge that </a:t>
            </a:r>
            <a:r>
              <a:rPr lang="en-GB" dirty="0" smtClean="0"/>
              <a:t>harmed students</a:t>
            </a:r>
            <a:r>
              <a:rPr lang="en-GB" dirty="0"/>
              <a:t>’ performance but </a:t>
            </a:r>
            <a:r>
              <a:rPr lang="en-GB" dirty="0" smtClean="0"/>
              <a:t>their </a:t>
            </a:r>
            <a:r>
              <a:rPr lang="en-GB" dirty="0"/>
              <a:t>parents’ </a:t>
            </a:r>
            <a:r>
              <a:rPr lang="en-GB" dirty="0" smtClean="0"/>
              <a:t>anxiety.</a:t>
            </a:r>
            <a:endParaRPr lang="en-GB" dirty="0"/>
          </a:p>
          <a:p>
            <a:r>
              <a:rPr lang="en-GB" dirty="0" smtClean="0"/>
              <a:t>Communicate </a:t>
            </a:r>
            <a:r>
              <a:rPr lang="en-GB" dirty="0"/>
              <a:t>positive messages, saying that </a:t>
            </a:r>
            <a:r>
              <a:rPr lang="en-GB" dirty="0" smtClean="0"/>
              <a:t>maths </a:t>
            </a:r>
            <a:r>
              <a:rPr lang="en-GB" dirty="0"/>
              <a:t>is exciting and it is an open subject that anyone can learn with hard </a:t>
            </a:r>
            <a:r>
              <a:rPr lang="en-GB" dirty="0" smtClean="0"/>
              <a:t>work.</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8937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541" y="2636912"/>
            <a:ext cx="7824192" cy="1303094"/>
          </a:xfrm>
        </p:spPr>
        <p:txBody>
          <a:bodyPr>
            <a:normAutofit fontScale="90000"/>
          </a:bodyPr>
          <a:lstStyle/>
          <a:p>
            <a:r>
              <a:rPr lang="en-GB" sz="6000" dirty="0" smtClean="0"/>
              <a:t>Science</a:t>
            </a:r>
            <a:br>
              <a:rPr lang="en-GB" sz="6000" dirty="0" smtClean="0"/>
            </a:br>
            <a:r>
              <a:rPr lang="en-GB" sz="2200" b="0" dirty="0" smtClean="0"/>
              <a:t>Cathy North</a:t>
            </a:r>
            <a:br>
              <a:rPr lang="en-GB" sz="2200" b="0" dirty="0" smtClean="0"/>
            </a:br>
            <a:r>
              <a:rPr lang="en-GB" sz="2200" b="0" dirty="0" smtClean="0"/>
              <a:t>Head of Science</a:t>
            </a:r>
            <a:endParaRPr lang="en-GB" sz="22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9416" y="1396574"/>
            <a:ext cx="4048125" cy="414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82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260648"/>
            <a:ext cx="7824192" cy="1303094"/>
          </a:xfrm>
        </p:spPr>
        <p:txBody>
          <a:bodyPr>
            <a:normAutofit/>
          </a:bodyPr>
          <a:lstStyle/>
          <a:p>
            <a:r>
              <a:rPr lang="en-GB" sz="3600" dirty="0" smtClean="0"/>
              <a:t>Year 7 Structure</a:t>
            </a:r>
            <a:endParaRPr lang="en-GB" sz="3600" dirty="0"/>
          </a:p>
        </p:txBody>
      </p:sp>
      <p:pic>
        <p:nvPicPr>
          <p:cNvPr id="5" name="Picture 4"/>
          <p:cNvPicPr>
            <a:picLocks noChangeAspect="1"/>
          </p:cNvPicPr>
          <p:nvPr/>
        </p:nvPicPr>
        <p:blipFill>
          <a:blip r:embed="rId3"/>
          <a:stretch>
            <a:fillRect/>
          </a:stretch>
        </p:blipFill>
        <p:spPr>
          <a:xfrm>
            <a:off x="695400" y="1412776"/>
            <a:ext cx="10813828" cy="4608512"/>
          </a:xfrm>
          <a:prstGeom prst="rect">
            <a:avLst/>
          </a:prstGeom>
        </p:spPr>
      </p:pic>
    </p:spTree>
    <p:extLst>
      <p:ext uri="{BB962C8B-B14F-4D97-AF65-F5344CB8AC3E}">
        <p14:creationId xmlns:p14="http://schemas.microsoft.com/office/powerpoint/2010/main" val="580993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89039"/>
          </a:xfrm>
        </p:spPr>
        <p:txBody>
          <a:bodyPr>
            <a:normAutofit fontScale="92500" lnSpcReduction="10000"/>
          </a:bodyPr>
          <a:lstStyle/>
          <a:p>
            <a:r>
              <a:rPr lang="en-GB" dirty="0" smtClean="0"/>
              <a:t>Undertake a Transition examination in the first week which will help us direct intervention where need for Science skills.</a:t>
            </a:r>
            <a:endParaRPr lang="en-GB" dirty="0"/>
          </a:p>
          <a:p>
            <a:r>
              <a:rPr lang="en-GB" dirty="0" smtClean="0"/>
              <a:t>Take assessments in pairs of topics to enable them to revise more content each time and develop revision techniques.</a:t>
            </a:r>
            <a:endParaRPr lang="en-GB" dirty="0"/>
          </a:p>
          <a:p>
            <a:r>
              <a:rPr lang="en-GB" dirty="0" smtClean="0"/>
              <a:t>Will also undertake an examination towards the end of the year. </a:t>
            </a:r>
          </a:p>
          <a:p>
            <a:r>
              <a:rPr lang="en-GB" dirty="0" smtClean="0"/>
              <a:t>Will develop Scientific skills and learn how to think in a Scientific way- Independent research, Investigation, “trial and error”. </a:t>
            </a:r>
          </a:p>
          <a:p>
            <a:r>
              <a:rPr lang="en-GB" dirty="0" smtClean="0"/>
              <a:t>Will learn from their mistakes and develop resilience.</a:t>
            </a:r>
            <a:endParaRPr lang="en-GB" dirty="0"/>
          </a:p>
          <a:p>
            <a:endParaRPr lang="en-GB" dirty="0"/>
          </a:p>
          <a:p>
            <a:endParaRPr lang="en-GB" dirty="0"/>
          </a:p>
        </p:txBody>
      </p:sp>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Year 7 students: </a:t>
            </a:r>
            <a:endParaRPr lang="en-GB"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5342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89039"/>
          </a:xfrm>
        </p:spPr>
        <p:txBody>
          <a:bodyPr>
            <a:normAutofit/>
          </a:bodyPr>
          <a:lstStyle/>
          <a:p>
            <a:r>
              <a:rPr lang="en-GB" dirty="0" smtClean="0"/>
              <a:t>Do practical work where possible.</a:t>
            </a:r>
            <a:endParaRPr lang="en-GB" dirty="0"/>
          </a:p>
          <a:p>
            <a:r>
              <a:rPr lang="en-GB" dirty="0" smtClean="0"/>
              <a:t>Extend and develop Maths skills so will need a calculator.</a:t>
            </a:r>
            <a:endParaRPr lang="en-GB" dirty="0"/>
          </a:p>
          <a:p>
            <a:r>
              <a:rPr lang="en-GB" dirty="0" smtClean="0"/>
              <a:t>Meet new words that they will have to remember the meanings of.</a:t>
            </a:r>
          </a:p>
          <a:p>
            <a:r>
              <a:rPr lang="en-GB" dirty="0" smtClean="0"/>
              <a:t>Explore the 10 Big ideas about Science through investigation and research. </a:t>
            </a:r>
          </a:p>
          <a:p>
            <a:r>
              <a:rPr lang="en-GB" dirty="0"/>
              <a:t>Experience the kind of questions found in AQA GCSE’s.</a:t>
            </a:r>
          </a:p>
          <a:p>
            <a:endParaRPr lang="en-GB" dirty="0"/>
          </a:p>
          <a:p>
            <a:endParaRPr lang="en-GB" dirty="0"/>
          </a:p>
        </p:txBody>
      </p:sp>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In Science lessons students will: </a:t>
            </a:r>
            <a:endParaRPr lang="en-GB"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449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Enrichment Activities</a:t>
            </a:r>
            <a:endParaRPr lang="en-GB" dirty="0"/>
          </a:p>
        </p:txBody>
      </p:sp>
      <p:sp>
        <p:nvSpPr>
          <p:cNvPr id="2" name="Content Placeholder 1"/>
          <p:cNvSpPr>
            <a:spLocks noGrp="1"/>
          </p:cNvSpPr>
          <p:nvPr>
            <p:ph sz="half" idx="1"/>
          </p:nvPr>
        </p:nvSpPr>
        <p:spPr>
          <a:xfrm>
            <a:off x="609600" y="1600200"/>
            <a:ext cx="5384800" cy="3845023"/>
          </a:xfrm>
        </p:spPr>
        <p:txBody>
          <a:bodyPr/>
          <a:lstStyle/>
          <a:p>
            <a:r>
              <a:rPr lang="en-GB" dirty="0" smtClean="0"/>
              <a:t>Faraday Challenge</a:t>
            </a:r>
            <a:endParaRPr lang="en-GB" dirty="0"/>
          </a:p>
        </p:txBody>
      </p:sp>
      <p:sp>
        <p:nvSpPr>
          <p:cNvPr id="5" name="Content Placeholder 4"/>
          <p:cNvSpPr>
            <a:spLocks noGrp="1"/>
          </p:cNvSpPr>
          <p:nvPr>
            <p:ph sz="half" idx="2"/>
          </p:nvPr>
        </p:nvSpPr>
        <p:spPr>
          <a:xfrm>
            <a:off x="6197600" y="1600201"/>
            <a:ext cx="5384800" cy="3845022"/>
          </a:xfrm>
        </p:spPr>
        <p:txBody>
          <a:bodyPr/>
          <a:lstStyle/>
          <a:p>
            <a:r>
              <a:rPr lang="en-GB" dirty="0" smtClean="0"/>
              <a:t>STEM clubs</a:t>
            </a:r>
            <a:endParaRPr lang="en-GB" dirty="0"/>
          </a:p>
        </p:txBody>
      </p:sp>
      <p:sp>
        <p:nvSpPr>
          <p:cNvPr id="6" name="AutoShape 2" descr="data:image/jpeg;base64,/9j/4AAQSkZJRgABAQAAAQABAAD/2wBDABALDA4MChAODQ4SERATGCgaGBYWGDEjJR0oOjM9PDkzODdASFxOQERXRTc4UG1RV19iZ2hnPk1xeXBkeFxlZ2P/2wBDARESEhgVGC8aGi9jQjhCY2NjY2NjY2NjY2NjY2NjY2NjY2NjY2NjY2NjY2NjY2NjY2NjY2NjY2NjY2NjY2NjY2P/wAARCAC0AQ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jWpQMUijAp9bnCNYfKaiqcj5TUAU7y2TjGMV52LXvFxEaMMwJz9KZ9nGchiKfIrHBSmkyqMAZ965FfozRDki2nPWpKjLsGI28etAl6ZQik02KzZJijFM81QgbBwaXzF9f0qbMLDqKQOnqKdxRYBpUHqBTfLX0xUlJRqBH5QA4zSom3POafSU7sY6IfNXJ+ND/psI9I/611sXU1yHjI51JB6RivRofAgh8RzQ6UjdqcOlNbqK3Nxw/pTf4RTux+lJ2FACH74+lB6mlP8ArKT1oATsaD0FKen40HrQAr9KRf4qV+opF+6aAA9KQDgUp6UD+lAyzZL8jH1NWgKr2kWUDZ96tgVIAq8inbaVRzTscUgO7FLQKWuk4APQ1DU1R7G9K4cVFu1i4jGcJjIP4U3zkzjn8ql2E9VpPKH9z9K4+R9UWmholQ9GpRIh/iFHlLjG2k8lcdD+dLlHoOO3ocUbUIzgYpDEpOec0nkjBGT1zSsAGJT04+lKYlIGewxSeVxgMaCjYAD0agJ5PH3jn2o2MCMMaeq7RycmlpXYXGqCBycmlpaSkA+Lqa4vxgc6rj0jH9a7WLvXD+LjnWH9kH9a9Kj8CHD4jCHQU09R9KdTT1rY2HHofpQP4aG6H8KVeq0AJ/y1NIP60o/1jUi/1oACMsBSnlvxoX7/ANKE5YfWgAk+9SKPk/GiQ/O1KPuUANP3aXsfpQegoxkY9Tikxo07ddsKj2FSgUKMKBTgKgYqDrTiMULxj3pssyRn5jz6UCO7paqDUIv7r0o1CH+6/wCVdHMjj5JFulqp/aEP91/ypf7Qh9G/KjmQcki3RVX+0IfRvypf7Qh/2vypc0Q5JFqiq39oQ/7X5Ufb4f8Aa/KleI+WRZxRgelV/t8P+1+VH2+H/a/Kl7ocsixtHoKNo9BVf7fB/tflR9vh/wBr8qVoByyJ9i+lJsX0qH7dD/tflR9uh/2vypcsOw+WRNsX0pPLWoft0P8AtflR9th/2vypclPsHLInVQvSuB8VnOsy/QfyruBeRf7X5Vwfidw2rTEdCB/KnotEaQTT1M3ym8sOcBT0JNRlGB6UshwypnoKZn1oubEu0YbOR6U1fvD6UsJXD7skkfLjpn3pqnByaExAv3mP1oTpmhQRkd8UDhDTuAJwCadGOVpOin6UqHCk+goAjPOT707/AJZ03+H8ad/BQAHoKfEu6WMerUw8ip7Vf9JTPAAzUspGkBxTgKUAEcUuKkCG7l8mDI+8eBWZ5rdWOSe5qa+n82QIOiVUc81pHREs7vFLinYoxWQxMUuKXFLigBuKXFOxS4oAbtpdtKxCKWY4AGSaxbrU5ZGIhOxO2OppXGbW2jbXLO8rtu8193u1Swald2xxvLL6NzRcDpNtG2sJNVm+8G3e3pUsOryBx5uCvfFK4WNjbUuYsf6s59c1QbV7BPvTgH0wahbXtPXpIx+immI08p/cpQU/uVjt4jsh0WVv+A1E3iWH+G3kP1IFJKwG2QNxwMCuQ8RDOpy/QfyFaB8Sn+G0P4v/APWqCG8+0XctxNaRsHAADHpiq2Aw/KzHvLgN/dNIEZjgISfYV032oD7lrAtJ9slH3UhX/gP/ANei7HYyrK1V7dhLG6vu4IHOKuyWFubN9sJaUKdvXOanN7c/31H0UUiT3MrhfPYfQAf0qW3uGgaJYCAm4nT5+wI+6KupDa3O8XCozE8krz+dMnZ1tpcZLDmssmbyy+7APvWV3J3uaJdCe90GI/PZzADujc4+lUzo0gQhpox9TVuzkfnzCdpqB0jZTjAbdnPt6VrGT2ZMkkVG00BNwuYiv15/Ko1hVRycgHGcU8OGPTjt7UsZbOc8Z6Vd2QI0JJG0fLSNA4Ixj3q3AvnsVQ8AcjvRJ+7Pzrg+9TcqxUQyKQecVbEyRoAc7jzUbsGxtOFPbFSzWEhhV423HGcY/QH1ouPlb2Mp8+a2eMnI+lCgMMEcio2Y7zmnB8HkYyK2T0M2dEfEcfa3J/4F/wDWpp8Rn+G2H4tVMWsQ/h/WnCCIfwCs9Bk58RT/AMMCD65ph8Q3h6Rxj8P/AK9IIkH8C/lTgqjsKNAGHXNQbptH0WmnVNUbpIR9FH+FSAP5n8Oz9afigCv9svmVvtErlCMYPeqvnsCcHJq1qUeIEZSx5544H41XsLWW4lwiFgOp7Cp0KUXcVZyAAalSQHkcj0q3qOmMFWRBkgAYFU0tJsEkY9qm6LcGiVYgeUPPua2xpdpNBGQxAK9c81ziiWJvnB4NbFveqtqrPkAdallQWupQmsEhunhkO7Ayp9RQLOEfw/rT7i4We+DpkAx45+tPI68mtIvQykrPQYLaIfwCl8qNf4FH4U8jrURyWJ4Cg0NiBnjTHy/kKerAruHSp7aEXTBQOM9aWS1+yuyElieMEVHOVyaEGaQn2pWUq2DTa0J2DJqxt8mHOcMeSfT2qKFdzj0HJqC/utzlAeB1qeVydkJuyNUSq8YdSCWGD6Zqs20YOBx2PaspLh0+65HsDUouJm5dcgeoo9jy7MuNQnuJRgAHH071VZztOfSrEUgeMBvxqGfYIn2/eFO1hSdyupydinlz1rSt7A+ZHvG4VWsbTzU3dGHOexrchAjXrzUyZpCHVlmG3hjHCqvvUc1la3J5IJ9QazLmdmmZ3JwDtVf61NprPNIWkG0g8AHPFTbqab6FTUNMe0bzIstEevqKv2sUvkxMkuI27bf51qEKVw2CKbtVYiqAD04pN3Go2dzkPEEMcN/8mAXAYgetZeTXSaxpbTYuU3bvusKy4tE1G4G6C0ldOzBeD9M1vF3RzTWrLwPtSgkjPSkFKvSgkMnbnjOKDn1oH3KQuoHWmot7CbSHY+YcmkYhck80wzgHpUUku8+1aKn3Ic+xowPb3luIyQJUXaVP6EVoaXALe0WPgP1P1rn7R1jugx9K30nwAVrnqLldjtpPmWpVvpbqFwvy7SeTkjimxSmS3Msn3R1JqzPcrKAroG9iKluFhexeNGUZGMCsrmjRlGSGZSedh7j0q262T2XlH5eQdveq7W6iJEBO/OeOOlQzsFy7kqB165NMnbcbfGFL2BYPu+Xg/mak7GsrzWkuPMPHOfpWqpygI7gVokc8mmxT3qnMryT+WPlHf3q4e9NdQ3J4x3psS3NC3kW2gYWyb3HWtC1ElzZsbvaGPQAdKxrSaDTmE8bbiR8wJ61ajnkuXadSVQDcQTx+FYtHSiLUURJAiPuI/T2qkatauqNaRXik5Zyhx34yKzI5+cZz9a6IQvG5zTl7xNJOIYzg/MazwrTzBEGWY0+ZHYs55z3pbCQJIxGC+3AIrS3ImzL4maENlbwIN7gv3NTLbRnnnB469KkttPZmVyrHuav21kwJeYA5OQvpXI5NnSoGYtg3JBLKOtZ91EI5HjZiAQOQPfiumu4sW8hI25GK5e+Ysqc5bJBNVT1dmTNW2JdOuVg/dO2VJ4NW3vii+Y42p29TWEFc9B+NadnIspWKU5YDAPY+1azp21QQqdGbMEUF9biTbz6GmSobUhUHHXio45Gtj8pxmmibG9idzueMngVidAoumaQKSRmrizkDBNZ9vbhpmmLlgRgEjFWnQoBQK7NfTpVeZfbmpL+6khlCREop5+WqGlNh5G9MCrU7h2DOOOgq4qyMJ6s5Re9NMgQe/pULz9QnGe9Rbx3NdEYdzBy7ExlJ+lJnNQmSk8z3rW6RFiYjNIRiojJ7/rTfMouOxKmWnUDnNa1tIVUBunrWNFJtlR89GB/Wtm5/cW88i8bBkZ9T0/nXLWTbVjppSsi2LZG/ecE9feqk0ghOZJCFHY1kwarcxIcsHHowqS7E1wqTPgcZAHasnBrc19qmtCdZZbu4UIuM9/QVm3Ms0k7JI5YKxAFWbYM7rh8EfMMHFVtpaaRuuWJ/WmrJGbbY+RdsYIrRtXD26kdgBWVcvzsH1q9pcV067Vgbyyc7yMD8zV3SjqRytvQuHv8AWq1/IUgwP4jirJ4dkPDKcEVT1P8A49x/vURd2KStuUY7uSIkDDL6Gtb7bI9tGowiOOg7+1YYHNaEFxIlsjBVKQnOCOuTVSinqOMmtDS1PKaRFH/dkBP1INYithq17y6ivdHLRZDRsCwPY9Kxgfm9quGxEtywJSBxRBJi5BC5x94gVArbmxnjvV6xUfaBgYUjace/SqlrEUdzbfUmhiTbGvzAck81D/ad3K22OIx9fnJyDjrirDDAA2KSOM//AFqbv/cpCsTllYkOBzn1rj0OuzIhcXtzbyBmI2qTyBis+4tFEUpZmLpkrgcH3Na7uyIVdvqAMZqlqFxEIJYv+WrgAH0U043voTJJLUwvMwM7ue4qSGCeYgwozHPBA71GBEAVaPJ9c10Nh4sNjZQ2yWSMsa7cl+T+ldHMznsStY3QgRpUIPTIHeqYtjubc7FSeV7VPe+LnuoRGlsIWDZ3B934YxUUWrm5BDxK5HU4wRWEovobxqLqWE+U5PAHakmn3CmW6MYyzksGYlQew9KZexEYeNivqBRyMrnRqaSCLYt3ZiavSxF0A96i0ZVNhHkAtyc/jVqbGBWi2Mnuedbzmmlsmjg+xpprcxsSEkEelIeRQPmXHekzg4PWgBuSKXOaRqAcVIxwqxe6g9zGI9u0BQp561V3flTepqWrjWhNaxCeZIudzMB+HeuivIIzbleFAHWsSxmFvOZtuTjC4q9cTy3VnM8YUeWMvk849qmSZUTLtJUgnDNkqAQQO9aenWEF2rTNOwG7GxQBj8aw84q/pc8aThJ/9UxBPsR0NZVE+V2NKTXMkzpILC1t8GOFQ394/MfzNSPOvmKgkXdnkE80RSrKu5CcD2qjJpxN/wDaFY7c5YZ715qfM3zs9NrlXuoq3d1HNebkUqQdj5+vBqHUI/8ARGJIOCOBVxLZbx5G8vyA3BJ6n/CpNOVIVAAB+YqwwDkjuDXbCaSsjiqU23c5yCJ5WKqOgySegHvU8B3WlxHx0zXXvFa3iPHLGCHGCTwfzrBvPD13bSubX9/CQeQQGA9CK6FUUtGYOk4lWxK/YLtWOAQu0evNUGI3nHSrVtvSKZWX767QDVfypSzNtPPc1pFMzna4kKg5J9auxymNSBjDDBqvFHIg4QHPPJpXbpxitOhmb1hcLc2+3eRIgxnv9ac0A24kLM3r61kaRC8uoRhGIIyzEegrdNwYyVYDcK5Zxs9DrpzurMryBYYdvzH3Y5NUbpCiLJJ96X7o9FH+P9KvtG00m+Xp6Vk3dx9ouWYHKj5V+lVSi73Iqy0sQPGpbB6HoR2qGS3lQ8LuHqKmZuQPepd+K6HFM572M4kg4PWrdlIQx5wTgc1IzIw+cA/WmRNDEWJU7TWcoaFxZ0WzZEqg52jGaq36yyWbCIkMDk47irVpMt1apKvRh3pSmDUlHOWt9c2lwHWV0XPzAHrXUR387xq25ZAeQdv+Fczq0aJfMsYxwCR71oaNMJITESQ0f6igSZils9RTTRmkrS5I5elOPTkZpq9KcaYDSBTSCPpTxz0pCGJwi5JpMaGE4FNBqR7eRELuAAPcVGDg1KYWsTxE46VOJ9sUqD+NMVUV8c5OacsnPzc1W6sLZ3IypIyKEODWlbaXNeRl4Aqgd2OM0w6PfrKIzbtk9xyPzrJtLQ0Se5saQYvsvmhm3HhgT6elW3uBjgfnSW9lDplmv2kbv72OBSiztL0B4Z5SvdMjFcMqacm2dyqS5UitFCmoTtbmYoSuTt61qJosKqm1nBQYGcU6yght5kSKNU4OSKt3GMVpHbQ55t3MkoVndIz5hU4OznmlFy6OEbehP95SKW5uTbZNnCrTucfKvPrzUlqk08O69QCX0yDxTRtFrqYc2lsRLJFdRuASQoBBP0yKpbSoHJP1rfv5/sEMrxrjZjJHA5rnHnBNddKTtqcteEU/dHF1VhjjPFQMQW65pdk118sUTMc9h/WmNFLC+2WNkPuKvnTdjHlY5rh4EIjZlZ8ZIOOPT+X5V0Gj3VvdKN/M6rgbuuK5qYZUN6URSyRYMblSOQR1qJK7Ki7HQ6pexx74Yzl8YOO1YynAzjNRx8jJOSeakyK0irImTuwGfvN+XpTWbBpC/wAtRM1O4hzvQI/MGS2PQVF1NSK2KQG14en/AHUls3DRnIHt/n+da/Wud0x8ahER1OQfyrfbKncvPqKzaszSOqOa1Bv9NnJ5O8ioIJXicup5IxUl9819Me28moC2OBSIEzRSiJj2NSpaSt0jYirGRK3anYJNWPsEiKXICgDvULSYHvTTEIflGO9MDHOAcUhOeT+FPRR37UmrjWghQleGDE8cmnfYpsZUBv8AdOakG1R/SpBjqDijl7BzdyiVKnDAg09MBgGBrubNLZrKF5Ioy5QFiVHJxTWtoJLhLiOMKy8KBgA9fasPadDVwS1MXTTdyqBbQuyDvjA/M1tx296wBYIhHq3+FW1uQyAjgEU03HOAefSsW2zdFeeQLGUuZYXRuCrg4rKkvbbTwVhgCl+cpJuX9a1rm6MaEsWUD+IEMBWDL5+pyPD5ERAbImVcDH1oj5jk2loaWm6qkkLXE52gMI+nfFWLvUoHjYRyqWIOMVkXmkyRWccVsrSHcWY59qg0uxmnu42EbrCR9/t0prltoY631Kz3UxdmDyZBySO3atrw60sonkZmYHAGTzxmnS6RErFE3Yk5fJ6/5zVi3sY4I0SIN8hyCTzmj2kS+VrUS/t0vVa3kcqDzkVFb6LZQYJTzm9XOf0qZ7eQSmTfnPUdamjLSBgin5Rkgdqzc29EyuVbsRsKu1QFUdABis+/hEsLDgcdTViW5VW2IDJJ/dX+tQvZtcjN0cj/AJ5qcD8fWiOjuyXrocv6g1FjBxXSy6PbFTtQofUGsq40qZCdmHH5GutVYswcGioDwKGbA+tXbTSby6wFjC+7nAq63hmQJlrqLzOygEj86v2iXUXs2zELZphq3d6ZeWxO6Pco7pyKpEMOoIquZPYmzW44cfWjNNBP40cDqaYi9pX/AB/wnPGa6Zuma4+3lKXEb5wFYH9a64nj2qZFxOa1Pi+lA9f6VVA9auaoAL+Qnvj+VUiSelSQzr/s1pF9wFz/ALI4/Oo3H91VX9TU+M0eXmuV1WzqVNIz5olIO8F8+prDnj8pyvO3t711hhUioH02KT7wzRCryvUJU77HLDrn0pykKMnrXTDRLUjlD+HFTR6LYoc+SGPuSa1+sIz9izkwcncxqRWyQB1Ndithajpbxj6KKkW3hQ/LEgPsopPEjVEz7aC9MKjYqKAANzc1ds9P1CSUDz0SDOWIXJ/CrIbBB27h6ZxVldQCgAwMAP7hB/wrKEru7NJp2shr6LCR8s8649CP8KgfQmYYW8k/ICrq6jbMcGTafRwV/nUpu4EXLTRgepYVtaLMryRhTaMLN1kctOrnZtdzyfpVtIiuBhFUdAKreJr+0uNKZYZi0iOrKVB+nX6E1ykdzcJ92ZwPZiKh0ubZic5HbyIWQrnaO+BzRGixoFUbQOgrjxf3Q/5eZv8Av4acNRvB/wAvMuP96o9iyeaR1pjywbPShgwHChvocVya6rfD/l5f8cGnjXL9P+Wob6qKPYyH7SZv3EyxIWkDLzjBFW9L3+SJim0yHjHUAev61z+n6ncaheJFMECplvlHU/5NdVbSI8SqDyuMinCPLKzLcpONyGexhbLwqsbE5OBgE+9UJUaJirqQa2DjI6epwOtRyKkg2SgHvz2q5wUtUKM7aMxz81IYl7irrWwTLJ8y+tRlM1ztNM3TT2KJkihkHByeCq9SamErqM7UiB9eTUNzAwbfGCG7nHNUXuYYseZ5krjsQQPyrRD2Lssue+73rG1td8EcgH3TipJLq5n4iiIFVru2vhFsk5GclccitYOzM56ooIARmlZAeQKaN8UmHUj1BqwkLyn92jN9BxXUmrHNZlbC1u6ZNItmoJ3DnGfSqaaS7cyPt9h1q8kYhiCDoBispzXQ1hB9TN1Y+Zdg4xlRVLhauakcSKfaqQyeaa1RElqdmtSAUUV57OscoFShRRRSGOAFOFFFIBCe1JRRQA6koooAQ+hGajktoWGTGuaKKtCMjXEVLVFQbV3dBWDkjgUUV1U/hOepuODGl3GiitTMXNI3SiimBc0MldRXHdTXUqSp3A4Ioorkq/EdEPhNGKRmiDHuCaft+ZuTyPXpRRW62MHuQSSGKJCMHIzzWPPK7TyMW5DYHtRRUTN6RaiO9SG5pJYIzyVBNFFYM1ZasLWHYshQFt2Oe1R6vAjWrz4IkjBYEe3Y0UVpHYxl8RlzWsBIdokZsdSM0m0dAMCiirWwxrdKrS0UUizK1EfPH+NUjRRWsdjmn8R//9k="/>
          <p:cNvSpPr>
            <a:spLocks noChangeAspect="1" noChangeArrowheads="1"/>
          </p:cNvSpPr>
          <p:nvPr/>
        </p:nvSpPr>
        <p:spPr bwMode="auto">
          <a:xfrm>
            <a:off x="191344" y="2768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767408" y="2132856"/>
            <a:ext cx="4212468" cy="2808312"/>
          </a:xfrm>
          <a:prstGeom prst="rect">
            <a:avLst/>
          </a:prstGeom>
        </p:spPr>
      </p:pic>
      <p:sp>
        <p:nvSpPr>
          <p:cNvPr id="3" name="AutoShape 2" descr="data:image/jpeg;base64,/9j/4AAQSkZJRgABAQAAAQABAAD/2wBDABALDA4MChAODQ4SERATGCgaGBYWGDEjJR0oOjM9PDkzODdASFxOQERXRTc4UG1RV19iZ2hnPk1xeXBkeFxlZ2P/2wBDARESEhgVGC8aGi9jQjhCY2NjY2NjY2NjY2NjY2NjY2NjY2NjY2NjY2NjY2NjY2NjY2NjY2NjY2NjY2NjY2NjY2P/wAARCAC0AQ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iBQOtA60o60wA0UHpRQAv8NIKX+GkFMQ4fdNN7U4dDTe1IAooooAU9BTD1p56CmnrQAUUUUwFNB7UUHqKAFAzkChUO7FLH96pQ/HSgTJ0cBOvSrCQhlBz1qnCu88dKuGQRp6+1MhgsKq1NdP3mRyPftSCcls9fpVhOeg6+1AiBA28DGKeYf3hwflNSiM7+enrUvl88CgCqYV3jArQ1kMZrV0JBSMHINNWIccd6nvgXK+gFJ7lLYrwRzNBK0ZCKw+dQetT220adcKv3QMUWykWUwXgnpRCB/Z0/qeuPWkMw7jCjA610cJMXgt37lqwJFBfPpXRyxM3hKONf42/pTkESv4VQJ9uft5LY/EcfzrGmkUNII2DTAn5wOgz0H+NbmgrbixvFJ3FIjtJ7nPUVzOSkpcdc5pIZseF0+e5c9kP8jWNcN/pEh/2jXSeH4wLK9lToUOPauXlO6Rj6k0ICAdacKQdaUUFAelHag9KVVJ6CgQn8NIKkZCFFMxQAo6Gm04dDTaYBRRUsK5O4jPYD3pPQEII2akaFhzWzbaXI6hnbBPYCm3WnPEpIJbFRzmnIYvPSjpVmWL5A3foRUQUt261a1M2R0pGSKm+zuy5AwfSnxxkY4NMlsjjjO/FS+QxPyrmrptVTbIuTlefrTtu0dMUJ3J5rkCQiBc880jlnwVP4VMQxOD09KUQBctjNMBiptUcVOgOAAMCkRC34VZVeKAIyCuMEVMoyKXbntTgMdKQChadPywHtRRNzgDril1H0BfltpAKF40+X35pV4t5PakAxYyHsSKBmYV3E4Ga37yZofD1sEIBGcg9x0IrF2BTmtjVEC6TabunLH86JdAjsyPToYI9Ku5dxDYBRCemTzXM7C+AOSa6uyYDwvdykAkyDr+NYE0apH5kQOG6julCGza0JVj0C/Yc8AZ9ea5FutdhpahPCV43qwH865Rh7U0MqjrTh0q+WtCebVx9JD/hUiwWrpvEE4HqHH+FK6BuxmohkZVHc1YlUIAAcDoBVjbbxvmISAjOd5FBCvZswj3OD970FQ3qXFXRA0JdAVIP4UktrKIBKY2A6E4rdsNOgS3SdizFgDinajdKmnyfLtUjavvSuVy6anLjoabTl5zTa0MgrRsbcSeWehB3fWs8DJFaa7okQocFamRUdzcjk24BGKjfMnGDg06OZJIEcc5oZ8R+lZm7ehj3Vt5a46kjPFVYI9z8HFarBmLM/JPFVliVGOVrWKscsn2HMURQeDQoDDg8U1h+829KljTBI6CqMydi2yNSBgDjFNMQYZxUgVjGMjA5waQkqMVMSIkRiXPPBoEZIxnipSAe3ShjgcdPWqLCJVXgVPgHioV56dKlOBQMU4pOlMaVR3pC3FAD2anXJC98HFRq2RS3ijzeTkYFLqPoSQ/PZyZ65xSgZsmHTmkg4tiO2aVyPsx9M0DKDrkgE1t+Iht06wToDHn+dYoz5g9MjFbPilw0dlGOf3I/OiW6COw1D5XhJgFyGl6/QVzMMsvn5X5mbgr13e1dO2//AIRKBU+80pbnjtWBJsi4tv4+rj+Q9BQhs6J1SDwjOkRypkHPvjkfhXHkV1spCeDYk9ZOfyrmCoPAOMUIUiOQP5nKkDP0q5H5YiKb8d8bjUEhVQABkE+1OWNiemBWehqotFe4O1sA5/Gp9NuBFLlhlejD2NV5wSx7UyE7JAex60uhS0Z2ERU26MhyCo4FYeu3cbRC3A3NndnptplvdXFtKVU5jPQGqWpkvdeY3VgDTjuOUtCqnem05e9IBk4rUxHxjDAnjFXfM3JgHJIPNVcUsSsGGPWplEcZHQ6ZGDZoVOCODU99EYrbzGPLHArMSRVhSPJA3ZJHpWtq2IrCJAxYAgAk80uXW5XNdWM0SgDnmoyRvDd80zHdjzU1uOmfrVoxY8KHOcc08KMnnmnquTkdKeVH40EC7B5KnHc81WkHzj0q8WAtQvo1UmXLDmogZwEzz1xRkbetI69qZgjFaGhIWwB2NKXz061XL/OMnODUyEAFj1NIocRxk9aTnbUsUXmtjOMDNRuu09e9AWGIx31Zv0BuSTwAAKihhMso29RzzU964e4b07Gl1K6CRrixZhwA+KHINoW96cQV0h8f89BSMCulDPXfSGVY1BkXHqK0deXfPAFIAjjXJPbis23ybhO/NaOrEG48pjgHB+hxTe6FHYL4p/YMCo7Ebj8p6Dp2rCXGSh4B6H0NbWpxJHpluQSS+c8+9YoTeevA60LYHubuojyvDFv2ZmJP6CuaDADkZNdJrZxoNmnrk/rXMkYoWwSJHTewK8euSKtsrJAIkGGIBNZNuXedF9TXRBB56t2dTWbWptzOxhuckn1pzpgZp95bvbSbG98H1ppbcD7gVTQk7j0dvLQ9cHFQ3py+PSrEAAleI+gYVXugAoGctnmoW5T2Ky96WMfNQBzTo+BmtkYskqWFRn271Gg3MKl4U8VTJLkaB9qjg9K0vEDY8mEdvm/pWZZSZuYwRn5h/OrWtS7tRf8AuqABS6lX0KqEgDcOgqxDhvUVDEpPJGc1NtIwEoMywrbVp4OahVM96kxipESNg2xOedwquynbUqn5SD60jrwaUVYmKsVx1FKRyDQxAqKZ+AFqyyPjzDUgxioRkcmnbuelAy5EHKM6HG3rzULv780kcu1duDz15pCyN/DSGPhdt/B5qa8JFw2/hscg021jaRwY1zjk/QU/W/31/LKh+UnPFLqO2hYUD+x8np5lJMrLoise8pGfwFKp2+HVDDJ87+lJcuX8Owpznzif0FQUUrPm6jGc5NXNabZeSHv90VVsBm+iX3p+sMW1Ju43H+Zq3uSti3qyItnaIRjeg5Hrk81gzhonEX45/vVu665W3twO0aj/AD+dZFmpuZVt3Hy9Q39z/wCtQthvc1fEOV02zT/Yz+prm+/NdF4nYC3tF7iNf61zvBprYT3LCWpiO8wSJgcEtkVslRuiA64zUPkCZFQxhTxkgCtBIUTnHzY5JojG4SlYr3dql5Cu4c4wD6GubKMk5jYYIODXWgDBAHHWoJrSNpBIBh++O/41pKGlyIz1ME2880xkRNo7Z4NMj8oXEZnXemcMPaurgEYTCKB9K56+sJE1AsiMyFg2R2rnvqdNtCm9m73D+VE6xbjtLDt2qT7H5cqIxzn2q9bXty52SjCjjpiraIC4JFaLQxZHFpcARcg7vXNK1nDGMFARV0HimyJvGDSbuCdjKS1EVxERn7w5onUzXJZ+har3l8c9R0ppiB6DHvQpCb7DJoggTy2zQo55700nD4zTkxyc5NBLHEAY2/pTs5p0Ay1P3jnHIzSuNK5Bls8DipDyBUoJ2n5evtTS2ByBRcLFG5yAMDmqjE5Ga03uCv8AAD9RUP21+f3cf5VWo9CseR0oBJBGKsi8cj/VofwprXhQf6tPyo1DQrDrSjFTpe7usaZ+lO+0k5/dp+VGoaC2kjrMoViAeDj3qXUmEN2+eRngdqhtZyZ0TavLdal1O48vU50ZFKKcnNT1K6EzyA6CvOR5uadcYOgwsOMyn+QpGcf2IjIobMvAxxTrmdU0OBggYeY3FIbMpbr7JMkgG4jmoJtQmnlLttDZ7Co7uXzWBCBDiokX5hxmm9xpaE895dT/AOsmLADAB9KjS5miXAPyEgkeuKdtyh7YqIjjmkFjR1PVF1KOEiPY0YClc56DrWYetBBVg4/Krn22Hvap+dUiWjYshtt1JYMSOtWlYGuYnuJokMaPhSc8dRTF1G7Q8TN+PNaRmkiHBt3OsGScmlbGMVzKa1dLgPtce4xWhHrVq0WXV1f+6OavnTI5Gi5NOsDbi21e5qVJopgCWVgf4gayppJLm2uGdAiKuQCck80y/hSKTfBJt5AKr2yM81zzSbujohJpWZpXEYWTI5B6GiDYXxKWUY6gZrDTUpQvPIHrVmHU43IDDDGp1tYU1fY6COCMrkSA/XimvFtPGD9KpR3AIwrVOJPl61hyzT3ONxnF7gykHkYqN1AFBlIPBpvm5FWrlK5C8QJz3FQNcIj7V+dvQVNO2+JlHDHjim2Vn5Y3tzjpVuTOmnC6uyM3E0eD5RCn0OTT47qKQYBIYdj1pyswkIOdp7HtRd2wkj8yNcMO44qVJmrpq2hKsxIGDxTHkyeTUYYxxhn4yM0wTK4OwAkdc1rdLUyUW9CRlDd6gaFC4G/8KFdi2504A5KnirMcdvKNwJHHehTQOm0V/LQdHqFo1Y5LUlyUWQqhyB0NRHGKtMixOEX1pSABwarrgmnEAY7U7hYs2oX7VDzzvFSa4obU5xnHzfnVWxOb6H03irGsqZ9VnQfeDZFTdXKtoXFONCiQc/vCKLtFGhW6bsASHmo5AY9AjVWz+8xkU29/5F21Df8APQ0uozGkGJiOoFOJ2jNOSBzEZQPlU847ZqGSXaSoGSPWpvdlpWQ8Hk+hoP0psPmsQdmR9BU7Oi8sWQ+mc5oGQspIP9KZs7g1KTyGT5lPXiq7ZY/KTVJktCzvuc4ORUQGTj+dKSSc0lIBwAKdfmzwMUKMOM0i4LgM20etSRCPzly4C9SXGRQFjW37rG4KkFcAcfWo1gN14hWHdtDuFJ9OOtOFxAYnjD2qB8ZKgjvVafUGhv5XtmUgn72M54pPyHFJ7mv4j0OLTbON4rxZ2L4KKo4468Vz0cOcvuCkfnWuJkeJXmuU5GcAVm3skTsPKHTqfWpjNt2sa1Kairpk7SNbuu2ZZMgEkfyq0t6ejcVkocoKduYDGa25bo5Grs1FuMsTng05psGskSHcBmn+Y3Y0uUXKbVsnmBj1xitOOMNEADyKbGUmsIJYQApUD6YHI/SkCOpzGfwrBu7OyMOVIU2uSMileNVTbSLLKW25oIYAu5pDM3U1/wBSoPY5FR29tsBI5961yEXT5ZpACCCB/IfrVGJlK7Q3PNF7jcbGdcfu3GP8ilimXzFx/ewalvYGLLzkmqYUwSguMDPWgk0ZrPzRvVkHGelVLu1a3hViynJxgDmo5pcyAxz8N1AaopXkZhvdmXtk1tFaGEtxEXoafICygVEScUuTirJJ7JCt7Dnn5xVvWcrezmEgHd857/8A6qpWLH7fBnu4qxq8hj1a4bOMNj61PUZb2mXR41UclyeabqgaPw/bq3XzCKCSdGidMrlyTjsO9M1KYS6Fa8guXLbc84osBUvSI4GCccDPv2FZOSDk1ZmmYwBHHPA/KqveptYu9zStAv2dmbk/WqzAyMSeT79qsae7BSGYYboCM0TRfMWRuM9cUhjVaNIsrw3Q4qEFQSGGD6jvTpVKhQowMUxUzGD1OelAENLTQeKXNUSLRRmigApabT1GT1A+tAAKccUpUAcOD9KaetAXHK22k3c9KQUhqrsVhc4NP3D1qOihOwWLNnq1zYxvFHtaNucOM4PqK6C11CBQpkmUAqD3Jrl0RWbLdKsr+VHs1LUftGtDqEu7JiStyufcEU2QiaNnVwUXuDkVzgx60ebIiOsb4Djaw9RSdLsNVe5o/wBoSXpWMbVhRjhVH3vQmkAaOUhhkN0IqtNAbSyhw6iQuWBXuMVBJdTMjBnByMdBU8jsVz9x9zfMWKw8DoW9aqtGxJLZJ96kihJxxw3c1qw2iNCpI575qCtzF8tgOlTxSERlHXI6j2rVWzQ5w3HTmql5aGFMg9elFwsU3GG45HY0hao8kDk5xUbs2OvWtU9DFrUt2LZ1K39N4qzrkTSavOc4XdxVDTSf7Rg5/jFX9RlV7+cqQRvPI+tVFXYnoiFriYWy24fEa9h3qt0ODUpOaRhWtkiLkUy5jNVkA3DPSrmM8HpVm/0WW1txcRt5kXBJHp61lUsma002iK0kRSQgC45JPerrIZFQnkZzk1iIxUgnkZ6VoDUS6YbrtxWRZOY1KDI+5nPuKgmZLUAJyx6/So2usOGznjBH4Gqc0rSsCeeMUxBg0YNFLmmSG00bTS5pc0AJtNGDS5ooAApo2mlpc0AJtNG00ZNOXmmtRDNppwX1p+MUAVooktgPbrUihqFAAp270qyQwfUCjA+tHNFMQhwe1Tvp7rpy3ZICs20L/Woa2Q6z+FnXcC8D9PQZz/Wsql0tDakk3qULKdtmwKmB3arWZQQ0Zweu3msuCXypAcVpwXqbhnPTk1zmpZUo58xkIk29M8E+tVbyRfLHm8n1qea4iSAshG9uBWZPJ57YfoOw70AUG+8f0pjD5c1c1G0ktxFIUIV88mqBbNXF6ESWpb0wZvIyTjDDn0qUgD0qrZttZj7VMeT61tTMpC5BPWncGkA4yaQjDAjg1oSIeOtb+iXizWT2so3GMbcHup6Vh9RUTq6tuikZD0ypxxWdSHMjSnPlY7UrGSymbAzETww5qrEu84HWtCzvdpFtdfNG3yhj3FPuNMFrIJPOVYz0z1rBXTszV2auin9lYjOcVVdCOMVo78tkdKadv91avkZnzIoilpBS0hi0tJRQIcKKSloAWikooAWnx9DUdPhPzFfbNVHcUtiQ0ClK0dK2MxRTgPWminZpiAmgUmKUUAFNCOX/AHcjLv8AlYA4DD3oY/lSqN3Uik1dWGnbUs29mk25Wcbx0wacNMmzw4IqJOOn6VKsrr0dh+NZOj2NFVI5oDBkSNyPeregWovLrfICYIzk+57CqWyNrgGcnyz9456VXn1GXdssWkiiUY+U4J+tZyg07GsZrcveJb5Lu+EUf3bcFcjuT1rGxShdq89TyaM0WsJu7uSQcSDHQ1Y6VBbn95+FWBzxnmtqexlPcXPHpTD94/nQFAPT86UgfStCBIzwRT6jAw1PJxQBHIgIIPIpDJJKVMjFio2gn0qQjcPQUgRRStrcd9LADigmg0wk0xFUUtFFcxsLRRRQIcKKKKACiiigYVLCOp70UVUdyXsTdqSiitjMVOTg0GiimAhpQBiiigACg0qKN+KKKYE4AHajFFFAhrKDwartCicKMUUVLKRWmGCKjoorCe5rHYltv9Z+FWJBjBHWiitaexnLcd1XNIelFFWSNPWnqKKKAFNNNFFACGmmiig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4"/>
          <a:stretch>
            <a:fillRect/>
          </a:stretch>
        </p:blipFill>
        <p:spPr>
          <a:xfrm>
            <a:off x="7032104" y="2132856"/>
            <a:ext cx="4212468" cy="2808312"/>
          </a:xfrm>
          <a:prstGeom prst="rect">
            <a:avLst/>
          </a:prstGeom>
        </p:spPr>
      </p:pic>
    </p:spTree>
    <p:extLst>
      <p:ext uri="{BB962C8B-B14F-4D97-AF65-F5344CB8AC3E}">
        <p14:creationId xmlns:p14="http://schemas.microsoft.com/office/powerpoint/2010/main" val="24715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492896"/>
            <a:ext cx="8352928" cy="1303094"/>
          </a:xfrm>
        </p:spPr>
        <p:txBody>
          <a:bodyPr>
            <a:normAutofit fontScale="90000"/>
          </a:bodyPr>
          <a:lstStyle/>
          <a:p>
            <a:r>
              <a:rPr lang="en-GB" sz="7200" dirty="0" smtClean="0"/>
              <a:t>Show my Homework</a:t>
            </a:r>
            <a:br>
              <a:rPr lang="en-GB" sz="7200" dirty="0" smtClean="0"/>
            </a:br>
            <a:r>
              <a:rPr lang="en-GB" sz="2200" b="0" dirty="0" smtClean="0"/>
              <a:t>Alex Jordinson</a:t>
            </a:r>
            <a:br>
              <a:rPr lang="en-GB" sz="2200" b="0" dirty="0" smtClean="0"/>
            </a:br>
            <a:r>
              <a:rPr lang="en-GB" sz="2200" b="0" dirty="0" smtClean="0"/>
              <a:t>Deputy </a:t>
            </a:r>
            <a:r>
              <a:rPr lang="en-GB" sz="2200" b="0" dirty="0" err="1" smtClean="0"/>
              <a:t>Headteacher</a:t>
            </a:r>
            <a:r>
              <a:rPr lang="en-GB" sz="2200" b="0" dirty="0" smtClean="0"/>
              <a:t/>
            </a:r>
            <a:br>
              <a:rPr lang="en-GB" sz="2200" b="0" dirty="0" smtClean="0"/>
            </a:br>
            <a:endParaRPr lang="en-GB" sz="2200" b="0" dirty="0"/>
          </a:p>
        </p:txBody>
      </p:sp>
    </p:spTree>
    <p:extLst>
      <p:ext uri="{BB962C8B-B14F-4D97-AF65-F5344CB8AC3E}">
        <p14:creationId xmlns:p14="http://schemas.microsoft.com/office/powerpoint/2010/main" val="959502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5839" t="23274" r="34966" b="13480"/>
          <a:stretch/>
        </p:blipFill>
        <p:spPr>
          <a:xfrm>
            <a:off x="159658" y="130628"/>
            <a:ext cx="3207224" cy="5941252"/>
          </a:xfrm>
          <a:prstGeom prst="rect">
            <a:avLst/>
          </a:prstGeom>
        </p:spPr>
      </p:pic>
      <p:sp>
        <p:nvSpPr>
          <p:cNvPr id="6" name="TextBox 5"/>
          <p:cNvSpPr txBox="1"/>
          <p:nvPr/>
        </p:nvSpPr>
        <p:spPr>
          <a:xfrm>
            <a:off x="3845378" y="1762426"/>
            <a:ext cx="7838621" cy="1938992"/>
          </a:xfrm>
          <a:prstGeom prst="rect">
            <a:avLst/>
          </a:prstGeom>
          <a:solidFill>
            <a:schemeClr val="bg1"/>
          </a:solidFill>
        </p:spPr>
        <p:txBody>
          <a:bodyPr wrap="square" rtlCol="0">
            <a:spAutoFit/>
          </a:bodyPr>
          <a:lstStyle/>
          <a:p>
            <a:pPr algn="ctr"/>
            <a:r>
              <a:rPr lang="en-GB" sz="5400" b="1" dirty="0" smtClean="0">
                <a:solidFill>
                  <a:srgbClr val="0070C0"/>
                </a:solidFill>
                <a:latin typeface="Century Gothic" panose="020B0502020202020204" pitchFamily="34" charset="0"/>
              </a:rPr>
              <a:t>Behaviour For Learning </a:t>
            </a:r>
          </a:p>
          <a:p>
            <a:r>
              <a:rPr lang="en-GB" sz="2400" b="1" dirty="0" smtClean="0">
                <a:solidFill>
                  <a:srgbClr val="0070C0"/>
                </a:solidFill>
                <a:latin typeface="Century Gothic" panose="020B0502020202020204" pitchFamily="34" charset="0"/>
              </a:rPr>
              <a:t>	 </a:t>
            </a:r>
          </a:p>
          <a:p>
            <a:r>
              <a:rPr lang="en-GB" sz="2400" dirty="0" smtClean="0">
                <a:solidFill>
                  <a:srgbClr val="0070C0"/>
                </a:solidFill>
                <a:latin typeface="Century Gothic" panose="020B0502020202020204" pitchFamily="34" charset="0"/>
              </a:rPr>
              <a:t>Lisa Coulthard, Assistant </a:t>
            </a:r>
            <a:r>
              <a:rPr lang="en-GB" sz="2400" dirty="0" err="1" smtClean="0">
                <a:solidFill>
                  <a:srgbClr val="0070C0"/>
                </a:solidFill>
                <a:latin typeface="Century Gothic" panose="020B0502020202020204" pitchFamily="34" charset="0"/>
              </a:rPr>
              <a:t>Headteacher</a:t>
            </a:r>
            <a:endParaRPr lang="en-GB" sz="2400" dirty="0" smtClean="0">
              <a:solidFill>
                <a:srgbClr val="0070C0"/>
              </a:solidFill>
              <a:latin typeface="Century Gothic" panose="020B0502020202020204" pitchFamily="34" charset="0"/>
            </a:endParaRPr>
          </a:p>
          <a:p>
            <a:endParaRPr lang="en-GB" dirty="0"/>
          </a:p>
        </p:txBody>
      </p:sp>
    </p:spTree>
    <p:extLst>
      <p:ext uri="{BB962C8B-B14F-4D97-AF65-F5344CB8AC3E}">
        <p14:creationId xmlns:p14="http://schemas.microsoft.com/office/powerpoint/2010/main" val="3047563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a:t>
            </a:r>
            <a:endParaRPr lang="en-GB" dirty="0"/>
          </a:p>
        </p:txBody>
      </p:sp>
      <p:pic>
        <p:nvPicPr>
          <p:cNvPr id="4" name="Picture 3"/>
          <p:cNvPicPr>
            <a:picLocks noChangeAspect="1"/>
          </p:cNvPicPr>
          <p:nvPr/>
        </p:nvPicPr>
        <p:blipFill rotWithShape="1">
          <a:blip r:embed="rId3"/>
          <a:srcRect l="45839" t="23274" r="34966" b="13480"/>
          <a:stretch/>
        </p:blipFill>
        <p:spPr>
          <a:xfrm>
            <a:off x="4492388" y="188640"/>
            <a:ext cx="3207224" cy="5941252"/>
          </a:xfrm>
          <a:prstGeom prst="rect">
            <a:avLst/>
          </a:prstGeom>
        </p:spPr>
      </p:pic>
    </p:spTree>
    <p:extLst>
      <p:ext uri="{BB962C8B-B14F-4D97-AF65-F5344CB8AC3E}">
        <p14:creationId xmlns:p14="http://schemas.microsoft.com/office/powerpoint/2010/main" val="2950106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79" y="0"/>
            <a:ext cx="10972800" cy="1143000"/>
          </a:xfrm>
        </p:spPr>
        <p:txBody>
          <a:bodyPr/>
          <a:lstStyle/>
          <a:p>
            <a:r>
              <a:rPr lang="en-GB" sz="5400" b="1" dirty="0" smtClean="0"/>
              <a:t>Reward Systems:</a:t>
            </a:r>
            <a:endParaRPr lang="en-GB" sz="5400" b="1" dirty="0"/>
          </a:p>
        </p:txBody>
      </p:sp>
      <p:sp>
        <p:nvSpPr>
          <p:cNvPr id="4" name="Rectangle 3"/>
          <p:cNvSpPr/>
          <p:nvPr/>
        </p:nvSpPr>
        <p:spPr>
          <a:xfrm>
            <a:off x="839415" y="1143000"/>
            <a:ext cx="10273463" cy="4524315"/>
          </a:xfrm>
          <a:prstGeom prst="rect">
            <a:avLst/>
          </a:prstGeom>
        </p:spPr>
        <p:txBody>
          <a:bodyPr wrap="square">
            <a:spAutoFit/>
          </a:bodyPr>
          <a:lstStyle/>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Merits - these are issued on a daily basis to recognise achievement across the school and are recorded on </a:t>
            </a:r>
            <a:r>
              <a:rPr lang="en-GB" altLang="en-US" sz="2400" dirty="0" smtClean="0">
                <a:solidFill>
                  <a:schemeClr val="tx2">
                    <a:lumMod val="60000"/>
                    <a:lumOff val="40000"/>
                  </a:schemeClr>
                </a:solidFill>
                <a:cs typeface="Times New Roman" panose="02020603050405020304" pitchFamily="18" charset="0"/>
              </a:rPr>
              <a:t>SIMs.</a:t>
            </a:r>
          </a:p>
          <a:p>
            <a:pPr marL="800100" lvl="1" indent="-342900" algn="just">
              <a:buFont typeface="Arial" panose="020B0604020202020204" pitchFamily="34" charset="0"/>
              <a:buChar char="•"/>
            </a:pPr>
            <a:r>
              <a:rPr lang="en-GB" altLang="en-US" sz="2400" dirty="0" smtClean="0">
                <a:solidFill>
                  <a:schemeClr val="tx2">
                    <a:lumMod val="60000"/>
                    <a:lumOff val="40000"/>
                  </a:schemeClr>
                </a:solidFill>
                <a:cs typeface="Times New Roman" panose="02020603050405020304" pitchFamily="18" charset="0"/>
              </a:rPr>
              <a:t>On </a:t>
            </a:r>
            <a:r>
              <a:rPr lang="en-GB" altLang="en-US" sz="2400" dirty="0">
                <a:solidFill>
                  <a:schemeClr val="tx2">
                    <a:lumMod val="60000"/>
                    <a:lumOff val="40000"/>
                  </a:schemeClr>
                </a:solidFill>
                <a:cs typeface="Times New Roman" panose="02020603050405020304" pitchFamily="18" charset="0"/>
              </a:rPr>
              <a:t>a half termly basis student merits will be counted and recognised through College Celebration </a:t>
            </a:r>
            <a:r>
              <a:rPr lang="en-GB" altLang="en-US" sz="2400" dirty="0" smtClean="0">
                <a:solidFill>
                  <a:schemeClr val="tx2">
                    <a:lumMod val="60000"/>
                    <a:lumOff val="40000"/>
                  </a:schemeClr>
                </a:solidFill>
                <a:cs typeface="Times New Roman" panose="02020603050405020304" pitchFamily="18" charset="0"/>
              </a:rPr>
              <a:t>Assemblies.</a:t>
            </a:r>
            <a:endParaRPr lang="en-GB" altLang="en-US" sz="2400" dirty="0">
              <a:solidFill>
                <a:schemeClr val="tx2">
                  <a:lumMod val="60000"/>
                  <a:lumOff val="40000"/>
                </a:schemeClr>
              </a:solidFill>
              <a:cs typeface="Times New Roman" panose="02020603050405020304" pitchFamily="18" charset="0"/>
            </a:endParaRPr>
          </a:p>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College badges in recognition of annual merit totals </a:t>
            </a:r>
            <a:r>
              <a:rPr lang="en-GB" altLang="en-US" sz="2400" dirty="0" smtClean="0">
                <a:solidFill>
                  <a:schemeClr val="tx2">
                    <a:lumMod val="60000"/>
                    <a:lumOff val="40000"/>
                  </a:schemeClr>
                </a:solidFill>
                <a:cs typeface="Times New Roman" panose="02020603050405020304" pitchFamily="18" charset="0"/>
              </a:rPr>
              <a:t>.</a:t>
            </a:r>
            <a:endParaRPr lang="en-GB" altLang="en-US" sz="2400" dirty="0">
              <a:solidFill>
                <a:schemeClr val="tx2">
                  <a:lumMod val="60000"/>
                  <a:lumOff val="40000"/>
                </a:schemeClr>
              </a:solidFill>
              <a:cs typeface="Times New Roman" panose="02020603050405020304" pitchFamily="18" charset="0"/>
            </a:endParaRPr>
          </a:p>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Faculty rewards – positive text messages, praise post cards, telephone calls, verbal </a:t>
            </a:r>
            <a:r>
              <a:rPr lang="en-GB" altLang="en-US" sz="2400" dirty="0" smtClean="0">
                <a:solidFill>
                  <a:schemeClr val="tx2">
                    <a:lumMod val="60000"/>
                    <a:lumOff val="40000"/>
                  </a:schemeClr>
                </a:solidFill>
                <a:cs typeface="Times New Roman" panose="02020603050405020304" pitchFamily="18" charset="0"/>
              </a:rPr>
              <a:t>praise.</a:t>
            </a:r>
            <a:endParaRPr lang="en-GB" altLang="en-US" sz="2400" dirty="0">
              <a:solidFill>
                <a:schemeClr val="tx2">
                  <a:lumMod val="60000"/>
                  <a:lumOff val="40000"/>
                </a:schemeClr>
              </a:solidFill>
              <a:cs typeface="Times New Roman" panose="02020603050405020304" pitchFamily="18" charset="0"/>
            </a:endParaRPr>
          </a:p>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6 ‘P’ Card, which reflects our code of conduct and recognises achievement and behaviour out of the </a:t>
            </a:r>
            <a:r>
              <a:rPr lang="en-GB" altLang="en-US" sz="2400" dirty="0" smtClean="0">
                <a:solidFill>
                  <a:schemeClr val="tx2">
                    <a:lumMod val="60000"/>
                    <a:lumOff val="40000"/>
                  </a:schemeClr>
                </a:solidFill>
                <a:cs typeface="Times New Roman" panose="02020603050405020304" pitchFamily="18" charset="0"/>
              </a:rPr>
              <a:t>classroom.</a:t>
            </a:r>
          </a:p>
          <a:p>
            <a:pPr marL="800100" lvl="1" indent="-342900" algn="just">
              <a:buFont typeface="Arial" panose="020B0604020202020204" pitchFamily="34" charset="0"/>
              <a:buChar char="•"/>
            </a:pPr>
            <a:r>
              <a:rPr lang="en-GB" altLang="en-US" sz="2400" dirty="0" smtClean="0">
                <a:solidFill>
                  <a:schemeClr val="tx2">
                    <a:lumMod val="60000"/>
                    <a:lumOff val="40000"/>
                  </a:schemeClr>
                </a:solidFill>
                <a:cs typeface="Times New Roman" panose="02020603050405020304" pitchFamily="18" charset="0"/>
              </a:rPr>
              <a:t>End of year College Celebration Events</a:t>
            </a:r>
          </a:p>
          <a:p>
            <a:pPr marL="800100" lvl="1" indent="-342900" algn="just">
              <a:buFont typeface="Arial" panose="020B0604020202020204" pitchFamily="34" charset="0"/>
              <a:buChar char="•"/>
            </a:pPr>
            <a:r>
              <a:rPr lang="en-GB" altLang="en-US" sz="2400" dirty="0" smtClean="0">
                <a:solidFill>
                  <a:schemeClr val="tx2">
                    <a:lumMod val="60000"/>
                    <a:lumOff val="40000"/>
                  </a:schemeClr>
                </a:solidFill>
                <a:cs typeface="Times New Roman" panose="02020603050405020304" pitchFamily="18" charset="0"/>
              </a:rPr>
              <a:t>End of year Whole School Celebration Events which takes place at </a:t>
            </a:r>
            <a:r>
              <a:rPr lang="en-GB" altLang="en-US" sz="2400" dirty="0" err="1" smtClean="0">
                <a:solidFill>
                  <a:schemeClr val="tx2">
                    <a:lumMod val="60000"/>
                    <a:lumOff val="40000"/>
                  </a:schemeClr>
                </a:solidFill>
                <a:cs typeface="Times New Roman" panose="02020603050405020304" pitchFamily="18" charset="0"/>
              </a:rPr>
              <a:t>Ribby</a:t>
            </a:r>
            <a:r>
              <a:rPr lang="en-GB" altLang="en-US" sz="2400" dirty="0" smtClean="0">
                <a:solidFill>
                  <a:schemeClr val="tx2">
                    <a:lumMod val="60000"/>
                    <a:lumOff val="40000"/>
                  </a:schemeClr>
                </a:solidFill>
                <a:cs typeface="Times New Roman" panose="02020603050405020304" pitchFamily="18" charset="0"/>
              </a:rPr>
              <a:t> Hall for invited students.</a:t>
            </a:r>
            <a:endParaRPr lang="en-GB" altLang="en-US" sz="2400" dirty="0">
              <a:solidFill>
                <a:schemeClr val="tx2">
                  <a:lumMod val="60000"/>
                  <a:lumOff val="40000"/>
                </a:schemeClr>
              </a:solidFill>
              <a:cs typeface="Times New Roman" panose="02020603050405020304" pitchFamily="18" charset="0"/>
            </a:endParaRPr>
          </a:p>
        </p:txBody>
      </p:sp>
    </p:spTree>
    <p:extLst>
      <p:ext uri="{BB962C8B-B14F-4D97-AF65-F5344CB8AC3E}">
        <p14:creationId xmlns:p14="http://schemas.microsoft.com/office/powerpoint/2010/main" val="32916605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79" y="0"/>
            <a:ext cx="10972800" cy="1143000"/>
          </a:xfrm>
        </p:spPr>
        <p:txBody>
          <a:bodyPr/>
          <a:lstStyle/>
          <a:p>
            <a:r>
              <a:rPr lang="en-GB" sz="5400" b="1" dirty="0" smtClean="0"/>
              <a:t>6 – P Card: </a:t>
            </a:r>
            <a:endParaRPr lang="en-GB" sz="5400" b="1" dirty="0"/>
          </a:p>
        </p:txBody>
      </p:sp>
      <p:sp>
        <p:nvSpPr>
          <p:cNvPr id="5" name="Rectangle 3"/>
          <p:cNvSpPr txBox="1">
            <a:spLocks noChangeArrowheads="1"/>
          </p:cNvSpPr>
          <p:nvPr/>
        </p:nvSpPr>
        <p:spPr>
          <a:xfrm>
            <a:off x="140079" y="1143000"/>
            <a:ext cx="11624291" cy="352901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2700" indent="0" algn="just">
              <a:lnSpc>
                <a:spcPct val="80000"/>
              </a:lnSpc>
              <a:buFontTx/>
              <a:buNone/>
              <a:defRPr/>
            </a:pPr>
            <a:r>
              <a:rPr lang="en-GB" altLang="en-US" sz="1800" b="1" i="1" dirty="0" smtClean="0">
                <a:solidFill>
                  <a:schemeClr val="tx2">
                    <a:lumMod val="60000"/>
                    <a:lumOff val="40000"/>
                  </a:schemeClr>
                </a:solidFill>
              </a:rPr>
              <a:t>6 P Card – Achievement and conduct out of the class</a:t>
            </a:r>
            <a:endParaRPr lang="en-GB" altLang="en-US" sz="1800" dirty="0" smtClean="0">
              <a:solidFill>
                <a:schemeClr val="tx2">
                  <a:lumMod val="60000"/>
                  <a:lumOff val="40000"/>
                </a:schemeClr>
              </a:solidFill>
            </a:endParaRPr>
          </a:p>
          <a:p>
            <a:pPr marL="12700" indent="0" algn="just">
              <a:lnSpc>
                <a:spcPct val="80000"/>
              </a:lnSpc>
              <a:buFontTx/>
              <a:buNone/>
              <a:defRPr/>
            </a:pPr>
            <a:r>
              <a:rPr lang="en-GB" altLang="en-US" sz="1800" dirty="0" smtClean="0">
                <a:solidFill>
                  <a:schemeClr val="tx2">
                    <a:lumMod val="60000"/>
                    <a:lumOff val="40000"/>
                  </a:schemeClr>
                </a:solidFill>
              </a:rPr>
              <a:t>Each student begins each half term with 10 merits recorded on their ‘</a:t>
            </a:r>
            <a:r>
              <a:rPr lang="en-GB" altLang="en-US" sz="1800" i="1" dirty="0" smtClean="0">
                <a:solidFill>
                  <a:schemeClr val="tx2">
                    <a:lumMod val="60000"/>
                    <a:lumOff val="40000"/>
                  </a:schemeClr>
                </a:solidFill>
              </a:rPr>
              <a:t>P Card’. </a:t>
            </a:r>
            <a:r>
              <a:rPr lang="en-GB" altLang="en-US" sz="1800" dirty="0" smtClean="0">
                <a:solidFill>
                  <a:schemeClr val="tx2">
                    <a:lumMod val="60000"/>
                    <a:lumOff val="40000"/>
                  </a:schemeClr>
                </a:solidFill>
              </a:rPr>
              <a:t>At the end of a half term these merits will be transferred a students behaviour record and will count towards yearly totals.</a:t>
            </a:r>
          </a:p>
          <a:p>
            <a:pPr marL="12700" indent="0" algn="just">
              <a:lnSpc>
                <a:spcPct val="80000"/>
              </a:lnSpc>
              <a:buFontTx/>
              <a:buNone/>
              <a:defRPr/>
            </a:pPr>
            <a:r>
              <a:rPr lang="en-GB" altLang="en-US" sz="1800" dirty="0" smtClean="0">
                <a:solidFill>
                  <a:schemeClr val="tx2">
                    <a:lumMod val="60000"/>
                    <a:lumOff val="40000"/>
                  </a:schemeClr>
                </a:solidFill>
              </a:rPr>
              <a:t>These Merits will be entered into a prize draw each half-term, 1 merit = 1 entry.</a:t>
            </a:r>
          </a:p>
          <a:p>
            <a:pPr algn="just">
              <a:lnSpc>
                <a:spcPct val="80000"/>
              </a:lnSpc>
              <a:buFontTx/>
              <a:buNone/>
              <a:defRPr/>
            </a:pPr>
            <a:endParaRPr lang="en-GB" altLang="en-US" sz="1800" dirty="0" smtClean="0">
              <a:solidFill>
                <a:schemeClr val="tx2">
                  <a:lumMod val="60000"/>
                  <a:lumOff val="40000"/>
                </a:schemeClr>
              </a:solidFill>
            </a:endParaRPr>
          </a:p>
          <a:p>
            <a:pPr algn="just">
              <a:lnSpc>
                <a:spcPct val="80000"/>
              </a:lnSpc>
              <a:defRPr/>
            </a:pPr>
            <a:r>
              <a:rPr lang="en-GB" altLang="en-US" sz="1800" dirty="0" smtClean="0">
                <a:solidFill>
                  <a:schemeClr val="tx2">
                    <a:lumMod val="60000"/>
                    <a:lumOff val="40000"/>
                  </a:schemeClr>
                </a:solidFill>
              </a:rPr>
              <a:t>There will be 2 draws in each College – one for those who have maintained 10 merits and one for those with 6-9 merits</a:t>
            </a:r>
          </a:p>
          <a:p>
            <a:pPr algn="just">
              <a:lnSpc>
                <a:spcPct val="80000"/>
              </a:lnSpc>
              <a:defRPr/>
            </a:pPr>
            <a:r>
              <a:rPr lang="en-GB" altLang="en-US" sz="1800" dirty="0" smtClean="0">
                <a:solidFill>
                  <a:schemeClr val="tx2">
                    <a:lumMod val="60000"/>
                    <a:lumOff val="40000"/>
                  </a:schemeClr>
                </a:solidFill>
              </a:rPr>
              <a:t>Opportunities will be given to students to earn additional merits</a:t>
            </a:r>
          </a:p>
          <a:p>
            <a:pPr algn="just">
              <a:lnSpc>
                <a:spcPct val="80000"/>
              </a:lnSpc>
              <a:defRPr/>
            </a:pPr>
            <a:r>
              <a:rPr lang="en-GB" altLang="en-US" sz="1800" dirty="0" smtClean="0">
                <a:solidFill>
                  <a:schemeClr val="tx2">
                    <a:lumMod val="60000"/>
                    <a:lumOff val="40000"/>
                  </a:schemeClr>
                </a:solidFill>
              </a:rPr>
              <a:t>Each half term certificates will be awarded to students based on the number of merits earned on their P Card. </a:t>
            </a:r>
          </a:p>
          <a:p>
            <a:pPr algn="just">
              <a:lnSpc>
                <a:spcPct val="80000"/>
              </a:lnSpc>
              <a:defRPr/>
            </a:pPr>
            <a:endParaRPr lang="en-GB" altLang="en-US" sz="1800" dirty="0" smtClean="0">
              <a:solidFill>
                <a:schemeClr val="tx2">
                  <a:lumMod val="60000"/>
                  <a:lumOff val="40000"/>
                </a:schemeClr>
              </a:solidFill>
            </a:endParaRPr>
          </a:p>
          <a:p>
            <a:pPr marL="0" indent="0" algn="just">
              <a:lnSpc>
                <a:spcPct val="80000"/>
              </a:lnSpc>
              <a:buFontTx/>
              <a:buNone/>
              <a:defRPr/>
            </a:pPr>
            <a:r>
              <a:rPr lang="en-GB" altLang="en-US" sz="1800" dirty="0" smtClean="0">
                <a:solidFill>
                  <a:schemeClr val="tx2">
                    <a:lumMod val="60000"/>
                    <a:lumOff val="40000"/>
                  </a:schemeClr>
                </a:solidFill>
              </a:rPr>
              <a:t>Merits can be earned by getting  involved in activities, and by enhancing the life of the school.</a:t>
            </a:r>
          </a:p>
          <a:p>
            <a:pPr marL="0" indent="0" algn="just">
              <a:lnSpc>
                <a:spcPct val="80000"/>
              </a:lnSpc>
              <a:buFontTx/>
              <a:buNone/>
              <a:defRPr/>
            </a:pPr>
            <a:endParaRPr lang="en-GB" altLang="en-US" sz="1800" dirty="0" smtClean="0">
              <a:solidFill>
                <a:schemeClr val="tx2">
                  <a:lumMod val="60000"/>
                  <a:lumOff val="40000"/>
                </a:schemeClr>
              </a:solidFill>
            </a:endParaRPr>
          </a:p>
          <a:p>
            <a:pPr marL="0" indent="0" algn="just">
              <a:lnSpc>
                <a:spcPct val="80000"/>
              </a:lnSpc>
              <a:buFontTx/>
              <a:buNone/>
              <a:defRPr/>
            </a:pPr>
            <a:r>
              <a:rPr lang="en-GB" altLang="en-US" sz="1800" smtClean="0">
                <a:solidFill>
                  <a:schemeClr val="tx2">
                    <a:lumMod val="60000"/>
                    <a:lumOff val="40000"/>
                  </a:schemeClr>
                </a:solidFill>
              </a:rPr>
              <a:t>Merits be </a:t>
            </a:r>
            <a:r>
              <a:rPr lang="en-GB" altLang="en-US" sz="1800" dirty="0" smtClean="0">
                <a:solidFill>
                  <a:schemeClr val="tx2">
                    <a:lumMod val="60000"/>
                    <a:lumOff val="40000"/>
                  </a:schemeClr>
                </a:solidFill>
              </a:rPr>
              <a:t>can lost for failing to adhere to our code of conduct outside of the classroom. </a:t>
            </a:r>
          </a:p>
          <a:p>
            <a:pPr marL="0" indent="0" algn="just">
              <a:lnSpc>
                <a:spcPct val="80000"/>
              </a:lnSpc>
              <a:buFontTx/>
              <a:buNone/>
              <a:defRPr/>
            </a:pPr>
            <a:endParaRPr lang="en-GB" altLang="en-US" sz="1800" dirty="0" smtClean="0">
              <a:solidFill>
                <a:schemeClr val="tx2">
                  <a:lumMod val="60000"/>
                  <a:lumOff val="40000"/>
                </a:schemeClr>
              </a:solidFill>
            </a:endParaRPr>
          </a:p>
          <a:p>
            <a:pPr marL="0" indent="0" algn="just">
              <a:lnSpc>
                <a:spcPct val="80000"/>
              </a:lnSpc>
              <a:buFontTx/>
              <a:buNone/>
              <a:defRPr/>
            </a:pPr>
            <a:r>
              <a:rPr lang="en-GB" altLang="en-US" sz="1800" dirty="0" smtClean="0">
                <a:solidFill>
                  <a:schemeClr val="tx2">
                    <a:lumMod val="60000"/>
                    <a:lumOff val="40000"/>
                  </a:schemeClr>
                </a:solidFill>
              </a:rPr>
              <a:t>There is an expectation that all students will have their card on their person at all times. Failure will result in a College Detention.</a:t>
            </a:r>
            <a:endParaRPr lang="en-GB" altLang="en-US" sz="1200" dirty="0" smtClean="0"/>
          </a:p>
          <a:p>
            <a:pPr>
              <a:lnSpc>
                <a:spcPct val="80000"/>
              </a:lnSpc>
              <a:buFontTx/>
              <a:buNone/>
              <a:defRPr/>
            </a:pPr>
            <a:endParaRPr lang="en-GB" altLang="en-US" sz="1200" dirty="0"/>
          </a:p>
        </p:txBody>
      </p:sp>
    </p:spTree>
    <p:extLst>
      <p:ext uri="{BB962C8B-B14F-4D97-AF65-F5344CB8AC3E}">
        <p14:creationId xmlns:p14="http://schemas.microsoft.com/office/powerpoint/2010/main" val="3148041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9843246" cy="677332"/>
          </a:xfrm>
        </p:spPr>
        <p:txBody>
          <a:bodyPr>
            <a:normAutofit fontScale="90000"/>
          </a:bodyPr>
          <a:lstStyle/>
          <a:p>
            <a:r>
              <a:rPr lang="en-GB" sz="5400" b="1" dirty="0" smtClean="0"/>
              <a:t>Starting Lessons off positively:</a:t>
            </a:r>
            <a:endParaRPr lang="en-GB" sz="5400" b="1" dirty="0"/>
          </a:p>
        </p:txBody>
      </p:sp>
      <p:sp>
        <p:nvSpPr>
          <p:cNvPr id="3" name="TextBox 2"/>
          <p:cNvSpPr txBox="1"/>
          <p:nvPr/>
        </p:nvSpPr>
        <p:spPr>
          <a:xfrm>
            <a:off x="191344" y="1700808"/>
            <a:ext cx="11379200" cy="3539430"/>
          </a:xfrm>
          <a:prstGeom prst="rect">
            <a:avLst/>
          </a:prstGeom>
          <a:solidFill>
            <a:schemeClr val="bg1"/>
          </a:solidFill>
        </p:spPr>
        <p:txBody>
          <a:bodyPr wrap="square" rtlCol="0">
            <a:spAutoFit/>
          </a:bodyPr>
          <a:lstStyle/>
          <a:p>
            <a:r>
              <a:rPr lang="en-GB" sz="2800" b="1" dirty="0" smtClean="0">
                <a:solidFill>
                  <a:schemeClr val="tx2">
                    <a:lumMod val="60000"/>
                    <a:lumOff val="40000"/>
                  </a:schemeClr>
                </a:solidFill>
                <a:latin typeface="Century Gothic" panose="020B0502020202020204" pitchFamily="34" charset="0"/>
              </a:rPr>
              <a:t>In classrooms students must follow this agreed procedure that staff will enforce:</a:t>
            </a:r>
          </a:p>
          <a:p>
            <a:endParaRPr lang="en-GB" sz="2800" b="1" dirty="0">
              <a:solidFill>
                <a:schemeClr val="tx2">
                  <a:lumMod val="60000"/>
                  <a:lumOff val="40000"/>
                </a:schemeClr>
              </a:solidFill>
              <a:latin typeface="Century Gothic" panose="020B0502020202020204" pitchFamily="34" charset="0"/>
            </a:endParaRPr>
          </a:p>
          <a:p>
            <a:pPr marL="457200" indent="-457200">
              <a:buFont typeface="Arial" panose="020B0604020202020204" pitchFamily="34" charset="0"/>
              <a:buChar char="•"/>
            </a:pPr>
            <a:r>
              <a:rPr lang="en-GB" sz="2800" b="1" dirty="0">
                <a:solidFill>
                  <a:schemeClr val="tx2">
                    <a:lumMod val="60000"/>
                    <a:lumOff val="40000"/>
                  </a:schemeClr>
                </a:solidFill>
                <a:latin typeface="Century Gothic" panose="020B0502020202020204" pitchFamily="34" charset="0"/>
              </a:rPr>
              <a:t>E</a:t>
            </a:r>
            <a:r>
              <a:rPr lang="en-GB" sz="2800" b="1" dirty="0" smtClean="0">
                <a:solidFill>
                  <a:schemeClr val="tx2">
                    <a:lumMod val="60000"/>
                    <a:lumOff val="40000"/>
                  </a:schemeClr>
                </a:solidFill>
                <a:latin typeface="Century Gothic" panose="020B0502020202020204" pitchFamily="34" charset="0"/>
              </a:rPr>
              <a:t>nter quietly when instructed to do so</a:t>
            </a:r>
          </a:p>
          <a:p>
            <a:pPr marL="457200" indent="-457200">
              <a:buFont typeface="Arial" panose="020B0604020202020204" pitchFamily="34" charset="0"/>
              <a:buChar char="•"/>
            </a:pPr>
            <a:r>
              <a:rPr lang="en-GB" sz="2800" b="1" dirty="0">
                <a:solidFill>
                  <a:schemeClr val="tx2">
                    <a:lumMod val="60000"/>
                    <a:lumOff val="40000"/>
                  </a:schemeClr>
                </a:solidFill>
                <a:latin typeface="Century Gothic" panose="020B0502020202020204" pitchFamily="34" charset="0"/>
              </a:rPr>
              <a:t>S</a:t>
            </a:r>
            <a:r>
              <a:rPr lang="en-GB" sz="2800" b="1" dirty="0" smtClean="0">
                <a:solidFill>
                  <a:schemeClr val="tx2">
                    <a:lumMod val="60000"/>
                    <a:lumOff val="40000"/>
                  </a:schemeClr>
                </a:solidFill>
                <a:latin typeface="Century Gothic" panose="020B0502020202020204" pitchFamily="34" charset="0"/>
              </a:rPr>
              <a:t>tand in silence behind chairs</a:t>
            </a:r>
          </a:p>
          <a:p>
            <a:pPr marL="457200" indent="-457200">
              <a:buFont typeface="Arial" panose="020B0604020202020204" pitchFamily="34" charset="0"/>
              <a:buChar char="•"/>
            </a:pPr>
            <a:r>
              <a:rPr lang="en-GB" sz="2800" b="1" dirty="0">
                <a:solidFill>
                  <a:schemeClr val="tx2">
                    <a:lumMod val="60000"/>
                    <a:lumOff val="40000"/>
                  </a:schemeClr>
                </a:solidFill>
                <a:latin typeface="Century Gothic" panose="020B0502020202020204" pitchFamily="34" charset="0"/>
              </a:rPr>
              <a:t>W</a:t>
            </a:r>
            <a:r>
              <a:rPr lang="en-GB" sz="2800" b="1" dirty="0" smtClean="0">
                <a:solidFill>
                  <a:schemeClr val="tx2">
                    <a:lumMod val="60000"/>
                    <a:lumOff val="40000"/>
                  </a:schemeClr>
                </a:solidFill>
                <a:latin typeface="Century Gothic" panose="020B0502020202020204" pitchFamily="34" charset="0"/>
              </a:rPr>
              <a:t>ait for your teachers instructions</a:t>
            </a:r>
          </a:p>
          <a:p>
            <a:pPr marL="457200" indent="-457200">
              <a:buFont typeface="Arial" panose="020B0604020202020204" pitchFamily="34" charset="0"/>
              <a:buChar char="•"/>
            </a:pPr>
            <a:r>
              <a:rPr lang="en-GB" sz="2800" b="1" dirty="0" smtClean="0">
                <a:solidFill>
                  <a:schemeClr val="tx2">
                    <a:lumMod val="60000"/>
                    <a:lumOff val="40000"/>
                  </a:schemeClr>
                </a:solidFill>
                <a:latin typeface="Century Gothic" panose="020B0502020202020204" pitchFamily="34" charset="0"/>
              </a:rPr>
              <a:t>When asked, ensure that you have out all your equipment including your handbook. </a:t>
            </a:r>
            <a:endParaRPr lang="en-GB" sz="2800" b="1" dirty="0">
              <a:solidFill>
                <a:schemeClr val="tx2">
                  <a:lumMod val="60000"/>
                  <a:lumOff val="40000"/>
                </a:schemeClr>
              </a:solidFill>
              <a:latin typeface="Century Gothic" panose="020B0502020202020204" pitchFamily="34" charset="0"/>
            </a:endParaRPr>
          </a:p>
        </p:txBody>
      </p:sp>
    </p:spTree>
    <p:extLst>
      <p:ext uri="{BB962C8B-B14F-4D97-AF65-F5344CB8AC3E}">
        <p14:creationId xmlns:p14="http://schemas.microsoft.com/office/powerpoint/2010/main" val="619572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5839" t="23274" r="34966" b="13480"/>
          <a:stretch/>
        </p:blipFill>
        <p:spPr>
          <a:xfrm>
            <a:off x="159658" y="130628"/>
            <a:ext cx="3207224" cy="5941252"/>
          </a:xfrm>
          <a:prstGeom prst="rect">
            <a:avLst/>
          </a:prstGeom>
        </p:spPr>
      </p:pic>
      <p:sp>
        <p:nvSpPr>
          <p:cNvPr id="6" name="TextBox 5"/>
          <p:cNvSpPr txBox="1"/>
          <p:nvPr/>
        </p:nvSpPr>
        <p:spPr>
          <a:xfrm>
            <a:off x="3719736" y="1627059"/>
            <a:ext cx="7838622" cy="4616648"/>
          </a:xfrm>
          <a:prstGeom prst="rect">
            <a:avLst/>
          </a:prstGeom>
          <a:solidFill>
            <a:schemeClr val="bg1"/>
          </a:solidFill>
        </p:spPr>
        <p:txBody>
          <a:bodyPr wrap="square" rtlCol="0">
            <a:spAutoFit/>
          </a:bodyPr>
          <a:lstStyle/>
          <a:p>
            <a:r>
              <a:rPr lang="en-GB" sz="2400" dirty="0" smtClean="0">
                <a:solidFill>
                  <a:srgbClr val="0070C0"/>
                </a:solidFill>
                <a:latin typeface="Century Gothic" panose="020B0502020202020204" pitchFamily="34" charset="0"/>
              </a:rPr>
              <a:t>Lesson Time:</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Stage </a:t>
            </a:r>
            <a:r>
              <a:rPr lang="en-GB" sz="2400" dirty="0">
                <a:solidFill>
                  <a:srgbClr val="0070C0"/>
                </a:solidFill>
                <a:latin typeface="Century Gothic" panose="020B0502020202020204" pitchFamily="34" charset="0"/>
              </a:rPr>
              <a:t>1</a:t>
            </a:r>
            <a:r>
              <a:rPr lang="en-GB" sz="2400" dirty="0" smtClean="0">
                <a:solidFill>
                  <a:srgbClr val="0070C0"/>
                </a:solidFill>
                <a:latin typeface="Century Gothic" panose="020B0502020202020204" pitchFamily="34" charset="0"/>
              </a:rPr>
              <a:t> - Formal Warning </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Stage 2 – Demerit &amp; Move</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Stage 3 – Time Out </a:t>
            </a:r>
          </a:p>
          <a:p>
            <a:pPr marL="457200" indent="-457200">
              <a:buFont typeface="Arial" panose="020B0604020202020204" pitchFamily="34" charset="0"/>
              <a:buChar char="•"/>
            </a:pPr>
            <a:endParaRPr lang="en-GB" sz="2400" dirty="0">
              <a:solidFill>
                <a:srgbClr val="0070C0"/>
              </a:solidFill>
              <a:latin typeface="Century Gothic" panose="020B0502020202020204" pitchFamily="34" charset="0"/>
            </a:endParaRPr>
          </a:p>
          <a:p>
            <a:r>
              <a:rPr lang="en-GB" sz="2400" dirty="0" smtClean="0">
                <a:solidFill>
                  <a:srgbClr val="0070C0"/>
                </a:solidFill>
                <a:latin typeface="Century Gothic" panose="020B0502020202020204" pitchFamily="34" charset="0"/>
              </a:rPr>
              <a:t>Break/Lunch:</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Serious Defiance Detentions</a:t>
            </a:r>
          </a:p>
          <a:p>
            <a:pPr marL="457200" indent="-457200">
              <a:buFont typeface="Arial" panose="020B0604020202020204" pitchFamily="34" charset="0"/>
              <a:buChar char="•"/>
            </a:pPr>
            <a:endParaRPr lang="en-GB" sz="2400" dirty="0">
              <a:solidFill>
                <a:srgbClr val="0070C0"/>
              </a:solidFill>
              <a:latin typeface="Century Gothic" panose="020B0502020202020204" pitchFamily="34" charset="0"/>
            </a:endParaRPr>
          </a:p>
          <a:p>
            <a:r>
              <a:rPr lang="en-GB" sz="2400" dirty="0" smtClean="0">
                <a:solidFill>
                  <a:srgbClr val="0070C0"/>
                </a:solidFill>
                <a:latin typeface="Century Gothic" panose="020B0502020202020204" pitchFamily="34" charset="0"/>
              </a:rPr>
              <a:t>Serious Defiance</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Exclusion (run from 8.55am – 4pm)</a:t>
            </a:r>
          </a:p>
          <a:p>
            <a:endParaRPr lang="en-GB" sz="1600" dirty="0">
              <a:solidFill>
                <a:srgbClr val="0070C0"/>
              </a:solidFill>
              <a:latin typeface="Century Gothic" panose="020B0502020202020204" pitchFamily="34" charset="0"/>
            </a:endParaRPr>
          </a:p>
          <a:p>
            <a:r>
              <a:rPr lang="en-GB" dirty="0" smtClean="0">
                <a:solidFill>
                  <a:srgbClr val="0070C0"/>
                </a:solidFill>
                <a:latin typeface="Century Gothic" panose="020B0502020202020204" pitchFamily="34" charset="0"/>
              </a:rPr>
              <a:t>Members of SLT also have the authority to use serious defiance detentions and exclusion where they see appropriate.</a:t>
            </a:r>
          </a:p>
        </p:txBody>
      </p:sp>
      <p:sp>
        <p:nvSpPr>
          <p:cNvPr id="2" name="TextBox 1"/>
          <p:cNvSpPr txBox="1"/>
          <p:nvPr/>
        </p:nvSpPr>
        <p:spPr>
          <a:xfrm>
            <a:off x="3528450" y="980728"/>
            <a:ext cx="8633774" cy="646331"/>
          </a:xfrm>
          <a:prstGeom prst="rect">
            <a:avLst/>
          </a:prstGeom>
          <a:noFill/>
        </p:spPr>
        <p:txBody>
          <a:bodyPr wrap="square" rtlCol="0">
            <a:spAutoFit/>
          </a:bodyPr>
          <a:lstStyle/>
          <a:p>
            <a:r>
              <a:rPr lang="en-GB" sz="3600" b="1" dirty="0" smtClean="0">
                <a:solidFill>
                  <a:srgbClr val="0070C0"/>
                </a:solidFill>
              </a:rPr>
              <a:t>Consequences of not following instructions:</a:t>
            </a:r>
            <a:endParaRPr lang="en-GB" sz="3600" b="1" dirty="0">
              <a:solidFill>
                <a:srgbClr val="0070C0"/>
              </a:solidFill>
            </a:endParaRPr>
          </a:p>
        </p:txBody>
      </p:sp>
    </p:spTree>
    <p:extLst>
      <p:ext uri="{BB962C8B-B14F-4D97-AF65-F5344CB8AC3E}">
        <p14:creationId xmlns:p14="http://schemas.microsoft.com/office/powerpoint/2010/main" val="2617452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628800"/>
            <a:ext cx="10972800" cy="3312368"/>
          </a:xfrm>
        </p:spPr>
        <p:txBody>
          <a:bodyPr>
            <a:normAutofit fontScale="90000"/>
          </a:bodyPr>
          <a:lstStyle/>
          <a:p>
            <a:r>
              <a:rPr lang="en-GB" sz="4800" b="1" dirty="0" smtClean="0"/>
              <a:t>We want to all students to have access to a happy and safe learning environment where they can thrive to achieve great success in the future. </a:t>
            </a:r>
            <a:endParaRPr lang="en-GB" dirty="0"/>
          </a:p>
        </p:txBody>
      </p:sp>
    </p:spTree>
    <p:extLst>
      <p:ext uri="{BB962C8B-B14F-4D97-AF65-F5344CB8AC3E}">
        <p14:creationId xmlns:p14="http://schemas.microsoft.com/office/powerpoint/2010/main" val="2008573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184" y="1052735"/>
            <a:ext cx="4176745" cy="3528392"/>
          </a:xfrm>
        </p:spPr>
        <p:txBody>
          <a:bodyPr>
            <a:normAutofit fontScale="90000"/>
          </a:bodyPr>
          <a:lstStyle/>
          <a:p>
            <a:r>
              <a:rPr lang="en-GB" sz="6000" dirty="0" smtClean="0"/>
              <a:t/>
            </a:r>
            <a:br>
              <a:rPr lang="en-GB" sz="6000" dirty="0" smtClean="0"/>
            </a:br>
            <a:r>
              <a:rPr lang="en-GB" sz="6000" dirty="0" smtClean="0"/>
              <a:t>Learning at </a:t>
            </a:r>
            <a:r>
              <a:rPr lang="en-GB" sz="6000" dirty="0" err="1" smtClean="0"/>
              <a:t>Carr</a:t>
            </a:r>
            <a:r>
              <a:rPr lang="en-GB" sz="6000" dirty="0" smtClean="0"/>
              <a:t> Hill</a:t>
            </a:r>
            <a:br>
              <a:rPr lang="en-GB" sz="6000" dirty="0" smtClean="0"/>
            </a:br>
            <a:r>
              <a:rPr lang="en-GB" sz="6000" dirty="0" smtClean="0"/>
              <a:t/>
            </a:r>
            <a:br>
              <a:rPr lang="en-GB" sz="6000" dirty="0" smtClean="0"/>
            </a:br>
            <a:r>
              <a:rPr lang="en-GB" sz="2200" b="0" dirty="0" smtClean="0"/>
              <a:t>Danny Morton</a:t>
            </a:r>
            <a:br>
              <a:rPr lang="en-GB" sz="2200" b="0" dirty="0" smtClean="0"/>
            </a:br>
            <a:r>
              <a:rPr lang="en-GB" sz="2200" b="0" dirty="0" smtClean="0"/>
              <a:t>Assistant </a:t>
            </a:r>
            <a:r>
              <a:rPr lang="en-GB" sz="2200" b="0" dirty="0" err="1" smtClean="0"/>
              <a:t>Headteacher</a:t>
            </a:r>
            <a:endParaRPr lang="en-GB" sz="2200" b="0" dirty="0"/>
          </a:p>
        </p:txBody>
      </p:sp>
      <p:sp>
        <p:nvSpPr>
          <p:cNvPr id="3" name="AutoShape 2" descr="Image result for carr hill high school gcse resul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487488" y="764704"/>
            <a:ext cx="4896544" cy="4896544"/>
          </a:xfrm>
          <a:prstGeom prst="rect">
            <a:avLst/>
          </a:prstGeom>
        </p:spPr>
      </p:pic>
    </p:spTree>
    <p:extLst>
      <p:ext uri="{BB962C8B-B14F-4D97-AF65-F5344CB8AC3E}">
        <p14:creationId xmlns:p14="http://schemas.microsoft.com/office/powerpoint/2010/main" val="1423739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865" y="986464"/>
            <a:ext cx="10972800" cy="1143000"/>
          </a:xfrm>
        </p:spPr>
        <p:txBody>
          <a:bodyPr/>
          <a:lstStyle/>
          <a:p>
            <a:r>
              <a:rPr lang="en-GB" dirty="0" smtClean="0"/>
              <a:t>Our Aim                           Your Aim </a:t>
            </a:r>
            <a:endParaRPr lang="en-GB" dirty="0"/>
          </a:p>
        </p:txBody>
      </p:sp>
      <p:sp>
        <p:nvSpPr>
          <p:cNvPr id="4" name="Flowchart: Merge 3"/>
          <p:cNvSpPr/>
          <p:nvPr/>
        </p:nvSpPr>
        <p:spPr>
          <a:xfrm>
            <a:off x="1719018" y="3500589"/>
            <a:ext cx="1872208" cy="137629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91226" y="2930881"/>
            <a:ext cx="1584176" cy="369332"/>
          </a:xfrm>
          <a:prstGeom prst="rect">
            <a:avLst/>
          </a:prstGeom>
          <a:noFill/>
          <a:ln w="3175">
            <a:solidFill>
              <a:schemeClr val="tx1"/>
            </a:solidFill>
          </a:ln>
        </p:spPr>
        <p:txBody>
          <a:bodyPr wrap="square" rtlCol="0">
            <a:spAutoFit/>
          </a:bodyPr>
          <a:lstStyle/>
          <a:p>
            <a:pPr algn="ctr"/>
            <a:r>
              <a:rPr lang="en-GB" dirty="0"/>
              <a:t>Challenge</a:t>
            </a:r>
          </a:p>
        </p:txBody>
      </p:sp>
      <p:sp>
        <p:nvSpPr>
          <p:cNvPr id="6" name="TextBox 5"/>
          <p:cNvSpPr txBox="1"/>
          <p:nvPr/>
        </p:nvSpPr>
        <p:spPr>
          <a:xfrm>
            <a:off x="132743" y="2930881"/>
            <a:ext cx="1584176" cy="369332"/>
          </a:xfrm>
          <a:prstGeom prst="rect">
            <a:avLst/>
          </a:prstGeom>
          <a:noFill/>
          <a:ln w="3175">
            <a:solidFill>
              <a:schemeClr val="tx1"/>
            </a:solidFill>
          </a:ln>
        </p:spPr>
        <p:txBody>
          <a:bodyPr wrap="square" rtlCol="0">
            <a:spAutoFit/>
          </a:bodyPr>
          <a:lstStyle/>
          <a:p>
            <a:pPr algn="ctr"/>
            <a:r>
              <a:rPr lang="en-GB" dirty="0"/>
              <a:t>Engagement</a:t>
            </a:r>
          </a:p>
        </p:txBody>
      </p:sp>
      <p:sp>
        <p:nvSpPr>
          <p:cNvPr id="7" name="TextBox 6"/>
          <p:cNvSpPr txBox="1"/>
          <p:nvPr/>
        </p:nvSpPr>
        <p:spPr>
          <a:xfrm>
            <a:off x="1863034" y="5115926"/>
            <a:ext cx="1584176" cy="369332"/>
          </a:xfrm>
          <a:prstGeom prst="rect">
            <a:avLst/>
          </a:prstGeom>
          <a:solidFill>
            <a:schemeClr val="bg1"/>
          </a:solidFill>
          <a:ln w="3175">
            <a:solidFill>
              <a:schemeClr val="tx1"/>
            </a:solidFill>
          </a:ln>
        </p:spPr>
        <p:txBody>
          <a:bodyPr wrap="square" rtlCol="0">
            <a:spAutoFit/>
          </a:bodyPr>
          <a:lstStyle/>
          <a:p>
            <a:pPr algn="ctr"/>
            <a:r>
              <a:rPr lang="en-GB" dirty="0"/>
              <a:t>Progression</a:t>
            </a:r>
          </a:p>
        </p:txBody>
      </p:sp>
      <p:pic>
        <p:nvPicPr>
          <p:cNvPr id="8" name="Picture 7"/>
          <p:cNvPicPr>
            <a:picLocks noChangeAspect="1"/>
          </p:cNvPicPr>
          <p:nvPr/>
        </p:nvPicPr>
        <p:blipFill>
          <a:blip r:embed="rId3"/>
          <a:stretch>
            <a:fillRect/>
          </a:stretch>
        </p:blipFill>
        <p:spPr>
          <a:xfrm>
            <a:off x="6888088" y="2315817"/>
            <a:ext cx="4521848" cy="3017321"/>
          </a:xfrm>
          <a:prstGeom prst="rect">
            <a:avLst/>
          </a:prstGeom>
        </p:spPr>
      </p:pic>
    </p:spTree>
    <p:extLst>
      <p:ext uri="{BB962C8B-B14F-4D97-AF65-F5344CB8AC3E}">
        <p14:creationId xmlns:p14="http://schemas.microsoft.com/office/powerpoint/2010/main" val="4163841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5913877" y="1937795"/>
            <a:ext cx="5643145" cy="2665780"/>
          </a:xfrm>
          <a:prstGeom prst="rect">
            <a:avLst/>
          </a:prstGeom>
        </p:spPr>
      </p:pic>
      <p:pic>
        <p:nvPicPr>
          <p:cNvPr id="5" name="Picture 4"/>
          <p:cNvPicPr>
            <a:picLocks noChangeAspect="1"/>
          </p:cNvPicPr>
          <p:nvPr/>
        </p:nvPicPr>
        <p:blipFill>
          <a:blip r:embed="rId4"/>
          <a:stretch>
            <a:fillRect/>
          </a:stretch>
        </p:blipFill>
        <p:spPr>
          <a:xfrm>
            <a:off x="839416" y="1680042"/>
            <a:ext cx="4536504" cy="2827328"/>
          </a:xfrm>
          <a:prstGeom prst="rect">
            <a:avLst/>
          </a:prstGeom>
        </p:spPr>
      </p:pic>
    </p:spTree>
    <p:extLst>
      <p:ext uri="{BB962C8B-B14F-4D97-AF65-F5344CB8AC3E}">
        <p14:creationId xmlns:p14="http://schemas.microsoft.com/office/powerpoint/2010/main" val="21168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1504" y="2204864"/>
            <a:ext cx="9217144" cy="1938992"/>
          </a:xfrm>
          <a:prstGeom prst="rect">
            <a:avLst/>
          </a:prstGeom>
          <a:noFill/>
        </p:spPr>
        <p:txBody>
          <a:bodyPr wrap="square" rtlCol="0">
            <a:spAutoFit/>
          </a:bodyPr>
          <a:lstStyle/>
          <a:p>
            <a:pPr algn="ctr"/>
            <a:r>
              <a:rPr lang="en-GB" sz="4000" b="1" dirty="0" smtClean="0">
                <a:solidFill>
                  <a:srgbClr val="0070C0"/>
                </a:solidFill>
              </a:rPr>
              <a:t>Before a student can access  </a:t>
            </a:r>
          </a:p>
          <a:p>
            <a:pPr algn="ctr"/>
            <a:r>
              <a:rPr lang="en-GB" sz="4000" b="1" dirty="0" smtClean="0">
                <a:solidFill>
                  <a:srgbClr val="0070C0"/>
                </a:solidFill>
              </a:rPr>
              <a:t>Show My Homework they need to  have logged  into their school email</a:t>
            </a:r>
            <a:endParaRPr lang="en-GB" sz="4000" b="1" dirty="0">
              <a:solidFill>
                <a:srgbClr val="0070C0"/>
              </a:solidFill>
            </a:endParaRPr>
          </a:p>
        </p:txBody>
      </p:sp>
    </p:spTree>
    <p:extLst>
      <p:ext uri="{BB962C8B-B14F-4D97-AF65-F5344CB8AC3E}">
        <p14:creationId xmlns:p14="http://schemas.microsoft.com/office/powerpoint/2010/main" val="3702411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888"/>
            <a:ext cx="10972800" cy="1143000"/>
          </a:xfrm>
        </p:spPr>
        <p:txBody>
          <a:bodyPr/>
          <a:lstStyle/>
          <a:p>
            <a:r>
              <a:rPr lang="en-GB" dirty="0" smtClean="0"/>
              <a:t>Feedback</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descr="Image result for pink highlighter 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00201"/>
            <a:ext cx="4289515" cy="343161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green p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a:stretch>
            <a:fillRect/>
          </a:stretch>
        </p:blipFill>
        <p:spPr>
          <a:xfrm>
            <a:off x="9169864" y="2070166"/>
            <a:ext cx="2505075" cy="1828800"/>
          </a:xfrm>
          <a:prstGeom prst="rect">
            <a:avLst/>
          </a:prstGeom>
        </p:spPr>
      </p:pic>
      <p:pic>
        <p:nvPicPr>
          <p:cNvPr id="6" name="Picture 5"/>
          <p:cNvPicPr>
            <a:picLocks noChangeAspect="1"/>
          </p:cNvPicPr>
          <p:nvPr/>
        </p:nvPicPr>
        <p:blipFill>
          <a:blip r:embed="rId5"/>
          <a:stretch>
            <a:fillRect/>
          </a:stretch>
        </p:blipFill>
        <p:spPr>
          <a:xfrm>
            <a:off x="4445089" y="-82179"/>
            <a:ext cx="4632235" cy="6099965"/>
          </a:xfrm>
          <a:prstGeom prst="rect">
            <a:avLst/>
          </a:prstGeom>
        </p:spPr>
      </p:pic>
    </p:spTree>
    <p:extLst>
      <p:ext uri="{BB962C8B-B14F-4D97-AF65-F5344CB8AC3E}">
        <p14:creationId xmlns:p14="http://schemas.microsoft.com/office/powerpoint/2010/main" val="3000053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0933" y="2564904"/>
            <a:ext cx="6681067" cy="1303094"/>
          </a:xfrm>
        </p:spPr>
        <p:txBody>
          <a:bodyPr>
            <a:normAutofit fontScale="90000"/>
          </a:bodyPr>
          <a:lstStyle/>
          <a:p>
            <a:r>
              <a:rPr lang="en-GB" sz="6000" dirty="0" smtClean="0"/>
              <a:t/>
            </a:r>
            <a:br>
              <a:rPr lang="en-GB" sz="6000" dirty="0" smtClean="0"/>
            </a:br>
            <a:r>
              <a:rPr lang="en-GB" sz="6000" dirty="0" smtClean="0"/>
              <a:t>Chromebooks</a:t>
            </a:r>
            <a:br>
              <a:rPr lang="en-GB" sz="6000" dirty="0" smtClean="0"/>
            </a:br>
            <a:r>
              <a:rPr lang="en-GB" sz="2200" b="0" dirty="0" smtClean="0"/>
              <a:t>Danny Morton</a:t>
            </a:r>
            <a:br>
              <a:rPr lang="en-GB" sz="2200" b="0" dirty="0" smtClean="0"/>
            </a:br>
            <a:r>
              <a:rPr lang="en-GB" sz="2200" b="0" dirty="0" smtClean="0"/>
              <a:t>Assistant </a:t>
            </a:r>
            <a:r>
              <a:rPr lang="en-GB" sz="2200" b="0" dirty="0" err="1" smtClean="0"/>
              <a:t>Headteacher</a:t>
            </a:r>
            <a:endParaRPr lang="en-GB" sz="2200" b="0" dirty="0"/>
          </a:p>
        </p:txBody>
      </p:sp>
      <p:pic>
        <p:nvPicPr>
          <p:cNvPr id="4" name="Picture 3"/>
          <p:cNvPicPr>
            <a:picLocks noChangeAspect="1"/>
          </p:cNvPicPr>
          <p:nvPr/>
        </p:nvPicPr>
        <p:blipFill>
          <a:blip r:embed="rId3"/>
          <a:stretch>
            <a:fillRect/>
          </a:stretch>
        </p:blipFill>
        <p:spPr>
          <a:xfrm>
            <a:off x="623392" y="1916832"/>
            <a:ext cx="4552462" cy="3096344"/>
          </a:xfrm>
          <a:prstGeom prst="rect">
            <a:avLst/>
          </a:prstGeom>
        </p:spPr>
      </p:pic>
    </p:spTree>
    <p:extLst>
      <p:ext uri="{BB962C8B-B14F-4D97-AF65-F5344CB8AC3E}">
        <p14:creationId xmlns:p14="http://schemas.microsoft.com/office/powerpoint/2010/main" val="20722075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1384" y="809328"/>
            <a:ext cx="7574632" cy="2794322"/>
          </a:xfrm>
        </p:spPr>
        <p:txBody>
          <a:bodyPr>
            <a:normAutofit/>
          </a:bodyPr>
          <a:lstStyle/>
          <a:p>
            <a:r>
              <a:rPr lang="en-GB" sz="2800" dirty="0"/>
              <a:t>“It is important </a:t>
            </a:r>
            <a:r>
              <a:rPr lang="en-GB" sz="2800" dirty="0" smtClean="0"/>
              <a:t>for us </a:t>
            </a:r>
            <a:r>
              <a:rPr lang="en-GB" sz="2800" dirty="0"/>
              <a:t>to embrace the use of technology to maintain an innovative approach to teaching and learning which fully prepares students for further education </a:t>
            </a:r>
            <a:r>
              <a:rPr lang="en-GB" sz="2800" dirty="0" smtClean="0"/>
              <a:t>and </a:t>
            </a:r>
            <a:r>
              <a:rPr lang="en-GB" sz="2800" dirty="0"/>
              <a:t>employment in a technological world”</a:t>
            </a:r>
          </a:p>
        </p:txBody>
      </p:sp>
      <p:pic>
        <p:nvPicPr>
          <p:cNvPr id="2" name="Picture 1"/>
          <p:cNvPicPr>
            <a:picLocks noChangeAspect="1"/>
          </p:cNvPicPr>
          <p:nvPr/>
        </p:nvPicPr>
        <p:blipFill>
          <a:blip r:embed="rId3"/>
          <a:stretch>
            <a:fillRect/>
          </a:stretch>
        </p:blipFill>
        <p:spPr>
          <a:xfrm>
            <a:off x="6456039" y="2226034"/>
            <a:ext cx="5580049" cy="3795254"/>
          </a:xfrm>
          <a:prstGeom prst="rect">
            <a:avLst/>
          </a:prstGeom>
        </p:spPr>
      </p:pic>
    </p:spTree>
    <p:extLst>
      <p:ext uri="{BB962C8B-B14F-4D97-AF65-F5344CB8AC3E}">
        <p14:creationId xmlns:p14="http://schemas.microsoft.com/office/powerpoint/2010/main" val="7623703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Chromebook</a:t>
            </a:r>
            <a:r>
              <a:rPr lang="en-GB" dirty="0"/>
              <a:t>?</a:t>
            </a:r>
          </a:p>
        </p:txBody>
      </p:sp>
      <p:sp>
        <p:nvSpPr>
          <p:cNvPr id="5" name="Content Placeholder 2"/>
          <p:cNvSpPr>
            <a:spLocks noGrp="1"/>
          </p:cNvSpPr>
          <p:nvPr>
            <p:ph idx="1"/>
          </p:nvPr>
        </p:nvSpPr>
        <p:spPr>
          <a:xfrm>
            <a:off x="609600" y="1600201"/>
            <a:ext cx="7694603" cy="3340968"/>
          </a:xfrm>
        </p:spPr>
        <p:txBody>
          <a:bodyPr>
            <a:normAutofit/>
          </a:bodyPr>
          <a:lstStyle/>
          <a:p>
            <a:r>
              <a:rPr lang="en-GB" sz="2400" dirty="0" smtClean="0"/>
              <a:t>Laptop-style device</a:t>
            </a:r>
          </a:p>
          <a:p>
            <a:r>
              <a:rPr lang="en-GB" sz="2400" dirty="0" smtClean="0"/>
              <a:t>Google operating system</a:t>
            </a:r>
          </a:p>
          <a:p>
            <a:r>
              <a:rPr lang="en-GB" sz="2400" dirty="0" smtClean="0"/>
              <a:t>Secure, safe &amp; simple to use</a:t>
            </a:r>
          </a:p>
          <a:p>
            <a:r>
              <a:rPr lang="en-GB" sz="2400" dirty="0" smtClean="0"/>
              <a:t>Long life-span</a:t>
            </a:r>
          </a:p>
          <a:p>
            <a:r>
              <a:rPr lang="en-GB" sz="2400" dirty="0" smtClean="0"/>
              <a:t>Light in weight</a:t>
            </a:r>
          </a:p>
          <a:p>
            <a:r>
              <a:rPr lang="en-GB" sz="2400" dirty="0" smtClean="0"/>
              <a:t>Robust</a:t>
            </a:r>
          </a:p>
          <a:p>
            <a:pPr marL="0" indent="0">
              <a:buNone/>
            </a:pPr>
            <a:endParaRPr lang="en-GB" sz="2400" dirty="0"/>
          </a:p>
        </p:txBody>
      </p:sp>
      <p:pic>
        <p:nvPicPr>
          <p:cNvPr id="3" name="Picture 2"/>
          <p:cNvPicPr>
            <a:picLocks noChangeAspect="1"/>
          </p:cNvPicPr>
          <p:nvPr/>
        </p:nvPicPr>
        <p:blipFill>
          <a:blip r:embed="rId3"/>
          <a:stretch>
            <a:fillRect/>
          </a:stretch>
        </p:blipFill>
        <p:spPr>
          <a:xfrm>
            <a:off x="5735960" y="1726488"/>
            <a:ext cx="5255804" cy="3574720"/>
          </a:xfrm>
          <a:prstGeom prst="rect">
            <a:avLst/>
          </a:prstGeom>
        </p:spPr>
      </p:pic>
    </p:spTree>
    <p:extLst>
      <p:ext uri="{BB962C8B-B14F-4D97-AF65-F5344CB8AC3E}">
        <p14:creationId xmlns:p14="http://schemas.microsoft.com/office/powerpoint/2010/main" val="271259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Prefer to bring you own device?</a:t>
            </a:r>
            <a:endParaRPr lang="en-GB" sz="4000"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729" y="2996952"/>
            <a:ext cx="11440671" cy="2681709"/>
          </a:xfrm>
        </p:spPr>
      </p:pic>
      <p:sp>
        <p:nvSpPr>
          <p:cNvPr id="6" name="Content Placeholder 3"/>
          <p:cNvSpPr txBox="1">
            <a:spLocks/>
          </p:cNvSpPr>
          <p:nvPr/>
        </p:nvSpPr>
        <p:spPr>
          <a:xfrm>
            <a:off x="609600" y="1600201"/>
            <a:ext cx="10972800" cy="3340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smtClean="0"/>
          </a:p>
        </p:txBody>
      </p:sp>
      <p:sp>
        <p:nvSpPr>
          <p:cNvPr id="7" name="TextBox 6"/>
          <p:cNvSpPr txBox="1"/>
          <p:nvPr/>
        </p:nvSpPr>
        <p:spPr>
          <a:xfrm>
            <a:off x="604278" y="1432755"/>
            <a:ext cx="10978122"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Our scheme is flexible to support a range of devices with an integrated keyboard</a:t>
            </a:r>
          </a:p>
          <a:p>
            <a:pPr marL="457200" indent="-457200">
              <a:buFont typeface="Arial" panose="020B0604020202020204" pitchFamily="34" charset="0"/>
              <a:buChar char="•"/>
            </a:pPr>
            <a:r>
              <a:rPr lang="en-GB" sz="2800" dirty="0" smtClean="0"/>
              <a:t>Equal access to school resources for every student</a:t>
            </a:r>
          </a:p>
        </p:txBody>
      </p:sp>
    </p:spTree>
    <p:extLst>
      <p:ext uri="{BB962C8B-B14F-4D97-AF65-F5344CB8AC3E}">
        <p14:creationId xmlns:p14="http://schemas.microsoft.com/office/powerpoint/2010/main" val="513960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98968" cy="1143000"/>
          </a:xfrm>
        </p:spPr>
        <p:txBody>
          <a:bodyPr>
            <a:normAutofit/>
          </a:bodyPr>
          <a:lstStyle/>
          <a:p>
            <a:r>
              <a:rPr lang="en-GB" sz="4000" dirty="0" smtClean="0"/>
              <a:t>How do we use them in school?</a:t>
            </a:r>
            <a:endParaRPr lang="en-GB" sz="4000" dirty="0"/>
          </a:p>
        </p:txBody>
      </p:sp>
      <p:sp>
        <p:nvSpPr>
          <p:cNvPr id="3" name="Content Placeholder 2"/>
          <p:cNvSpPr>
            <a:spLocks noGrp="1"/>
          </p:cNvSpPr>
          <p:nvPr>
            <p:ph idx="1"/>
          </p:nvPr>
        </p:nvSpPr>
        <p:spPr/>
        <p:txBody>
          <a:bodyPr/>
          <a:lstStyle/>
          <a:p>
            <a:endParaRPr lang="en-GB" dirty="0"/>
          </a:p>
        </p:txBody>
      </p:sp>
      <p:sp>
        <p:nvSpPr>
          <p:cNvPr id="4" name="AutoShape 2" descr="Image result for show my home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320644" y="1645369"/>
            <a:ext cx="2705100" cy="1685925"/>
          </a:xfrm>
          <a:prstGeom prst="rect">
            <a:avLst/>
          </a:prstGeom>
        </p:spPr>
      </p:pic>
      <p:pic>
        <p:nvPicPr>
          <p:cNvPr id="6" name="Picture 5"/>
          <p:cNvPicPr>
            <a:picLocks noChangeAspect="1"/>
          </p:cNvPicPr>
          <p:nvPr/>
        </p:nvPicPr>
        <p:blipFill>
          <a:blip r:embed="rId4"/>
          <a:stretch>
            <a:fillRect/>
          </a:stretch>
        </p:blipFill>
        <p:spPr>
          <a:xfrm>
            <a:off x="3935760" y="1645369"/>
            <a:ext cx="2847975" cy="1600200"/>
          </a:xfrm>
          <a:prstGeom prst="rect">
            <a:avLst/>
          </a:prstGeom>
        </p:spPr>
      </p:pic>
      <p:pic>
        <p:nvPicPr>
          <p:cNvPr id="7" name="Picture 6"/>
          <p:cNvPicPr>
            <a:picLocks noChangeAspect="1"/>
          </p:cNvPicPr>
          <p:nvPr/>
        </p:nvPicPr>
        <p:blipFill>
          <a:blip r:embed="rId5"/>
          <a:stretch>
            <a:fillRect/>
          </a:stretch>
        </p:blipFill>
        <p:spPr>
          <a:xfrm>
            <a:off x="7320136" y="1517421"/>
            <a:ext cx="2143125" cy="2143125"/>
          </a:xfrm>
          <a:prstGeom prst="rect">
            <a:avLst/>
          </a:prstGeom>
        </p:spPr>
      </p:pic>
      <p:sp>
        <p:nvSpPr>
          <p:cNvPr id="8" name="AutoShape 4" descr="Image result for goog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6"/>
          <a:stretch>
            <a:fillRect/>
          </a:stretch>
        </p:blipFill>
        <p:spPr>
          <a:xfrm>
            <a:off x="406369" y="3833663"/>
            <a:ext cx="2533650" cy="1809750"/>
          </a:xfrm>
          <a:prstGeom prst="rect">
            <a:avLst/>
          </a:prstGeom>
        </p:spPr>
      </p:pic>
      <p:sp>
        <p:nvSpPr>
          <p:cNvPr id="10" name="AutoShape 6" descr="Image result for online dictiona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7"/>
          <a:stretch>
            <a:fillRect/>
          </a:stretch>
        </p:blipFill>
        <p:spPr>
          <a:xfrm>
            <a:off x="3935760" y="3760144"/>
            <a:ext cx="2247900" cy="2028825"/>
          </a:xfrm>
          <a:prstGeom prst="rect">
            <a:avLst/>
          </a:prstGeom>
        </p:spPr>
      </p:pic>
      <p:pic>
        <p:nvPicPr>
          <p:cNvPr id="12" name="Picture 11"/>
          <p:cNvPicPr>
            <a:picLocks noChangeAspect="1"/>
          </p:cNvPicPr>
          <p:nvPr/>
        </p:nvPicPr>
        <p:blipFill>
          <a:blip r:embed="rId8"/>
          <a:stretch>
            <a:fillRect/>
          </a:stretch>
        </p:blipFill>
        <p:spPr>
          <a:xfrm>
            <a:off x="9944294" y="1704592"/>
            <a:ext cx="2143125" cy="2143125"/>
          </a:xfrm>
          <a:prstGeom prst="rect">
            <a:avLst/>
          </a:prstGeom>
        </p:spPr>
      </p:pic>
      <p:pic>
        <p:nvPicPr>
          <p:cNvPr id="13" name="Picture 12"/>
          <p:cNvPicPr>
            <a:picLocks noChangeAspect="1"/>
          </p:cNvPicPr>
          <p:nvPr/>
        </p:nvPicPr>
        <p:blipFill>
          <a:blip r:embed="rId9"/>
          <a:stretch>
            <a:fillRect/>
          </a:stretch>
        </p:blipFill>
        <p:spPr>
          <a:xfrm>
            <a:off x="6888088" y="4114786"/>
            <a:ext cx="2095500" cy="1704975"/>
          </a:xfrm>
          <a:prstGeom prst="rect">
            <a:avLst/>
          </a:prstGeom>
        </p:spPr>
      </p:pic>
      <p:pic>
        <p:nvPicPr>
          <p:cNvPr id="14" name="Picture 13"/>
          <p:cNvPicPr>
            <a:picLocks noChangeAspect="1"/>
          </p:cNvPicPr>
          <p:nvPr/>
        </p:nvPicPr>
        <p:blipFill>
          <a:blip r:embed="rId10"/>
          <a:stretch>
            <a:fillRect/>
          </a:stretch>
        </p:blipFill>
        <p:spPr>
          <a:xfrm>
            <a:off x="9728231" y="3749960"/>
            <a:ext cx="2143125" cy="2143125"/>
          </a:xfrm>
          <a:prstGeom prst="rect">
            <a:avLst/>
          </a:prstGeom>
        </p:spPr>
      </p:pic>
    </p:spTree>
    <p:extLst>
      <p:ext uri="{BB962C8B-B14F-4D97-AF65-F5344CB8AC3E}">
        <p14:creationId xmlns:p14="http://schemas.microsoft.com/office/powerpoint/2010/main" val="149869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563"/>
            <a:ext cx="9144000" cy="1054442"/>
          </a:xfrm>
        </p:spPr>
        <p:txBody>
          <a:bodyPr>
            <a:normAutofit/>
          </a:bodyPr>
          <a:lstStyle/>
          <a:p>
            <a:r>
              <a:rPr lang="en-GB" b="1" dirty="0" smtClean="0">
                <a:solidFill>
                  <a:srgbClr val="002060"/>
                </a:solidFill>
              </a:rPr>
              <a:t>Show my Homework</a:t>
            </a:r>
            <a:endParaRPr lang="en-GB" b="1" dirty="0">
              <a:solidFill>
                <a:srgbClr val="002060"/>
              </a:solidFill>
            </a:endParaRPr>
          </a:p>
        </p:txBody>
      </p:sp>
      <p:sp>
        <p:nvSpPr>
          <p:cNvPr id="3" name="Subtitle 2"/>
          <p:cNvSpPr>
            <a:spLocks noGrp="1"/>
          </p:cNvSpPr>
          <p:nvPr>
            <p:ph type="subTitle" idx="1"/>
          </p:nvPr>
        </p:nvSpPr>
        <p:spPr>
          <a:xfrm>
            <a:off x="1523999" y="1721708"/>
            <a:ext cx="9316995" cy="4996247"/>
          </a:xfrm>
        </p:spPr>
        <p:txBody>
          <a:bodyPr>
            <a:normAutofit fontScale="92500" lnSpcReduction="10000"/>
          </a:bodyPr>
          <a:lstStyle/>
          <a:p>
            <a:r>
              <a:rPr lang="en-GB" dirty="0" smtClean="0"/>
              <a:t>Using </a:t>
            </a:r>
            <a:r>
              <a:rPr lang="en-GB" b="1" dirty="0" smtClean="0"/>
              <a:t>Chrome</a:t>
            </a:r>
            <a:r>
              <a:rPr lang="en-GB" dirty="0" smtClean="0"/>
              <a:t> access the </a:t>
            </a:r>
            <a:r>
              <a:rPr lang="en-GB" dirty="0" err="1" smtClean="0"/>
              <a:t>Carr</a:t>
            </a:r>
            <a:r>
              <a:rPr lang="en-GB" dirty="0" smtClean="0"/>
              <a:t> Hill Website and at the bottom under “Useful Links” click “Show my Homework”</a:t>
            </a:r>
          </a:p>
          <a:p>
            <a:endParaRPr lang="en-GB" dirty="0"/>
          </a:p>
          <a:p>
            <a:endParaRPr lang="en-GB" dirty="0" smtClean="0"/>
          </a:p>
          <a:p>
            <a:endParaRPr lang="en-GB" dirty="0"/>
          </a:p>
          <a:p>
            <a:endParaRPr lang="en-GB" dirty="0" smtClean="0"/>
          </a:p>
          <a:p>
            <a:endParaRPr lang="en-GB" dirty="0"/>
          </a:p>
          <a:p>
            <a:r>
              <a:rPr lang="en-GB" dirty="0"/>
              <a:t>	</a:t>
            </a:r>
            <a:r>
              <a:rPr lang="en-GB" dirty="0" smtClean="0"/>
              <a:t>						</a:t>
            </a:r>
          </a:p>
          <a:p>
            <a:r>
              <a:rPr lang="en-GB" dirty="0" smtClean="0"/>
              <a:t>																Click here</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940" y="2710248"/>
            <a:ext cx="6758688" cy="3801762"/>
          </a:xfrm>
          <a:prstGeom prst="rect">
            <a:avLst/>
          </a:prstGeom>
        </p:spPr>
      </p:pic>
    </p:spTree>
    <p:extLst>
      <p:ext uri="{BB962C8B-B14F-4D97-AF65-F5344CB8AC3E}">
        <p14:creationId xmlns:p14="http://schemas.microsoft.com/office/powerpoint/2010/main" val="336847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2060"/>
                </a:solidFill>
              </a:rPr>
              <a:t>Log in</a:t>
            </a:r>
            <a:endParaRPr lang="en-GB" b="1" dirty="0">
              <a:solidFill>
                <a:srgbClr val="00206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2674" y="1432871"/>
            <a:ext cx="9080840" cy="5107972"/>
          </a:xfrm>
        </p:spPr>
      </p:pic>
      <p:sp>
        <p:nvSpPr>
          <p:cNvPr id="5" name="TextBox 4"/>
          <p:cNvSpPr txBox="1"/>
          <p:nvPr/>
        </p:nvSpPr>
        <p:spPr>
          <a:xfrm>
            <a:off x="9597083" y="2545492"/>
            <a:ext cx="2001794" cy="646331"/>
          </a:xfrm>
          <a:prstGeom prst="rect">
            <a:avLst/>
          </a:prstGeom>
          <a:noFill/>
        </p:spPr>
        <p:txBody>
          <a:bodyPr wrap="square" rtlCol="0">
            <a:spAutoFit/>
          </a:bodyPr>
          <a:lstStyle/>
          <a:p>
            <a:r>
              <a:rPr lang="en-GB" sz="3600" dirty="0" smtClean="0"/>
              <a:t>Click here</a:t>
            </a:r>
            <a:endParaRPr lang="en-GB" sz="3600" dirty="0"/>
          </a:p>
        </p:txBody>
      </p:sp>
    </p:spTree>
    <p:extLst>
      <p:ext uri="{BB962C8B-B14F-4D97-AF65-F5344CB8AC3E}">
        <p14:creationId xmlns:p14="http://schemas.microsoft.com/office/powerpoint/2010/main" val="252659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25" y="543697"/>
            <a:ext cx="8106032" cy="5041557"/>
          </a:xfrm>
          <a:prstGeom prst="rect">
            <a:avLst/>
          </a:prstGeom>
        </p:spPr>
      </p:pic>
      <p:sp>
        <p:nvSpPr>
          <p:cNvPr id="3" name="TextBox 2"/>
          <p:cNvSpPr txBox="1"/>
          <p:nvPr/>
        </p:nvSpPr>
        <p:spPr>
          <a:xfrm>
            <a:off x="4300152" y="3778067"/>
            <a:ext cx="2660822" cy="1323439"/>
          </a:xfrm>
          <a:prstGeom prst="rect">
            <a:avLst/>
          </a:prstGeom>
          <a:noFill/>
        </p:spPr>
        <p:txBody>
          <a:bodyPr wrap="square" rtlCol="0">
            <a:spAutoFit/>
          </a:bodyPr>
          <a:lstStyle/>
          <a:p>
            <a:pPr algn="ctr"/>
            <a:r>
              <a:rPr lang="en-GB" sz="2000" b="1" dirty="0" smtClean="0"/>
              <a:t>DO NOT USE THIS SECTION TO LOGIN USE THE ABOVE RED OFFICE 365 BUTTON</a:t>
            </a:r>
            <a:endParaRPr lang="en-GB" sz="2000" b="1" dirty="0"/>
          </a:p>
        </p:txBody>
      </p:sp>
      <p:sp>
        <p:nvSpPr>
          <p:cNvPr id="4" name="TextBox 3"/>
          <p:cNvSpPr txBox="1"/>
          <p:nvPr/>
        </p:nvSpPr>
        <p:spPr>
          <a:xfrm>
            <a:off x="8583827" y="2792628"/>
            <a:ext cx="2323069" cy="923330"/>
          </a:xfrm>
          <a:prstGeom prst="rect">
            <a:avLst/>
          </a:prstGeom>
          <a:noFill/>
        </p:spPr>
        <p:txBody>
          <a:bodyPr wrap="square" rtlCol="0">
            <a:spAutoFit/>
          </a:bodyPr>
          <a:lstStyle/>
          <a:p>
            <a:r>
              <a:rPr lang="en-GB" b="1" dirty="0" smtClean="0"/>
              <a:t>Click here - Use the Red Office 365 button to log in </a:t>
            </a:r>
            <a:endParaRPr lang="en-GB" b="1" dirty="0"/>
          </a:p>
        </p:txBody>
      </p:sp>
    </p:spTree>
    <p:extLst>
      <p:ext uri="{BB962C8B-B14F-4D97-AF65-F5344CB8AC3E}">
        <p14:creationId xmlns:p14="http://schemas.microsoft.com/office/powerpoint/2010/main" val="166578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583" y="434031"/>
            <a:ext cx="10190205" cy="5731990"/>
          </a:xfrm>
          <a:prstGeom prst="rect">
            <a:avLst/>
          </a:prstGeom>
        </p:spPr>
      </p:pic>
      <p:sp>
        <p:nvSpPr>
          <p:cNvPr id="3" name="TextBox 2"/>
          <p:cNvSpPr txBox="1"/>
          <p:nvPr/>
        </p:nvSpPr>
        <p:spPr>
          <a:xfrm>
            <a:off x="8213124" y="3698789"/>
            <a:ext cx="3443417" cy="1200329"/>
          </a:xfrm>
          <a:prstGeom prst="rect">
            <a:avLst/>
          </a:prstGeom>
          <a:noFill/>
        </p:spPr>
        <p:txBody>
          <a:bodyPr wrap="square" rtlCol="0">
            <a:spAutoFit/>
          </a:bodyPr>
          <a:lstStyle/>
          <a:p>
            <a:pPr algn="ctr"/>
            <a:r>
              <a:rPr lang="en-GB" sz="2400" b="1" dirty="0" smtClean="0"/>
              <a:t>Log in with their full school email address and password </a:t>
            </a:r>
            <a:endParaRPr lang="en-GB" sz="2400" b="1" dirty="0"/>
          </a:p>
        </p:txBody>
      </p:sp>
    </p:spTree>
    <p:extLst>
      <p:ext uri="{BB962C8B-B14F-4D97-AF65-F5344CB8AC3E}">
        <p14:creationId xmlns:p14="http://schemas.microsoft.com/office/powerpoint/2010/main" val="3892523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1589</TotalTime>
  <Words>2523</Words>
  <Application>Microsoft Office PowerPoint</Application>
  <PresentationFormat>Widescreen</PresentationFormat>
  <Paragraphs>373</Paragraphs>
  <Slides>55</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Century Gothic</vt:lpstr>
      <vt:lpstr>Copa Sharp BTN</vt:lpstr>
      <vt:lpstr>Times New Roman</vt:lpstr>
      <vt:lpstr>Office Theme</vt:lpstr>
      <vt:lpstr>Thanks for Joining Us</vt:lpstr>
      <vt:lpstr>Setting Alex Jordinson Deputy Headteacher </vt:lpstr>
      <vt:lpstr>Setting</vt:lpstr>
      <vt:lpstr>Show my Homework Alex Jordinson Deputy Headteacher </vt:lpstr>
      <vt:lpstr>PowerPoint Presentation</vt:lpstr>
      <vt:lpstr>Show my Homework</vt:lpstr>
      <vt:lpstr>Log in</vt:lpstr>
      <vt:lpstr>PowerPoint Presentation</vt:lpstr>
      <vt:lpstr>PowerPoint Presentation</vt:lpstr>
      <vt:lpstr>PowerPoint Presentation</vt:lpstr>
      <vt:lpstr>GCSE reform, targets and  monitoring progress Liz Hilton-Peet Assistant Headteacher </vt:lpstr>
      <vt:lpstr>Why and how are GCSEs changing?</vt:lpstr>
      <vt:lpstr>PowerPoint Presentation</vt:lpstr>
      <vt:lpstr>Setting Targets</vt:lpstr>
      <vt:lpstr>Keeping track of progress</vt:lpstr>
      <vt:lpstr>PowerPoint Presentation</vt:lpstr>
      <vt:lpstr>Reports</vt:lpstr>
      <vt:lpstr>English Kathryn Gardner Assistant Head of Faculty </vt:lpstr>
      <vt:lpstr>Transition Tests</vt:lpstr>
      <vt:lpstr>PowerPoint Presentation</vt:lpstr>
      <vt:lpstr>The Year 7 Course</vt:lpstr>
      <vt:lpstr>Reading Challenge</vt:lpstr>
      <vt:lpstr>Parents and Carers</vt:lpstr>
      <vt:lpstr>Mathematics James Myers Assistant Head of Mathematics (Tracking and Intervention) </vt:lpstr>
      <vt:lpstr>PowerPoint Presentation</vt:lpstr>
      <vt:lpstr>What we expect from the students?</vt:lpstr>
      <vt:lpstr>PowerPoint Presentation</vt:lpstr>
      <vt:lpstr>PowerPoint Presentation</vt:lpstr>
      <vt:lpstr>PowerPoint Presentation</vt:lpstr>
      <vt:lpstr>PowerPoint Presentation</vt:lpstr>
      <vt:lpstr>What support is available?</vt:lpstr>
      <vt:lpstr>Revision Guides</vt:lpstr>
      <vt:lpstr>Extra-Curricular Activities</vt:lpstr>
      <vt:lpstr>Positive Attitude</vt:lpstr>
      <vt:lpstr>Science Cathy North Head of Science</vt:lpstr>
      <vt:lpstr>Year 7 Structure</vt:lpstr>
      <vt:lpstr>PowerPoint Presentation</vt:lpstr>
      <vt:lpstr>PowerPoint Presentation</vt:lpstr>
      <vt:lpstr>Enrichment Activities</vt:lpstr>
      <vt:lpstr>PowerPoint Presentation</vt:lpstr>
      <vt:lpstr>Expectations:</vt:lpstr>
      <vt:lpstr>Reward Systems:</vt:lpstr>
      <vt:lpstr>6 – P Card: </vt:lpstr>
      <vt:lpstr>Starting Lessons off positively:</vt:lpstr>
      <vt:lpstr>PowerPoint Presentation</vt:lpstr>
      <vt:lpstr>We want to all students to have access to a happy and safe learning environment where they can thrive to achieve great success in the future. </vt:lpstr>
      <vt:lpstr> Learning at Carr Hill  Danny Morton Assistant Headteacher</vt:lpstr>
      <vt:lpstr>Our Aim                           Your Aim </vt:lpstr>
      <vt:lpstr>Homework</vt:lpstr>
      <vt:lpstr>Feedback</vt:lpstr>
      <vt:lpstr> Chromebooks Danny Morton Assistant Headteacher</vt:lpstr>
      <vt:lpstr>“It is important for us to embrace the use of technology to maintain an innovative approach to teaching and learning which fully prepares students for further education and employment in a technological world”</vt:lpstr>
      <vt:lpstr>What is a Chromebook?</vt:lpstr>
      <vt:lpstr>Prefer to bring you own device?</vt:lpstr>
      <vt:lpstr>How do we use them in school?</vt:lpstr>
    </vt:vector>
  </TitlesOfParts>
  <Company>Carr Hill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gnapier</dc:creator>
  <cp:lastModifiedBy>Ms E Hilton-Peet</cp:lastModifiedBy>
  <cp:revision>119</cp:revision>
  <cp:lastPrinted>2017-09-20T15:41:12Z</cp:lastPrinted>
  <dcterms:created xsi:type="dcterms:W3CDTF">2011-11-23T17:04:58Z</dcterms:created>
  <dcterms:modified xsi:type="dcterms:W3CDTF">2017-09-21T16:47:41Z</dcterms:modified>
</cp:coreProperties>
</file>