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60" r:id="rId3"/>
    <p:sldId id="305" r:id="rId4"/>
    <p:sldId id="261" r:id="rId5"/>
    <p:sldId id="262" r:id="rId6"/>
    <p:sldId id="306" r:id="rId7"/>
    <p:sldId id="307" r:id="rId8"/>
    <p:sldId id="308" r:id="rId9"/>
    <p:sldId id="310" r:id="rId10"/>
    <p:sldId id="311" r:id="rId11"/>
    <p:sldId id="312" r:id="rId12"/>
    <p:sldId id="313" r:id="rId13"/>
    <p:sldId id="314" r:id="rId14"/>
    <p:sldId id="315" r:id="rId15"/>
    <p:sldId id="316" r:id="rId16"/>
    <p:sldId id="317" r:id="rId17"/>
    <p:sldId id="318" r:id="rId18"/>
    <p:sldId id="346" r:id="rId19"/>
    <p:sldId id="319" r:id="rId20"/>
    <p:sldId id="320" r:id="rId21"/>
    <p:sldId id="321" r:id="rId22"/>
    <p:sldId id="322" r:id="rId23"/>
    <p:sldId id="323" r:id="rId24"/>
    <p:sldId id="324" r:id="rId25"/>
    <p:sldId id="325" r:id="rId26"/>
    <p:sldId id="326" r:id="rId27"/>
    <p:sldId id="327" r:id="rId28"/>
    <p:sldId id="328"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7" r:id="rId42"/>
    <p:sldId id="342" r:id="rId43"/>
    <p:sldId id="343" r:id="rId44"/>
    <p:sldId id="344" r:id="rId45"/>
    <p:sldId id="34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44D4-1C4A-48B4-B89D-7749A86B68B7}" type="datetimeFigureOut">
              <a:rPr lang="en-GB" smtClean="0"/>
              <a:t>03/10/2019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83397-2F46-4D18-B5EC-4F89325CB897}" type="slidenum">
              <a:rPr lang="en-GB" smtClean="0"/>
              <a:t>‹#›</a:t>
            </a:fld>
            <a:endParaRPr lang="en-GB" dirty="0"/>
          </a:p>
        </p:txBody>
      </p:sp>
    </p:spTree>
    <p:extLst>
      <p:ext uri="{BB962C8B-B14F-4D97-AF65-F5344CB8AC3E}">
        <p14:creationId xmlns:p14="http://schemas.microsoft.com/office/powerpoint/2010/main" val="121563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83397-2F46-4D18-B5EC-4F89325CB897}" type="slidenum">
              <a:rPr lang="en-GB" smtClean="0"/>
              <a:t>1</a:t>
            </a:fld>
            <a:endParaRPr lang="en-GB" dirty="0"/>
          </a:p>
        </p:txBody>
      </p:sp>
    </p:spTree>
    <p:extLst>
      <p:ext uri="{BB962C8B-B14F-4D97-AF65-F5344CB8AC3E}">
        <p14:creationId xmlns:p14="http://schemas.microsoft.com/office/powerpoint/2010/main" val="73058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10</a:t>
            </a:fld>
            <a:endParaRPr lang="en-GB" dirty="0"/>
          </a:p>
        </p:txBody>
      </p:sp>
    </p:spTree>
    <p:extLst>
      <p:ext uri="{BB962C8B-B14F-4D97-AF65-F5344CB8AC3E}">
        <p14:creationId xmlns:p14="http://schemas.microsoft.com/office/powerpoint/2010/main" val="324399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11</a:t>
            </a:fld>
            <a:endParaRPr lang="en-GB" dirty="0"/>
          </a:p>
        </p:txBody>
      </p:sp>
    </p:spTree>
    <p:extLst>
      <p:ext uri="{BB962C8B-B14F-4D97-AF65-F5344CB8AC3E}">
        <p14:creationId xmlns:p14="http://schemas.microsoft.com/office/powerpoint/2010/main" val="420567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12</a:t>
            </a:fld>
            <a:endParaRPr lang="en-GB" dirty="0"/>
          </a:p>
        </p:txBody>
      </p:sp>
    </p:spTree>
    <p:extLst>
      <p:ext uri="{BB962C8B-B14F-4D97-AF65-F5344CB8AC3E}">
        <p14:creationId xmlns:p14="http://schemas.microsoft.com/office/powerpoint/2010/main" val="316167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13</a:t>
            </a:fld>
            <a:endParaRPr lang="en-GB" dirty="0"/>
          </a:p>
        </p:txBody>
      </p:sp>
    </p:spTree>
    <p:extLst>
      <p:ext uri="{BB962C8B-B14F-4D97-AF65-F5344CB8AC3E}">
        <p14:creationId xmlns:p14="http://schemas.microsoft.com/office/powerpoint/2010/main" val="236166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14</a:t>
            </a:fld>
            <a:endParaRPr lang="en-GB" dirty="0"/>
          </a:p>
        </p:txBody>
      </p:sp>
    </p:spTree>
    <p:extLst>
      <p:ext uri="{BB962C8B-B14F-4D97-AF65-F5344CB8AC3E}">
        <p14:creationId xmlns:p14="http://schemas.microsoft.com/office/powerpoint/2010/main" val="314578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15</a:t>
            </a:fld>
            <a:endParaRPr lang="en-GB" dirty="0"/>
          </a:p>
        </p:txBody>
      </p:sp>
    </p:spTree>
    <p:extLst>
      <p:ext uri="{BB962C8B-B14F-4D97-AF65-F5344CB8AC3E}">
        <p14:creationId xmlns:p14="http://schemas.microsoft.com/office/powerpoint/2010/main" val="185954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16</a:t>
            </a:fld>
            <a:endParaRPr lang="en-GB" dirty="0"/>
          </a:p>
        </p:txBody>
      </p:sp>
    </p:spTree>
    <p:extLst>
      <p:ext uri="{BB962C8B-B14F-4D97-AF65-F5344CB8AC3E}">
        <p14:creationId xmlns:p14="http://schemas.microsoft.com/office/powerpoint/2010/main" val="309625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17</a:t>
            </a:fld>
            <a:endParaRPr lang="en-GB" dirty="0"/>
          </a:p>
        </p:txBody>
      </p:sp>
    </p:spTree>
    <p:extLst>
      <p:ext uri="{BB962C8B-B14F-4D97-AF65-F5344CB8AC3E}">
        <p14:creationId xmlns:p14="http://schemas.microsoft.com/office/powerpoint/2010/main" val="2263081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18</a:t>
            </a:fld>
            <a:endParaRPr lang="en-GB" dirty="0"/>
          </a:p>
        </p:txBody>
      </p:sp>
    </p:spTree>
    <p:extLst>
      <p:ext uri="{BB962C8B-B14F-4D97-AF65-F5344CB8AC3E}">
        <p14:creationId xmlns:p14="http://schemas.microsoft.com/office/powerpoint/2010/main" val="156688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19</a:t>
            </a:fld>
            <a:endParaRPr lang="en-GB" dirty="0"/>
          </a:p>
        </p:txBody>
      </p:sp>
    </p:spTree>
    <p:extLst>
      <p:ext uri="{BB962C8B-B14F-4D97-AF65-F5344CB8AC3E}">
        <p14:creationId xmlns:p14="http://schemas.microsoft.com/office/powerpoint/2010/main" val="218510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a:t>
            </a:fld>
            <a:endParaRPr lang="en-GB" dirty="0"/>
          </a:p>
        </p:txBody>
      </p:sp>
    </p:spTree>
    <p:extLst>
      <p:ext uri="{BB962C8B-B14F-4D97-AF65-F5344CB8AC3E}">
        <p14:creationId xmlns:p14="http://schemas.microsoft.com/office/powerpoint/2010/main" val="355785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20</a:t>
            </a:fld>
            <a:endParaRPr lang="en-GB" dirty="0"/>
          </a:p>
        </p:txBody>
      </p:sp>
    </p:spTree>
    <p:extLst>
      <p:ext uri="{BB962C8B-B14F-4D97-AF65-F5344CB8AC3E}">
        <p14:creationId xmlns:p14="http://schemas.microsoft.com/office/powerpoint/2010/main" val="193756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21</a:t>
            </a:fld>
            <a:endParaRPr lang="en-GB" dirty="0"/>
          </a:p>
        </p:txBody>
      </p:sp>
    </p:spTree>
    <p:extLst>
      <p:ext uri="{BB962C8B-B14F-4D97-AF65-F5344CB8AC3E}">
        <p14:creationId xmlns:p14="http://schemas.microsoft.com/office/powerpoint/2010/main" val="143429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22</a:t>
            </a:fld>
            <a:endParaRPr lang="en-GB" dirty="0"/>
          </a:p>
        </p:txBody>
      </p:sp>
    </p:spTree>
    <p:extLst>
      <p:ext uri="{BB962C8B-B14F-4D97-AF65-F5344CB8AC3E}">
        <p14:creationId xmlns:p14="http://schemas.microsoft.com/office/powerpoint/2010/main" val="1477756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23</a:t>
            </a:fld>
            <a:endParaRPr lang="en-GB" dirty="0"/>
          </a:p>
        </p:txBody>
      </p:sp>
    </p:spTree>
    <p:extLst>
      <p:ext uri="{BB962C8B-B14F-4D97-AF65-F5344CB8AC3E}">
        <p14:creationId xmlns:p14="http://schemas.microsoft.com/office/powerpoint/2010/main" val="391344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24</a:t>
            </a:fld>
            <a:endParaRPr lang="en-GB" dirty="0"/>
          </a:p>
        </p:txBody>
      </p:sp>
    </p:spTree>
    <p:extLst>
      <p:ext uri="{BB962C8B-B14F-4D97-AF65-F5344CB8AC3E}">
        <p14:creationId xmlns:p14="http://schemas.microsoft.com/office/powerpoint/2010/main" val="59968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25</a:t>
            </a:fld>
            <a:endParaRPr lang="en-GB" dirty="0"/>
          </a:p>
        </p:txBody>
      </p:sp>
    </p:spTree>
    <p:extLst>
      <p:ext uri="{BB962C8B-B14F-4D97-AF65-F5344CB8AC3E}">
        <p14:creationId xmlns:p14="http://schemas.microsoft.com/office/powerpoint/2010/main" val="2637042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26</a:t>
            </a:fld>
            <a:endParaRPr lang="en-GB" dirty="0"/>
          </a:p>
        </p:txBody>
      </p:sp>
    </p:spTree>
    <p:extLst>
      <p:ext uri="{BB962C8B-B14F-4D97-AF65-F5344CB8AC3E}">
        <p14:creationId xmlns:p14="http://schemas.microsoft.com/office/powerpoint/2010/main" val="104844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27</a:t>
            </a:fld>
            <a:endParaRPr lang="en-GB" dirty="0"/>
          </a:p>
        </p:txBody>
      </p:sp>
    </p:spTree>
    <p:extLst>
      <p:ext uri="{BB962C8B-B14F-4D97-AF65-F5344CB8AC3E}">
        <p14:creationId xmlns:p14="http://schemas.microsoft.com/office/powerpoint/2010/main" val="297882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28</a:t>
            </a:fld>
            <a:endParaRPr lang="en-GB" dirty="0"/>
          </a:p>
        </p:txBody>
      </p:sp>
    </p:spTree>
    <p:extLst>
      <p:ext uri="{BB962C8B-B14F-4D97-AF65-F5344CB8AC3E}">
        <p14:creationId xmlns:p14="http://schemas.microsoft.com/office/powerpoint/2010/main" val="4016539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29</a:t>
            </a:fld>
            <a:endParaRPr lang="en-GB" dirty="0"/>
          </a:p>
        </p:txBody>
      </p:sp>
    </p:spTree>
    <p:extLst>
      <p:ext uri="{BB962C8B-B14F-4D97-AF65-F5344CB8AC3E}">
        <p14:creationId xmlns:p14="http://schemas.microsoft.com/office/powerpoint/2010/main" val="338293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a:t>
            </a:fld>
            <a:endParaRPr lang="en-GB" dirty="0"/>
          </a:p>
        </p:txBody>
      </p:sp>
    </p:spTree>
    <p:extLst>
      <p:ext uri="{BB962C8B-B14F-4D97-AF65-F5344CB8AC3E}">
        <p14:creationId xmlns:p14="http://schemas.microsoft.com/office/powerpoint/2010/main" val="3723840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2779558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31</a:t>
            </a:fld>
            <a:endParaRPr lang="en-GB" dirty="0"/>
          </a:p>
        </p:txBody>
      </p:sp>
    </p:spTree>
    <p:extLst>
      <p:ext uri="{BB962C8B-B14F-4D97-AF65-F5344CB8AC3E}">
        <p14:creationId xmlns:p14="http://schemas.microsoft.com/office/powerpoint/2010/main" val="2162807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32</a:t>
            </a:fld>
            <a:endParaRPr lang="en-GB" dirty="0"/>
          </a:p>
        </p:txBody>
      </p:sp>
    </p:spTree>
    <p:extLst>
      <p:ext uri="{BB962C8B-B14F-4D97-AF65-F5344CB8AC3E}">
        <p14:creationId xmlns:p14="http://schemas.microsoft.com/office/powerpoint/2010/main" val="3633628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33</a:t>
            </a:fld>
            <a:endParaRPr lang="en-GB" dirty="0"/>
          </a:p>
        </p:txBody>
      </p:sp>
    </p:spTree>
    <p:extLst>
      <p:ext uri="{BB962C8B-B14F-4D97-AF65-F5344CB8AC3E}">
        <p14:creationId xmlns:p14="http://schemas.microsoft.com/office/powerpoint/2010/main" val="1129201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34</a:t>
            </a:fld>
            <a:endParaRPr lang="en-GB" dirty="0"/>
          </a:p>
        </p:txBody>
      </p:sp>
    </p:spTree>
    <p:extLst>
      <p:ext uri="{BB962C8B-B14F-4D97-AF65-F5344CB8AC3E}">
        <p14:creationId xmlns:p14="http://schemas.microsoft.com/office/powerpoint/2010/main" val="2039844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35</a:t>
            </a:fld>
            <a:endParaRPr lang="en-GB" dirty="0"/>
          </a:p>
        </p:txBody>
      </p:sp>
    </p:spTree>
    <p:extLst>
      <p:ext uri="{BB962C8B-B14F-4D97-AF65-F5344CB8AC3E}">
        <p14:creationId xmlns:p14="http://schemas.microsoft.com/office/powerpoint/2010/main" val="3569397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36</a:t>
            </a:fld>
            <a:endParaRPr lang="en-GB" dirty="0"/>
          </a:p>
        </p:txBody>
      </p:sp>
    </p:spTree>
    <p:extLst>
      <p:ext uri="{BB962C8B-B14F-4D97-AF65-F5344CB8AC3E}">
        <p14:creationId xmlns:p14="http://schemas.microsoft.com/office/powerpoint/2010/main" val="1623163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37</a:t>
            </a:fld>
            <a:endParaRPr lang="en-GB" dirty="0"/>
          </a:p>
        </p:txBody>
      </p:sp>
    </p:spTree>
    <p:extLst>
      <p:ext uri="{BB962C8B-B14F-4D97-AF65-F5344CB8AC3E}">
        <p14:creationId xmlns:p14="http://schemas.microsoft.com/office/powerpoint/2010/main" val="1886501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2828028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39</a:t>
            </a:fld>
            <a:endParaRPr lang="en-GB" dirty="0"/>
          </a:p>
        </p:txBody>
      </p:sp>
    </p:spTree>
    <p:extLst>
      <p:ext uri="{BB962C8B-B14F-4D97-AF65-F5344CB8AC3E}">
        <p14:creationId xmlns:p14="http://schemas.microsoft.com/office/powerpoint/2010/main" val="23686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a:t>
            </a:fld>
            <a:endParaRPr lang="en-GB" dirty="0"/>
          </a:p>
        </p:txBody>
      </p:sp>
    </p:spTree>
    <p:extLst>
      <p:ext uri="{BB962C8B-B14F-4D97-AF65-F5344CB8AC3E}">
        <p14:creationId xmlns:p14="http://schemas.microsoft.com/office/powerpoint/2010/main" val="1075306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40</a:t>
            </a:fld>
            <a:endParaRPr lang="en-GB" dirty="0"/>
          </a:p>
        </p:txBody>
      </p:sp>
    </p:spTree>
    <p:extLst>
      <p:ext uri="{BB962C8B-B14F-4D97-AF65-F5344CB8AC3E}">
        <p14:creationId xmlns:p14="http://schemas.microsoft.com/office/powerpoint/2010/main" val="1690933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41</a:t>
            </a:fld>
            <a:endParaRPr lang="en-GB" dirty="0"/>
          </a:p>
        </p:txBody>
      </p:sp>
    </p:spTree>
    <p:extLst>
      <p:ext uri="{BB962C8B-B14F-4D97-AF65-F5344CB8AC3E}">
        <p14:creationId xmlns:p14="http://schemas.microsoft.com/office/powerpoint/2010/main" val="3582444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42</a:t>
            </a:fld>
            <a:endParaRPr lang="en-GB" dirty="0"/>
          </a:p>
        </p:txBody>
      </p:sp>
    </p:spTree>
    <p:extLst>
      <p:ext uri="{BB962C8B-B14F-4D97-AF65-F5344CB8AC3E}">
        <p14:creationId xmlns:p14="http://schemas.microsoft.com/office/powerpoint/2010/main" val="2593835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43</a:t>
            </a:fld>
            <a:endParaRPr lang="en-GB" dirty="0"/>
          </a:p>
        </p:txBody>
      </p:sp>
    </p:spTree>
    <p:extLst>
      <p:ext uri="{BB962C8B-B14F-4D97-AF65-F5344CB8AC3E}">
        <p14:creationId xmlns:p14="http://schemas.microsoft.com/office/powerpoint/2010/main" val="3540103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44</a:t>
            </a:fld>
            <a:endParaRPr lang="en-GB" dirty="0"/>
          </a:p>
        </p:txBody>
      </p:sp>
    </p:spTree>
    <p:extLst>
      <p:ext uri="{BB962C8B-B14F-4D97-AF65-F5344CB8AC3E}">
        <p14:creationId xmlns:p14="http://schemas.microsoft.com/office/powerpoint/2010/main" val="3186242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45</a:t>
            </a:fld>
            <a:endParaRPr lang="en-GB" dirty="0"/>
          </a:p>
        </p:txBody>
      </p:sp>
    </p:spTree>
    <p:extLst>
      <p:ext uri="{BB962C8B-B14F-4D97-AF65-F5344CB8AC3E}">
        <p14:creationId xmlns:p14="http://schemas.microsoft.com/office/powerpoint/2010/main" val="34983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a:t>
            </a:fld>
            <a:endParaRPr lang="en-GB" dirty="0"/>
          </a:p>
        </p:txBody>
      </p:sp>
    </p:spTree>
    <p:extLst>
      <p:ext uri="{BB962C8B-B14F-4D97-AF65-F5344CB8AC3E}">
        <p14:creationId xmlns:p14="http://schemas.microsoft.com/office/powerpoint/2010/main" val="286356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a:t>
            </a:fld>
            <a:endParaRPr lang="en-GB" dirty="0"/>
          </a:p>
        </p:txBody>
      </p:sp>
    </p:spTree>
    <p:extLst>
      <p:ext uri="{BB962C8B-B14F-4D97-AF65-F5344CB8AC3E}">
        <p14:creationId xmlns:p14="http://schemas.microsoft.com/office/powerpoint/2010/main" val="384214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7</a:t>
            </a:fld>
            <a:endParaRPr lang="en-GB" dirty="0"/>
          </a:p>
        </p:txBody>
      </p:sp>
    </p:spTree>
    <p:extLst>
      <p:ext uri="{BB962C8B-B14F-4D97-AF65-F5344CB8AC3E}">
        <p14:creationId xmlns:p14="http://schemas.microsoft.com/office/powerpoint/2010/main" val="209230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a:solidFill>
                  <a:srgbClr val="000000"/>
                </a:solidFill>
                <a:latin typeface="+mn-lt"/>
                <a:cs typeface="Times New Roman" panose="02020603050405020304" pitchFamily="18" charset="0"/>
              </a:rPr>
              <a:t>We use the following rewards</a:t>
            </a:r>
          </a:p>
          <a:p>
            <a:r>
              <a:rPr lang="en-GB" altLang="en-US" sz="1200" dirty="0">
                <a:solidFill>
                  <a:srgbClr val="000000"/>
                </a:solidFill>
                <a:cs typeface="Times New Roman" panose="02020603050405020304" pitchFamily="18" charset="0"/>
              </a:rPr>
              <a:t>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weekly basis, mentors will recognise and praise achievement as part of mentor time</a:t>
            </a:r>
            <a:r>
              <a:rPr lang="en-GB" altLang="en-US" sz="1200" dirty="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Badges in recognition of annual merit totals </a:t>
            </a:r>
            <a:endParaRPr lang="en-GB" altLang="en-US" sz="1200" dirty="0">
              <a:cs typeface="Times New Roman" panose="02020603050405020304" pitchFamily="18" charset="0"/>
            </a:endParaRP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a:solidFill>
                  <a:srgbClr val="000000"/>
                </a:solidFill>
                <a:cs typeface="Times New Roman" panose="02020603050405020304" pitchFamily="18" charset="0"/>
              </a:rPr>
              <a:t>(Replaces current conduct card and proud to belong card). </a:t>
            </a:r>
            <a:endParaRPr lang="en-GB" altLang="en-US" sz="1200" i="1" dirty="0">
              <a:cs typeface="Times New Roman" panose="02020603050405020304" pitchFamily="18" charset="0"/>
            </a:endParaRPr>
          </a:p>
          <a:p>
            <a:pPr marL="12700" indent="0" algn="just" eaLnBrk="1" hangingPunct="1">
              <a:lnSpc>
                <a:spcPct val="80000"/>
              </a:lnSpc>
              <a:buFontTx/>
              <a:buNone/>
              <a:defRPr/>
            </a:pPr>
            <a:r>
              <a:rPr lang="en-GB" altLang="en-US" sz="1200" b="1" i="1" dirty="0"/>
              <a:t>6 P Card – Achievement and conduct out of the class</a:t>
            </a:r>
            <a:endParaRPr lang="en-GB" altLang="en-US" sz="1200" dirty="0"/>
          </a:p>
          <a:p>
            <a:pPr marL="12700" indent="0" algn="just" eaLnBrk="1" hangingPunct="1">
              <a:lnSpc>
                <a:spcPct val="80000"/>
              </a:lnSpc>
              <a:buFontTx/>
              <a:buNone/>
              <a:defRPr/>
            </a:pPr>
            <a:r>
              <a:rPr lang="en-GB" altLang="en-US" sz="1200" dirty="0"/>
              <a:t>Each student begins each half term with 10 merits recorded on their ‘</a:t>
            </a:r>
            <a:r>
              <a:rPr lang="en-GB" altLang="en-US" sz="1200" i="1" dirty="0"/>
              <a:t>P Card’. </a:t>
            </a:r>
            <a:r>
              <a:rPr lang="en-GB" altLang="en-US" sz="1200" dirty="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be earned by getting  involved in activities, and by enhancing the life of the school.</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Merits can lost for failing to adhere to our code of conduct outside of the classroom. </a:t>
            </a:r>
          </a:p>
          <a:p>
            <a:pPr marL="0" indent="0" algn="just" eaLnBrk="1" hangingPunct="1">
              <a:lnSpc>
                <a:spcPct val="80000"/>
              </a:lnSpc>
              <a:buFontTx/>
              <a:buNone/>
              <a:defRPr/>
            </a:pPr>
            <a:endParaRPr lang="en-GB" altLang="en-US" sz="1200" dirty="0"/>
          </a:p>
          <a:p>
            <a:pPr marL="0" indent="0" algn="just" eaLnBrk="1" hangingPunct="1">
              <a:lnSpc>
                <a:spcPct val="80000"/>
              </a:lnSpc>
              <a:buFontTx/>
              <a:buNone/>
              <a:defRPr/>
            </a:pPr>
            <a:r>
              <a:rPr lang="en-GB" altLang="en-US" sz="1200" dirty="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8</a:t>
            </a:fld>
            <a:endParaRPr lang="en-GB" dirty="0"/>
          </a:p>
        </p:txBody>
      </p:sp>
    </p:spTree>
    <p:extLst>
      <p:ext uri="{BB962C8B-B14F-4D97-AF65-F5344CB8AC3E}">
        <p14:creationId xmlns:p14="http://schemas.microsoft.com/office/powerpoint/2010/main" val="196896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mn-lt"/>
                <a:ea typeface="Times New Roman" panose="02020603050405020304" pitchFamily="18" charset="0"/>
                <a:cs typeface="Times New Roman" panose="02020603050405020304" pitchFamily="18" charset="0"/>
              </a:rPr>
              <a:t>It is vital we celebrate, at every opportunity, the successes, progress and improvements of our students both within and out of the classroom.  </a:t>
            </a:r>
          </a:p>
          <a:p>
            <a:r>
              <a:rPr lang="en-GB" sz="1200" dirty="0" smtClean="0">
                <a:solidFill>
                  <a:srgbClr val="000000"/>
                </a:solidFill>
                <a:latin typeface="+mn-lt"/>
                <a:cs typeface="Times New Roman" panose="02020603050405020304" pitchFamily="18" charset="0"/>
              </a:rPr>
              <a:t>We use the following rewards</a:t>
            </a:r>
          </a:p>
          <a:p>
            <a:r>
              <a:rPr lang="en-GB" altLang="en-US" sz="1200" dirty="0" smtClean="0">
                <a:solidFill>
                  <a:srgbClr val="000000"/>
                </a:solidFill>
                <a:cs typeface="Times New Roman" panose="02020603050405020304" pitchFamily="18" charset="0"/>
              </a:rPr>
              <a:t>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Merits - these are issued on a daily basis to recognise achievement across the school and are recorded on SIMs.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weekly basis, mentors will recognise and praise achievement as part of mentor time</a:t>
            </a:r>
            <a:r>
              <a:rPr lang="en-GB" altLang="en-US" sz="1200" dirty="0" smtClean="0">
                <a:cs typeface="Times New Roman" panose="02020603050405020304" pitchFamily="18" charset="0"/>
              </a:rPr>
              <a:t>. Pastoral Leaders will recognise and praise achievement as part of weekly assemblies. </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Badges in recognition of annual merit totals </a:t>
            </a:r>
            <a:endParaRPr lang="en-GB" altLang="en-US" sz="1200" dirty="0" smtClean="0">
              <a:cs typeface="Times New Roman" panose="02020603050405020304" pitchFamily="18" charset="0"/>
            </a:endParaRP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sz="1200" dirty="0" smtClean="0">
                <a:solidFill>
                  <a:srgbClr val="000000"/>
                </a:solidFill>
                <a:cs typeface="Times New Roman" panose="02020603050405020304" pitchFamily="18" charset="0"/>
              </a:rPr>
              <a:t>6 ‘P’ Card, which reflects our code of conduct and recognises achievement and behaviour out of the classroom . </a:t>
            </a:r>
            <a:r>
              <a:rPr lang="en-GB" altLang="en-US" sz="1200" i="1" dirty="0" smtClean="0">
                <a:solidFill>
                  <a:srgbClr val="000000"/>
                </a:solidFill>
                <a:cs typeface="Times New Roman" panose="02020603050405020304" pitchFamily="18" charset="0"/>
              </a:rPr>
              <a:t>(Replaces current conduct card and proud to belong card). </a:t>
            </a:r>
            <a:endParaRPr lang="en-GB" altLang="en-US" sz="1200" i="1" dirty="0" smtClean="0">
              <a:cs typeface="Times New Roman" panose="02020603050405020304" pitchFamily="18" charset="0"/>
            </a:endParaRPr>
          </a:p>
          <a:p>
            <a:pPr marL="12700" indent="0" algn="just" eaLnBrk="1" hangingPunct="1">
              <a:lnSpc>
                <a:spcPct val="80000"/>
              </a:lnSpc>
              <a:buFontTx/>
              <a:buNone/>
              <a:defRPr/>
            </a:pPr>
            <a:r>
              <a:rPr lang="en-GB" altLang="en-US" sz="1200" b="1" i="1" dirty="0" smtClean="0"/>
              <a:t>6 P Card – Achievement and conduct out of the class</a:t>
            </a:r>
            <a:endParaRPr lang="en-GB" altLang="en-US" sz="1200" dirty="0" smtClean="0"/>
          </a:p>
          <a:p>
            <a:pPr marL="12700" indent="0" algn="just" eaLnBrk="1" hangingPunct="1">
              <a:lnSpc>
                <a:spcPct val="80000"/>
              </a:lnSpc>
              <a:buFontTx/>
              <a:buNone/>
              <a:defRPr/>
            </a:pPr>
            <a:r>
              <a:rPr lang="en-GB" altLang="en-US" sz="1200" dirty="0" smtClean="0"/>
              <a:t>Each student begins each half term with 10 merits recorded on their ‘</a:t>
            </a:r>
            <a:r>
              <a:rPr lang="en-GB" altLang="en-US" sz="1200" i="1" dirty="0" smtClean="0"/>
              <a:t>P Card’. </a:t>
            </a:r>
            <a:r>
              <a:rPr lang="en-GB" altLang="en-US" sz="1200" dirty="0" smtClean="0"/>
              <a:t>At the end of a half term these merits will be transferred a students behaviour record and will count towards yearly totals.</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be earned by getting  involved in activities, and by enhancing the life of the school.</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Merits can lost for failing to adhere to our code of conduct outside of the classroom. </a:t>
            </a:r>
          </a:p>
          <a:p>
            <a:pPr marL="0" indent="0" algn="just" eaLnBrk="1" hangingPunct="1">
              <a:lnSpc>
                <a:spcPct val="80000"/>
              </a:lnSpc>
              <a:buFontTx/>
              <a:buNone/>
              <a:defRPr/>
            </a:pPr>
            <a:endParaRPr lang="en-GB" altLang="en-US" sz="1200" dirty="0" smtClean="0"/>
          </a:p>
          <a:p>
            <a:pPr marL="0" indent="0" algn="just" eaLnBrk="1" hangingPunct="1">
              <a:lnSpc>
                <a:spcPct val="80000"/>
              </a:lnSpc>
              <a:buFontTx/>
              <a:buNone/>
              <a:defRPr/>
            </a:pPr>
            <a:r>
              <a:rPr lang="en-GB" altLang="en-US" sz="1200" dirty="0" smtClean="0"/>
              <a:t>There is an expectation that all students will have their card on their person at all times. Failure will result in a Pastoral Detention </a:t>
            </a:r>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9</a:t>
            </a:fld>
            <a:endParaRPr lang="en-GB" dirty="0"/>
          </a:p>
        </p:txBody>
      </p:sp>
    </p:spTree>
    <p:extLst>
      <p:ext uri="{BB962C8B-B14F-4D97-AF65-F5344CB8AC3E}">
        <p14:creationId xmlns:p14="http://schemas.microsoft.com/office/powerpoint/2010/main" val="287921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239995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284369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60872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330363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141872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214575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287204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330842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139853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317771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099FFB-AC77-4CDC-B1F6-F839F8C5A2F9}" type="datetimeFigureOut">
              <a:rPr lang="en-GB" smtClean="0"/>
              <a:t>03/10/2019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653999-38DB-4AF0-A98B-A7CFFB023BFF}" type="slidenum">
              <a:rPr lang="en-GB" smtClean="0"/>
              <a:t>‹#›</a:t>
            </a:fld>
            <a:endParaRPr lang="en-GB" dirty="0"/>
          </a:p>
        </p:txBody>
      </p:sp>
    </p:spTree>
    <p:extLst>
      <p:ext uri="{BB962C8B-B14F-4D97-AF65-F5344CB8AC3E}">
        <p14:creationId xmlns:p14="http://schemas.microsoft.com/office/powerpoint/2010/main" val="2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99FFB-AC77-4CDC-B1F6-F839F8C5A2F9}" type="datetimeFigureOut">
              <a:rPr lang="en-GB" smtClean="0"/>
              <a:t>03/10/2019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53999-38DB-4AF0-A98B-A7CFFB023BFF}" type="slidenum">
              <a:rPr lang="en-GB" smtClean="0"/>
              <a:t>‹#›</a:t>
            </a:fld>
            <a:endParaRPr lang="en-GB" dirty="0"/>
          </a:p>
        </p:txBody>
      </p:sp>
    </p:spTree>
    <p:extLst>
      <p:ext uri="{BB962C8B-B14F-4D97-AF65-F5344CB8AC3E}">
        <p14:creationId xmlns:p14="http://schemas.microsoft.com/office/powerpoint/2010/main" val="3295960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rgbClr val="0070C0"/>
                </a:solidFill>
              </a:rPr>
              <a:t>Thanks for Joining Us</a:t>
            </a:r>
          </a:p>
        </p:txBody>
      </p:sp>
      <p:sp>
        <p:nvSpPr>
          <p:cNvPr id="4" name="Rectangle 3"/>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71"/>
            <a:ext cx="4461643" cy="810092"/>
          </a:xfrm>
          <a:prstGeom prst="rect">
            <a:avLst/>
          </a:prstGeom>
          <a:ln>
            <a:solidFill>
              <a:schemeClr val="accent5">
                <a:lumMod val="75000"/>
              </a:schemeClr>
            </a:solidFill>
          </a:ln>
        </p:spPr>
      </p:pic>
      <p:sp>
        <p:nvSpPr>
          <p:cNvPr id="6" name="TextBox 5"/>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Content Placeholder 6"/>
          <p:cNvSpPr>
            <a:spLocks noGrp="1"/>
          </p:cNvSpPr>
          <p:nvPr>
            <p:ph idx="1"/>
          </p:nvPr>
        </p:nvSpPr>
        <p:spPr/>
        <p:txBody>
          <a:bodyPr>
            <a:normAutofit/>
          </a:bodyPr>
          <a:lstStyle/>
          <a:p>
            <a:pPr marL="514350" indent="-514350">
              <a:buFont typeface="+mj-lt"/>
              <a:buAutoNum type="arabicPeriod"/>
            </a:pPr>
            <a:r>
              <a:rPr lang="en-GB" sz="2000" dirty="0"/>
              <a:t>Welcome from the Deputy Headteacher</a:t>
            </a:r>
          </a:p>
          <a:p>
            <a:pPr marL="514350" indent="-514350">
              <a:buFont typeface="+mj-lt"/>
              <a:buAutoNum type="arabicPeriod"/>
            </a:pPr>
            <a:r>
              <a:rPr lang="en-GB" sz="2000" dirty="0"/>
              <a:t>Behaviour for </a:t>
            </a:r>
            <a:r>
              <a:rPr lang="en-GB" sz="2000" dirty="0" smtClean="0"/>
              <a:t>Learning</a:t>
            </a:r>
          </a:p>
          <a:p>
            <a:pPr marL="514350" indent="-514350">
              <a:buFont typeface="+mj-lt"/>
              <a:buAutoNum type="arabicPeriod"/>
            </a:pPr>
            <a:r>
              <a:rPr lang="en-GB" sz="2000" dirty="0" smtClean="0"/>
              <a:t>Homework </a:t>
            </a:r>
            <a:r>
              <a:rPr lang="en-GB" sz="2000" dirty="0"/>
              <a:t>and Progress</a:t>
            </a:r>
          </a:p>
          <a:p>
            <a:pPr marL="514350" indent="-514350">
              <a:buFont typeface="+mj-lt"/>
              <a:buAutoNum type="arabicPeriod"/>
            </a:pPr>
            <a:r>
              <a:rPr lang="en-GB" sz="2000" dirty="0" smtClean="0"/>
              <a:t>Success </a:t>
            </a:r>
            <a:r>
              <a:rPr lang="en-GB" sz="2000" dirty="0"/>
              <a:t>in English</a:t>
            </a:r>
          </a:p>
          <a:p>
            <a:pPr marL="514350" indent="-514350">
              <a:buFont typeface="+mj-lt"/>
              <a:buAutoNum type="arabicPeriod"/>
            </a:pPr>
            <a:r>
              <a:rPr lang="en-GB" sz="2000" dirty="0"/>
              <a:t>Success in Mathematics</a:t>
            </a:r>
          </a:p>
          <a:p>
            <a:pPr marL="514350" indent="-514350">
              <a:buFont typeface="+mj-lt"/>
              <a:buAutoNum type="arabicPeriod"/>
            </a:pPr>
            <a:r>
              <a:rPr lang="en-GB" sz="2000" dirty="0"/>
              <a:t>Success in Science</a:t>
            </a:r>
          </a:p>
          <a:p>
            <a:pPr marL="514350" indent="-514350">
              <a:buFont typeface="+mj-lt"/>
              <a:buAutoNum type="arabicPeriod"/>
            </a:pPr>
            <a:r>
              <a:rPr lang="en-GB" sz="2000" dirty="0" smtClean="0"/>
              <a:t>Teaching </a:t>
            </a:r>
            <a:r>
              <a:rPr lang="en-GB" sz="2000" dirty="0"/>
              <a:t>and Learning</a:t>
            </a:r>
          </a:p>
          <a:p>
            <a:pPr marL="514350" indent="-514350">
              <a:buFont typeface="+mj-lt"/>
              <a:buAutoNum type="arabicPeriod"/>
            </a:pPr>
            <a:endParaRPr lang="en-GB" sz="2800" dirty="0"/>
          </a:p>
          <a:p>
            <a:pPr marL="0" indent="0">
              <a:buNone/>
            </a:pPr>
            <a:endParaRPr lang="en-GB" sz="2800" dirty="0"/>
          </a:p>
        </p:txBody>
      </p:sp>
      <p:sp>
        <p:nvSpPr>
          <p:cNvPr id="10" name="TextBox 9"/>
          <p:cNvSpPr txBox="1"/>
          <p:nvPr/>
        </p:nvSpPr>
        <p:spPr>
          <a:xfrm>
            <a:off x="263352" y="5428196"/>
            <a:ext cx="7090197" cy="307777"/>
          </a:xfrm>
          <a:prstGeom prst="rect">
            <a:avLst/>
          </a:prstGeom>
          <a:noFill/>
        </p:spPr>
        <p:txBody>
          <a:bodyPr wrap="square" rtlCol="0">
            <a:spAutoFit/>
          </a:bodyPr>
          <a:lstStyle/>
          <a:p>
            <a:r>
              <a:rPr lang="en-GB" sz="1400" b="1" dirty="0"/>
              <a:t>All information from this presentation will be available on the website from 1pm </a:t>
            </a:r>
            <a:r>
              <a:rPr lang="en-GB" sz="1400" b="1" dirty="0" smtClean="0"/>
              <a:t>on Monday.</a:t>
            </a:r>
            <a:endParaRPr lang="en-GB" sz="1400" b="1" dirty="0"/>
          </a:p>
        </p:txBody>
      </p:sp>
    </p:spTree>
    <p:extLst>
      <p:ext uri="{BB962C8B-B14F-4D97-AF65-F5344CB8AC3E}">
        <p14:creationId xmlns:p14="http://schemas.microsoft.com/office/powerpoint/2010/main" val="429349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solidFill>
                  <a:srgbClr val="0070C0"/>
                </a:solidFill>
              </a:rPr>
              <a:t/>
            </a:r>
            <a:br>
              <a:rPr lang="en-GB" sz="4000" dirty="0" smtClean="0">
                <a:solidFill>
                  <a:srgbClr val="0070C0"/>
                </a:solidFill>
              </a:rPr>
            </a:br>
            <a:r>
              <a:rPr lang="en-GB" sz="4000" b="1" dirty="0" smtClean="0">
                <a:solidFill>
                  <a:srgbClr val="0070C0"/>
                </a:solidFill>
              </a:rPr>
              <a:t>Targets </a:t>
            </a:r>
            <a:r>
              <a:rPr lang="en-GB" sz="4000" b="1" dirty="0">
                <a:solidFill>
                  <a:srgbClr val="0070C0"/>
                </a:solidFill>
              </a:rPr>
              <a:t>and keeping track of progress</a:t>
            </a:r>
            <a:r>
              <a:rPr lang="en-GB" sz="9600" dirty="0"/>
              <a:t/>
            </a:r>
            <a:br>
              <a:rPr lang="en-GB" sz="9600" dirty="0"/>
            </a:br>
            <a:endParaRPr lang="en-GB"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graphicFrame>
        <p:nvGraphicFramePr>
          <p:cNvPr id="3" name="Table 2"/>
          <p:cNvGraphicFramePr>
            <a:graphicFrameLocks noGrp="1"/>
          </p:cNvGraphicFramePr>
          <p:nvPr>
            <p:extLst/>
          </p:nvPr>
        </p:nvGraphicFramePr>
        <p:xfrm>
          <a:off x="2474053" y="1766902"/>
          <a:ext cx="7377275" cy="3491174"/>
        </p:xfrm>
        <a:graphic>
          <a:graphicData uri="http://schemas.openxmlformats.org/drawingml/2006/table">
            <a:tbl>
              <a:tblPr firstRow="1" firstCol="1" bandRow="1"/>
              <a:tblGrid>
                <a:gridCol w="2458798"/>
                <a:gridCol w="2458798"/>
                <a:gridCol w="2459679"/>
              </a:tblGrid>
              <a:tr h="731594">
                <a:tc>
                  <a:txBody>
                    <a:bodyPr/>
                    <a:lstStyle/>
                    <a:p>
                      <a:pPr algn="ctr">
                        <a:lnSpc>
                          <a:spcPct val="107000"/>
                        </a:lnSpc>
                        <a:spcAft>
                          <a:spcPts val="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KS2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scores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Performance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in year 11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Bef>
                          <a:spcPts val="1800"/>
                        </a:spcBef>
                        <a:spcAft>
                          <a:spcPts val="0"/>
                        </a:spcAft>
                      </a:pPr>
                      <a:r>
                        <a:rPr lang="en-GB" sz="3200" b="1" dirty="0" smtClean="0">
                          <a:effectLst/>
                          <a:latin typeface="Calibri" panose="020F0502020204030204" pitchFamily="34" charset="0"/>
                          <a:ea typeface="Calibri" panose="020F0502020204030204" pitchFamily="34" charset="0"/>
                          <a:cs typeface="Times New Roman" panose="02020603050405020304" pitchFamily="18" charset="0"/>
                        </a:rPr>
                        <a:t>PATHWAY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60">
                <a:tc>
                  <a:txBody>
                    <a:bodyPr/>
                    <a:lstStyle/>
                    <a:p>
                      <a:pPr algn="ctr">
                        <a:lnSpc>
                          <a:spcPct val="107000"/>
                        </a:lnSpc>
                        <a:spcAft>
                          <a:spcPts val="0"/>
                        </a:spcAft>
                      </a:pPr>
                      <a:r>
                        <a:rPr lang="en-GB" sz="1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Average Scaled Score (Reading / Maths)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112-120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Bef>
                          <a:spcPts val="0"/>
                        </a:spcBef>
                        <a:spcAft>
                          <a:spcPts val="0"/>
                        </a:spcAft>
                      </a:pPr>
                      <a:r>
                        <a:rPr lang="en-GB"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a:t>
                      </a:r>
                    </a:p>
                    <a:p>
                      <a:pPr algn="ctr">
                        <a:lnSpc>
                          <a:spcPct val="100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algn="ctr">
                        <a:lnSpc>
                          <a:spcPct val="100000"/>
                        </a:lnSpc>
                        <a:spcBef>
                          <a:spcPts val="0"/>
                        </a:spcBef>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BOOST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109-111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Bef>
                          <a:spcPts val="0"/>
                        </a:spcBef>
                        <a:spcAft>
                          <a:spcPts val="0"/>
                        </a:spcAft>
                      </a:pPr>
                      <a:r>
                        <a:rPr lang="en-GB"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p>
                    <a:p>
                      <a:pPr algn="ctr">
                        <a:lnSpc>
                          <a:spcPct val="100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2">
                  <a:txBody>
                    <a:bodyPr/>
                    <a:lstStyle/>
                    <a:p>
                      <a:pPr algn="ctr">
                        <a:lnSpc>
                          <a:spcPct val="100000"/>
                        </a:lnSpc>
                        <a:spcBef>
                          <a:spcPts val="0"/>
                        </a:spcBef>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CORE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Bef>
                          <a:spcPts val="0"/>
                        </a:spcBef>
                        <a:spcAft>
                          <a:spcPts val="0"/>
                        </a:spcAft>
                      </a:pPr>
                      <a:r>
                        <a:rPr lang="en-GB"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p>
                    <a:p>
                      <a:pPr algn="ctr">
                        <a:lnSpc>
                          <a:spcPct val="100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2">
                  <a:txBody>
                    <a:bodyPr/>
                    <a:lstStyle/>
                    <a:p>
                      <a:pPr algn="ctr">
                        <a:lnSpc>
                          <a:spcPct val="100000"/>
                        </a:lnSpc>
                        <a:spcBef>
                          <a:spcPts val="0"/>
                        </a:spcBef>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CORE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92-93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Bef>
                          <a:spcPts val="0"/>
                        </a:spcBef>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algn="ctr">
                        <a:lnSpc>
                          <a:spcPct val="100000"/>
                        </a:lnSpc>
                        <a:spcBef>
                          <a:spcPts val="0"/>
                        </a:spcBef>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FOUNDATION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277529">
                <a:tc>
                  <a:txBody>
                    <a:bodyPr/>
                    <a:lstStyle/>
                    <a:p>
                      <a:pPr algn="ct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bl>
          </a:graphicData>
        </a:graphic>
      </p:graphicFrame>
    </p:spTree>
    <p:extLst>
      <p:ext uri="{BB962C8B-B14F-4D97-AF65-F5344CB8AC3E}">
        <p14:creationId xmlns:p14="http://schemas.microsoft.com/office/powerpoint/2010/main" val="259527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solidFill>
                  <a:srgbClr val="0070C0"/>
                </a:solidFill>
              </a:rPr>
              <a:t/>
            </a:r>
            <a:br>
              <a:rPr lang="en-GB" sz="4000" dirty="0" smtClean="0">
                <a:solidFill>
                  <a:srgbClr val="0070C0"/>
                </a:solidFill>
              </a:rPr>
            </a:br>
            <a:r>
              <a:rPr lang="en-GB" sz="4900" b="1" dirty="0">
                <a:solidFill>
                  <a:srgbClr val="0070C0"/>
                </a:solidFill>
              </a:rPr>
              <a:t>Reports</a:t>
            </a:r>
            <a:r>
              <a:rPr lang="en-GB" sz="12800" b="1" dirty="0">
                <a:solidFill>
                  <a:srgbClr val="0070C0"/>
                </a:solidFill>
              </a:rPr>
              <a:t/>
            </a:r>
            <a:br>
              <a:rPr lang="en-GB" sz="12800" b="1" dirty="0">
                <a:solidFill>
                  <a:srgbClr val="0070C0"/>
                </a:solidFill>
              </a:rPr>
            </a:br>
            <a:endParaRPr lang="en-GB" b="1" dirty="0">
              <a:solidFill>
                <a:srgbClr val="0070C0"/>
              </a:solidFill>
            </a:endParaRPr>
          </a:p>
        </p:txBody>
      </p:sp>
      <p:sp>
        <p:nvSpPr>
          <p:cNvPr id="4" name="Content Placeholder 3"/>
          <p:cNvSpPr>
            <a:spLocks noGrp="1"/>
          </p:cNvSpPr>
          <p:nvPr>
            <p:ph idx="1"/>
          </p:nvPr>
        </p:nvSpPr>
        <p:spPr/>
        <p:txBody>
          <a:bodyPr/>
          <a:lstStyle/>
          <a:p>
            <a:r>
              <a:rPr lang="en-GB" dirty="0"/>
              <a:t>Two reports per year, one in December and one at the end of the year.</a:t>
            </a:r>
          </a:p>
          <a:p>
            <a:r>
              <a:rPr lang="en-GB" dirty="0"/>
              <a:t>The report will include information on their level of effort in each subject and whether or not they are making expected progress in their subject</a:t>
            </a:r>
          </a:p>
          <a:p>
            <a:r>
              <a:rPr lang="en-GB" dirty="0"/>
              <a:t> Parents evening for year </a:t>
            </a:r>
            <a:r>
              <a:rPr lang="en-GB" dirty="0" smtClean="0"/>
              <a:t>8 </a:t>
            </a:r>
            <a:r>
              <a:rPr lang="en-GB" dirty="0"/>
              <a:t>is </a:t>
            </a:r>
            <a:r>
              <a:rPr lang="en-GB" dirty="0" smtClean="0"/>
              <a:t>March 5</a:t>
            </a:r>
            <a:r>
              <a:rPr lang="en-GB" baseline="30000" dirty="0" smtClean="0"/>
              <a:t>th</a:t>
            </a:r>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5701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r>
              <a:rPr lang="en-GB" sz="4800" b="1" dirty="0">
                <a:solidFill>
                  <a:srgbClr val="0070C0"/>
                </a:solidFill>
              </a:rPr>
              <a:t>Homework</a:t>
            </a:r>
            <a:endParaRPr lang="en-GB" b="1" dirty="0">
              <a:solidFill>
                <a:srgbClr val="0070C0"/>
              </a:solidFill>
            </a:endParaRPr>
          </a:p>
        </p:txBody>
      </p:sp>
      <p:sp>
        <p:nvSpPr>
          <p:cNvPr id="4" name="Content Placeholder 3"/>
          <p:cNvSpPr>
            <a:spLocks noGrp="1"/>
          </p:cNvSpPr>
          <p:nvPr>
            <p:ph idx="1"/>
          </p:nvPr>
        </p:nvSpPr>
        <p:spPr/>
        <p:txBody>
          <a:bodyPr/>
          <a:lstStyle/>
          <a:p>
            <a:r>
              <a:rPr lang="en-GB" dirty="0"/>
              <a:t>Encourages good habits of independent learning and private study.</a:t>
            </a:r>
          </a:p>
          <a:p>
            <a:r>
              <a:rPr lang="en-GB" dirty="0"/>
              <a:t>Allow students to prepare for class.</a:t>
            </a:r>
          </a:p>
          <a:p>
            <a:r>
              <a:rPr lang="en-GB" dirty="0"/>
              <a:t>Allows students to demonstrate application of knowledge, understanding and skills. </a:t>
            </a:r>
          </a:p>
          <a:p>
            <a:r>
              <a:rPr lang="en-GB" dirty="0"/>
              <a:t>Encourages parental involvement. </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09420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type="body" idx="1"/>
          </p:nvPr>
        </p:nvSpPr>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9" name="Picture 2" descr="Image result for google images show my home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4" y="757337"/>
            <a:ext cx="2386157" cy="1939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05637" y="2640956"/>
            <a:ext cx="8841995" cy="2031325"/>
          </a:xfrm>
          <a:prstGeom prst="rect">
            <a:avLst/>
          </a:prstGeom>
        </p:spPr>
        <p:txBody>
          <a:bodyPr wrap="square">
            <a:spAutoFit/>
          </a:bodyPr>
          <a:lstStyle/>
          <a:p>
            <a:pPr algn="ctr"/>
            <a:r>
              <a:rPr lang="en-GB" sz="7200" b="1" dirty="0">
                <a:solidFill>
                  <a:srgbClr val="0070C0"/>
                </a:solidFill>
              </a:rPr>
              <a:t>Show my </a:t>
            </a:r>
            <a:r>
              <a:rPr lang="en-GB" sz="7200" dirty="0">
                <a:solidFill>
                  <a:srgbClr val="0070C0"/>
                </a:solidFill>
              </a:rPr>
              <a:t>Homework</a:t>
            </a:r>
            <a:br>
              <a:rPr lang="en-GB" sz="7200" dirty="0">
                <a:solidFill>
                  <a:srgbClr val="0070C0"/>
                </a:solidFill>
              </a:rPr>
            </a:br>
            <a:r>
              <a:rPr lang="en-GB" dirty="0">
                <a:solidFill>
                  <a:srgbClr val="0070C0"/>
                </a:solidFill>
              </a:rPr>
              <a:t>All students have received basic </a:t>
            </a:r>
            <a:br>
              <a:rPr lang="en-GB" dirty="0">
                <a:solidFill>
                  <a:srgbClr val="0070C0"/>
                </a:solidFill>
              </a:rPr>
            </a:br>
            <a:r>
              <a:rPr lang="en-GB" dirty="0">
                <a:solidFill>
                  <a:srgbClr val="0070C0"/>
                </a:solidFill>
              </a:rPr>
              <a:t>Show My Homework training in computing lessons.</a:t>
            </a:r>
            <a:br>
              <a:rPr lang="en-GB" dirty="0">
                <a:solidFill>
                  <a:srgbClr val="0070C0"/>
                </a:solidFill>
              </a:rPr>
            </a:br>
            <a:endParaRPr lang="en-GB" dirty="0"/>
          </a:p>
        </p:txBody>
      </p:sp>
    </p:spTree>
    <p:extLst>
      <p:ext uri="{BB962C8B-B14F-4D97-AF65-F5344CB8AC3E}">
        <p14:creationId xmlns:p14="http://schemas.microsoft.com/office/powerpoint/2010/main" val="106309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type="body" idx="1"/>
          </p:nvPr>
        </p:nvSpPr>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0" name="Subtitle 2"/>
          <p:cNvSpPr txBox="1">
            <a:spLocks/>
          </p:cNvSpPr>
          <p:nvPr/>
        </p:nvSpPr>
        <p:spPr>
          <a:xfrm>
            <a:off x="424622" y="836712"/>
            <a:ext cx="11504026" cy="49962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solidFill>
                  <a:schemeClr val="tx1"/>
                </a:solidFill>
              </a:rPr>
              <a:t>Using </a:t>
            </a:r>
            <a:r>
              <a:rPr lang="en-GB" b="1" dirty="0" smtClean="0">
                <a:solidFill>
                  <a:schemeClr val="tx1"/>
                </a:solidFill>
              </a:rPr>
              <a:t>Chrome</a:t>
            </a:r>
            <a:r>
              <a:rPr lang="en-GB" dirty="0" smtClean="0">
                <a:solidFill>
                  <a:schemeClr val="tx1"/>
                </a:solidFill>
              </a:rPr>
              <a:t> access the Carr Hill Website and at the bottom under “Useful Links” click “Show my Homework”</a:t>
            </a:r>
          </a:p>
          <a:p>
            <a:endParaRPr lang="en-GB" dirty="0" smtClean="0"/>
          </a:p>
          <a:p>
            <a:endParaRPr lang="en-GB" dirty="0" smtClean="0"/>
          </a:p>
          <a:p>
            <a:endParaRPr lang="en-GB" dirty="0" smtClean="0"/>
          </a:p>
          <a:p>
            <a:endParaRPr lang="en-GB" dirty="0" smtClean="0"/>
          </a:p>
          <a:p>
            <a:endParaRPr lang="en-GB" dirty="0" smtClean="0"/>
          </a:p>
          <a:p>
            <a:r>
              <a:rPr lang="en-GB" dirty="0" smtClean="0"/>
              <a:t>							</a:t>
            </a:r>
          </a:p>
          <a:p>
            <a:r>
              <a:rPr lang="en-GB" dirty="0" smtClean="0"/>
              <a:t>																</a:t>
            </a:r>
            <a:endParaRPr lang="en-GB" dirty="0"/>
          </a:p>
        </p:txBody>
      </p:sp>
      <p:pic>
        <p:nvPicPr>
          <p:cNvPr id="11" name="Picture 10"/>
          <p:cNvPicPr>
            <a:picLocks noChangeAspect="1"/>
          </p:cNvPicPr>
          <p:nvPr/>
        </p:nvPicPr>
        <p:blipFill>
          <a:blip r:embed="rId4"/>
          <a:stretch>
            <a:fillRect/>
          </a:stretch>
        </p:blipFill>
        <p:spPr>
          <a:xfrm>
            <a:off x="1023457" y="1568238"/>
            <a:ext cx="6774873" cy="4234296"/>
          </a:xfrm>
          <a:prstGeom prst="rect">
            <a:avLst/>
          </a:prstGeom>
        </p:spPr>
      </p:pic>
      <p:sp>
        <p:nvSpPr>
          <p:cNvPr id="12" name="Left Arrow 11"/>
          <p:cNvSpPr/>
          <p:nvPr/>
        </p:nvSpPr>
        <p:spPr>
          <a:xfrm>
            <a:off x="4701277" y="4421406"/>
            <a:ext cx="4966855" cy="7689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75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type="body" idx="1"/>
          </p:nvPr>
        </p:nvSpPr>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0" name="Subtitle 2"/>
          <p:cNvSpPr txBox="1">
            <a:spLocks/>
          </p:cNvSpPr>
          <p:nvPr/>
        </p:nvSpPr>
        <p:spPr>
          <a:xfrm>
            <a:off x="424622" y="836712"/>
            <a:ext cx="11504026" cy="49962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smtClean="0"/>
          </a:p>
          <a:p>
            <a:endParaRPr lang="en-GB" dirty="0" smtClean="0"/>
          </a:p>
          <a:p>
            <a:endParaRPr lang="en-GB" dirty="0" smtClean="0"/>
          </a:p>
          <a:p>
            <a:endParaRPr lang="en-GB" dirty="0" smtClean="0"/>
          </a:p>
          <a:p>
            <a:endParaRPr lang="en-GB" dirty="0" smtClean="0"/>
          </a:p>
          <a:p>
            <a:r>
              <a:rPr lang="en-GB" dirty="0" smtClean="0"/>
              <a:t>							</a:t>
            </a:r>
          </a:p>
          <a:p>
            <a:r>
              <a:rPr lang="en-GB" dirty="0" smtClean="0"/>
              <a:t>																</a:t>
            </a:r>
            <a:endParaRPr lang="en-GB" dirty="0"/>
          </a:p>
        </p:txBody>
      </p:sp>
      <p:sp>
        <p:nvSpPr>
          <p:cNvPr id="13" name="Title 1"/>
          <p:cNvSpPr txBox="1">
            <a:spLocks/>
          </p:cNvSpPr>
          <p:nvPr/>
        </p:nvSpPr>
        <p:spPr>
          <a:xfrm>
            <a:off x="372025" y="249381"/>
            <a:ext cx="2376265"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smtClean="0">
                <a:solidFill>
                  <a:srgbClr val="0070C0"/>
                </a:solidFill>
              </a:rPr>
              <a:t>Log in</a:t>
            </a:r>
            <a:endParaRPr lang="en-GB" dirty="0">
              <a:solidFill>
                <a:srgbClr val="0070C0"/>
              </a:solidFill>
            </a:endParaRPr>
          </a:p>
        </p:txBody>
      </p:sp>
      <p:pic>
        <p:nvPicPr>
          <p:cNvPr id="14" name="Picture 13"/>
          <p:cNvPicPr>
            <a:picLocks noChangeAspect="1"/>
          </p:cNvPicPr>
          <p:nvPr/>
        </p:nvPicPr>
        <p:blipFill>
          <a:blip r:embed="rId4"/>
          <a:stretch>
            <a:fillRect/>
          </a:stretch>
        </p:blipFill>
        <p:spPr>
          <a:xfrm>
            <a:off x="1774955" y="1340874"/>
            <a:ext cx="6856913" cy="4285571"/>
          </a:xfrm>
          <a:prstGeom prst="rect">
            <a:avLst/>
          </a:prstGeom>
        </p:spPr>
      </p:pic>
      <p:cxnSp>
        <p:nvCxnSpPr>
          <p:cNvPr id="5" name="Straight Arrow Connector 4"/>
          <p:cNvCxnSpPr/>
          <p:nvPr/>
        </p:nvCxnSpPr>
        <p:spPr>
          <a:xfrm flipH="1">
            <a:off x="7323589" y="1786855"/>
            <a:ext cx="2637589" cy="75501"/>
          </a:xfrm>
          <a:prstGeom prst="straightConnector1">
            <a:avLst/>
          </a:prstGeom>
          <a:ln w="2413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136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type="body" idx="1"/>
          </p:nvPr>
        </p:nvSpPr>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0" name="Subtitle 2"/>
          <p:cNvSpPr txBox="1">
            <a:spLocks/>
          </p:cNvSpPr>
          <p:nvPr/>
        </p:nvSpPr>
        <p:spPr>
          <a:xfrm>
            <a:off x="424622" y="836712"/>
            <a:ext cx="11504026" cy="49962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smtClean="0"/>
          </a:p>
          <a:p>
            <a:endParaRPr lang="en-GB" dirty="0" smtClean="0"/>
          </a:p>
          <a:p>
            <a:endParaRPr lang="en-GB" dirty="0" smtClean="0"/>
          </a:p>
          <a:p>
            <a:endParaRPr lang="en-GB" dirty="0" smtClean="0"/>
          </a:p>
          <a:p>
            <a:endParaRPr lang="en-GB" dirty="0" smtClean="0"/>
          </a:p>
          <a:p>
            <a:r>
              <a:rPr lang="en-GB" dirty="0" smtClean="0"/>
              <a:t>							</a:t>
            </a:r>
          </a:p>
          <a:p>
            <a:r>
              <a:rPr lang="en-GB" dirty="0" smtClean="0"/>
              <a:t>																</a:t>
            </a:r>
            <a:endParaRPr lang="en-GB" dirty="0"/>
          </a:p>
        </p:txBody>
      </p:sp>
      <p:pic>
        <p:nvPicPr>
          <p:cNvPr id="11" name="Picture 10"/>
          <p:cNvPicPr>
            <a:picLocks noChangeAspect="1"/>
          </p:cNvPicPr>
          <p:nvPr/>
        </p:nvPicPr>
        <p:blipFill>
          <a:blip r:embed="rId4"/>
          <a:stretch>
            <a:fillRect/>
          </a:stretch>
        </p:blipFill>
        <p:spPr>
          <a:xfrm>
            <a:off x="1157591" y="921454"/>
            <a:ext cx="7295746" cy="4559841"/>
          </a:xfrm>
          <a:prstGeom prst="rect">
            <a:avLst/>
          </a:prstGeom>
        </p:spPr>
      </p:pic>
      <p:cxnSp>
        <p:nvCxnSpPr>
          <p:cNvPr id="5" name="Straight Arrow Connector 4"/>
          <p:cNvCxnSpPr/>
          <p:nvPr/>
        </p:nvCxnSpPr>
        <p:spPr>
          <a:xfrm flipH="1">
            <a:off x="6312822" y="2478223"/>
            <a:ext cx="2637589" cy="75501"/>
          </a:xfrm>
          <a:prstGeom prst="straightConnector1">
            <a:avLst/>
          </a:prstGeom>
          <a:ln w="2413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929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type="body" idx="1"/>
          </p:nvPr>
        </p:nvSpPr>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10" name="Subtitle 2"/>
          <p:cNvSpPr txBox="1">
            <a:spLocks/>
          </p:cNvSpPr>
          <p:nvPr/>
        </p:nvSpPr>
        <p:spPr>
          <a:xfrm>
            <a:off x="424622" y="836712"/>
            <a:ext cx="11504026" cy="49962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smtClean="0"/>
          </a:p>
          <a:p>
            <a:endParaRPr lang="en-GB" dirty="0" smtClean="0"/>
          </a:p>
          <a:p>
            <a:endParaRPr lang="en-GB" dirty="0" smtClean="0"/>
          </a:p>
          <a:p>
            <a:endParaRPr lang="en-GB" dirty="0" smtClean="0"/>
          </a:p>
          <a:p>
            <a:endParaRPr lang="en-GB" dirty="0" smtClean="0"/>
          </a:p>
          <a:p>
            <a:r>
              <a:rPr lang="en-GB" dirty="0" smtClean="0"/>
              <a:t>							</a:t>
            </a:r>
          </a:p>
          <a:p>
            <a:r>
              <a:rPr lang="en-GB" dirty="0" smtClean="0"/>
              <a:t>																</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123" y="875034"/>
            <a:ext cx="9217024" cy="5184576"/>
          </a:xfrm>
          <a:prstGeom prst="rect">
            <a:avLst/>
          </a:prstGeom>
        </p:spPr>
      </p:pic>
    </p:spTree>
    <p:extLst>
      <p:ext uri="{BB962C8B-B14F-4D97-AF65-F5344CB8AC3E}">
        <p14:creationId xmlns:p14="http://schemas.microsoft.com/office/powerpoint/2010/main" val="399768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r>
              <a:rPr lang="en-GB" sz="4000" dirty="0" smtClean="0">
                <a:solidFill>
                  <a:srgbClr val="0070C0"/>
                </a:solidFill>
              </a:rPr>
              <a:t/>
            </a:r>
            <a:br>
              <a:rPr lang="en-GB" sz="4000" dirty="0" smtClean="0">
                <a:solidFill>
                  <a:srgbClr val="0070C0"/>
                </a:solidFill>
              </a:rPr>
            </a:br>
            <a:endParaRPr lang="en-GB" b="1" dirty="0">
              <a:solidFill>
                <a:srgbClr val="0070C0"/>
              </a:solidFill>
            </a:endParaRPr>
          </a:p>
        </p:txBody>
      </p:sp>
      <p:sp>
        <p:nvSpPr>
          <p:cNvPr id="4" name="Content Placeholder 3"/>
          <p:cNvSpPr>
            <a:spLocks noGrp="1"/>
          </p:cNvSpPr>
          <p:nvPr>
            <p:ph idx="4294967295"/>
          </p:nvPr>
        </p:nvSpPr>
        <p:spPr>
          <a:xfrm>
            <a:off x="0" y="1690688"/>
            <a:ext cx="10515600" cy="4351337"/>
          </a:xfrm>
        </p:spPr>
        <p:txBody>
          <a:bodyPr>
            <a:normAutofit/>
          </a:bodyPr>
          <a:lstStyle/>
          <a:p>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37954"/>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4"/>
          <a:stretch>
            <a:fillRect/>
          </a:stretch>
        </p:blipFill>
        <p:spPr>
          <a:xfrm>
            <a:off x="983432" y="908720"/>
            <a:ext cx="6408712" cy="4414890"/>
          </a:xfrm>
          <a:prstGeom prst="rect">
            <a:avLst/>
          </a:prstGeom>
        </p:spPr>
      </p:pic>
      <p:sp>
        <p:nvSpPr>
          <p:cNvPr id="10" name="TextBox 9"/>
          <p:cNvSpPr txBox="1"/>
          <p:nvPr/>
        </p:nvSpPr>
        <p:spPr>
          <a:xfrm>
            <a:off x="8400256" y="2420888"/>
            <a:ext cx="3096344" cy="1938992"/>
          </a:xfrm>
          <a:prstGeom prst="rect">
            <a:avLst/>
          </a:prstGeom>
          <a:noFill/>
        </p:spPr>
        <p:txBody>
          <a:bodyPr wrap="square" rtlCol="0">
            <a:spAutoFit/>
          </a:bodyPr>
          <a:lstStyle/>
          <a:p>
            <a:pPr marL="285750" indent="-285750">
              <a:buFont typeface="Arial" panose="020B0604020202020204" pitchFamily="34" charset="0"/>
              <a:buChar char="•"/>
            </a:pPr>
            <a:r>
              <a:rPr lang="en-GB" sz="2400"/>
              <a:t>C</a:t>
            </a:r>
            <a:r>
              <a:rPr lang="en-GB" sz="2400" smtClean="0"/>
              <a:t>ontribution </a:t>
            </a:r>
            <a:r>
              <a:rPr lang="en-GB" sz="2400" dirty="0" smtClean="0"/>
              <a:t>for materials</a:t>
            </a:r>
          </a:p>
          <a:p>
            <a:pPr marL="285750" indent="-285750">
              <a:buFont typeface="Arial" panose="020B0604020202020204" pitchFamily="34" charset="0"/>
              <a:buChar char="•"/>
            </a:pPr>
            <a:r>
              <a:rPr lang="en-GB" sz="2400" dirty="0" smtClean="0"/>
              <a:t>Online payment</a:t>
            </a:r>
          </a:p>
          <a:p>
            <a:pPr marL="285750" indent="-285750">
              <a:buFont typeface="Arial" panose="020B0604020202020204" pitchFamily="34" charset="0"/>
              <a:buChar char="•"/>
            </a:pPr>
            <a:r>
              <a:rPr lang="en-GB" sz="2400" dirty="0" smtClean="0"/>
              <a:t>Cash at the finance office</a:t>
            </a:r>
            <a:endParaRPr lang="en-GB" sz="2400" dirty="0"/>
          </a:p>
        </p:txBody>
      </p:sp>
    </p:spTree>
    <p:extLst>
      <p:ext uri="{BB962C8B-B14F-4D97-AF65-F5344CB8AC3E}">
        <p14:creationId xmlns:p14="http://schemas.microsoft.com/office/powerpoint/2010/main" val="1500197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pic>
        <p:nvPicPr>
          <p:cNvPr id="9" name="Picture 4" descr="http://www.hkedcity.net/ereading/content_file/218/1765/cover1642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75" r="3735" b="3471"/>
          <a:stretch/>
        </p:blipFill>
        <p:spPr bwMode="auto">
          <a:xfrm rot="21055057">
            <a:off x="1707310" y="676163"/>
            <a:ext cx="2952328" cy="451918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510933" y="2204864"/>
            <a:ext cx="6681067" cy="1303094"/>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smtClean="0">
                <a:solidFill>
                  <a:srgbClr val="0070C0"/>
                </a:solidFill>
              </a:rPr>
              <a:t>English</a:t>
            </a:r>
            <a:br>
              <a:rPr lang="en-GB" sz="7200" b="1" dirty="0" smtClean="0">
                <a:solidFill>
                  <a:srgbClr val="0070C0"/>
                </a:solidFill>
              </a:rPr>
            </a:br>
            <a:r>
              <a:rPr lang="en-GB" sz="2200" dirty="0" smtClean="0"/>
              <a:t/>
            </a:r>
            <a:br>
              <a:rPr lang="en-GB" sz="2200" dirty="0" smtClean="0"/>
            </a:br>
            <a:endParaRPr lang="en-GB" sz="2200" dirty="0"/>
          </a:p>
        </p:txBody>
      </p:sp>
    </p:spTree>
    <p:extLst>
      <p:ext uri="{BB962C8B-B14F-4D97-AF65-F5344CB8AC3E}">
        <p14:creationId xmlns:p14="http://schemas.microsoft.com/office/powerpoint/2010/main" val="981121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502"/>
            <a:ext cx="10972800" cy="1143000"/>
          </a:xfrm>
        </p:spPr>
        <p:txBody>
          <a:bodyPr/>
          <a:lstStyle/>
          <a:p>
            <a:r>
              <a:rPr lang="en-GB" b="1" dirty="0">
                <a:solidFill>
                  <a:srgbClr val="0070C0"/>
                </a:solidFill>
              </a:rPr>
              <a:t>Praise and rewards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1196752"/>
            <a:ext cx="3330488" cy="4440650"/>
          </a:xfrm>
          <a:prstGeom prst="rect">
            <a:avLst/>
          </a:prstGeom>
        </p:spPr>
      </p:pic>
      <p:sp>
        <p:nvSpPr>
          <p:cNvPr id="5" name="Rectangle 1"/>
          <p:cNvSpPr>
            <a:spLocks noChangeArrowheads="1"/>
          </p:cNvSpPr>
          <p:nvPr/>
        </p:nvSpPr>
        <p:spPr bwMode="auto">
          <a:xfrm>
            <a:off x="263352" y="1355716"/>
            <a:ext cx="633670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dirty="0">
              <a:latin typeface="+mn-lt"/>
              <a:cs typeface="Times New Roman" panose="02020603050405020304" pitchFamily="18" charset="0"/>
            </a:endParaRPr>
          </a:p>
          <a:p>
            <a:pPr lvl="1" algn="just">
              <a:buFont typeface="Symbol" panose="05050102010706020507" pitchFamily="18" charset="2"/>
              <a:buChar char=""/>
            </a:pPr>
            <a:r>
              <a:rPr lang="en-GB" altLang="en-US" dirty="0">
                <a:solidFill>
                  <a:srgbClr val="000000"/>
                </a:solidFill>
                <a:latin typeface="+mn-lt"/>
                <a:cs typeface="Times New Roman" panose="02020603050405020304" pitchFamily="18" charset="0"/>
              </a:rPr>
              <a:t>Merits - these are issued on a daily basis to recognise achievement across the school </a:t>
            </a:r>
          </a:p>
          <a:p>
            <a:pPr lvl="1" algn="just">
              <a:buFont typeface="Symbol" panose="05050102010706020507" pitchFamily="18" charset="2"/>
              <a:buChar char=""/>
            </a:pPr>
            <a:r>
              <a:rPr lang="en-GB" altLang="en-US" dirty="0">
                <a:solidFill>
                  <a:srgbClr val="000000"/>
                </a:solidFill>
                <a:latin typeface="+mn-lt"/>
                <a:cs typeface="Times New Roman" panose="02020603050405020304" pitchFamily="18" charset="0"/>
              </a:rPr>
              <a:t>On a weekly basis, mentors will recognise and praise achievement as part of mentor time</a:t>
            </a:r>
            <a:r>
              <a:rPr lang="en-GB" altLang="en-US" dirty="0">
                <a:latin typeface="+mn-lt"/>
                <a:cs typeface="Times New Roman" panose="02020603050405020304" pitchFamily="18" charset="0"/>
              </a:rPr>
              <a:t>. </a:t>
            </a:r>
          </a:p>
          <a:p>
            <a:pPr lvl="1" algn="just">
              <a:buFont typeface="Symbol" panose="05050102010706020507" pitchFamily="18" charset="2"/>
              <a:buChar char=""/>
            </a:pPr>
            <a:r>
              <a:rPr lang="en-GB" altLang="en-US" dirty="0">
                <a:latin typeface="+mn-lt"/>
                <a:cs typeface="Times New Roman" panose="02020603050405020304" pitchFamily="18" charset="0"/>
              </a:rPr>
              <a:t>Pastoral Leaders will recognise and praise achievement as part of weekly assemblies. </a:t>
            </a:r>
          </a:p>
          <a:p>
            <a:pPr lvl="1" algn="just">
              <a:buFont typeface="Symbol" panose="05050102010706020507" pitchFamily="18" charset="2"/>
              <a:buChar char=""/>
            </a:pPr>
            <a:r>
              <a:rPr lang="en-GB" altLang="en-US" dirty="0">
                <a:solidFill>
                  <a:srgbClr val="000000"/>
                </a:solidFill>
                <a:latin typeface="+mn-lt"/>
                <a:cs typeface="Times New Roman" panose="02020603050405020304" pitchFamily="18" charset="0"/>
              </a:rPr>
              <a:t>On a half termly basis student merits will be counted and recognised through Celebration Assemblies</a:t>
            </a:r>
          </a:p>
          <a:p>
            <a:pPr lvl="1" algn="just">
              <a:buFont typeface="Symbol" panose="05050102010706020507" pitchFamily="18" charset="2"/>
              <a:buChar char=""/>
            </a:pPr>
            <a:r>
              <a:rPr lang="en-GB" altLang="en-US" dirty="0">
                <a:solidFill>
                  <a:srgbClr val="000000"/>
                </a:solidFill>
                <a:latin typeface="+mn-lt"/>
                <a:cs typeface="Times New Roman" panose="02020603050405020304" pitchFamily="18" charset="0"/>
              </a:rPr>
              <a:t>Faculty rewards – positive text messages, praise post cards, telephone calls, verbal praise</a:t>
            </a:r>
          </a:p>
          <a:p>
            <a:pPr lvl="1" algn="just">
              <a:buFont typeface="Symbol" panose="05050102010706020507" pitchFamily="18" charset="2"/>
              <a:buChar char=""/>
            </a:pPr>
            <a:r>
              <a:rPr lang="en-GB" altLang="en-US" dirty="0">
                <a:solidFill>
                  <a:srgbClr val="000000"/>
                </a:solidFill>
                <a:latin typeface="+mn-lt"/>
                <a:cs typeface="Times New Roman" panose="02020603050405020304" pitchFamily="18" charset="0"/>
              </a:rPr>
              <a:t>6 ‘P’ Card, which reflects our code of conduct and recognises achievement and behaviour out of the classroom .</a:t>
            </a:r>
            <a:endParaRPr lang="en-GB" altLang="en-US" i="1" dirty="0">
              <a:latin typeface="+mn-lt"/>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357" y="94102"/>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Tree>
    <p:extLst>
      <p:ext uri="{BB962C8B-B14F-4D97-AF65-F5344CB8AC3E}">
        <p14:creationId xmlns:p14="http://schemas.microsoft.com/office/powerpoint/2010/main" val="3521217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2" name="Title 1"/>
          <p:cNvSpPr>
            <a:spLocks noGrp="1"/>
          </p:cNvSpPr>
          <p:nvPr>
            <p:ph type="title"/>
          </p:nvPr>
        </p:nvSpPr>
        <p:spPr>
          <a:xfrm>
            <a:off x="252592" y="141747"/>
            <a:ext cx="10515600" cy="1325563"/>
          </a:xfrm>
        </p:spPr>
        <p:txBody>
          <a:bodyPr/>
          <a:lstStyle/>
          <a:p>
            <a:r>
              <a:rPr lang="en-GB" b="1" dirty="0">
                <a:solidFill>
                  <a:srgbClr val="0070C0"/>
                </a:solidFill>
              </a:rPr>
              <a:t>The Year 8 Course</a:t>
            </a:r>
          </a:p>
        </p:txBody>
      </p:sp>
      <p:sp>
        <p:nvSpPr>
          <p:cNvPr id="3" name="Content Placeholder 2"/>
          <p:cNvSpPr>
            <a:spLocks noGrp="1"/>
          </p:cNvSpPr>
          <p:nvPr>
            <p:ph idx="1"/>
          </p:nvPr>
        </p:nvSpPr>
        <p:spPr>
          <a:xfrm>
            <a:off x="130668" y="1326622"/>
            <a:ext cx="9213715" cy="4518691"/>
          </a:xfrm>
        </p:spPr>
        <p:txBody>
          <a:bodyPr>
            <a:normAutofit fontScale="92500" lnSpcReduction="10000"/>
          </a:bodyPr>
          <a:lstStyle/>
          <a:p>
            <a:r>
              <a:rPr lang="en-GB" dirty="0"/>
              <a:t>The year 8 English course consolidates and develops skills taught at KS2 and year 7 whilst preparing students for forthcoming GCSE English and Literature study.</a:t>
            </a:r>
          </a:p>
          <a:p>
            <a:r>
              <a:rPr lang="en-GB" dirty="0"/>
              <a:t>Students read a range of fiction and non-fiction texts including contemporary and pre-twentieth century texts.  They learn to develop the skills of analysis.  A variety of writing styles are practised and there is a focus on improving technical accuracy – spelling, punctuation and grammar.</a:t>
            </a:r>
          </a:p>
          <a:p>
            <a:r>
              <a:rPr lang="en-GB" dirty="0"/>
              <a:t>In addition to this curricular work, the English department offers a range of extra-curricular activities and competitions to encourage students to write for different audiences and to promote a love of literature and reading. </a:t>
            </a:r>
          </a:p>
          <a:p>
            <a:endParaRPr lang="en-GB"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383" y="1196752"/>
            <a:ext cx="2543175" cy="3810000"/>
          </a:xfrm>
          <a:prstGeom prst="rect">
            <a:avLst/>
          </a:prstGeom>
        </p:spPr>
      </p:pic>
    </p:spTree>
    <p:extLst>
      <p:ext uri="{BB962C8B-B14F-4D97-AF65-F5344CB8AC3E}">
        <p14:creationId xmlns:p14="http://schemas.microsoft.com/office/powerpoint/2010/main" val="4092089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rPr>
              <a:t>Accelerated Reader</a:t>
            </a:r>
          </a:p>
        </p:txBody>
      </p:sp>
      <p:sp>
        <p:nvSpPr>
          <p:cNvPr id="10" name="Content Placeholder 2"/>
          <p:cNvSpPr>
            <a:spLocks noGrp="1"/>
          </p:cNvSpPr>
          <p:nvPr>
            <p:ph idx="1"/>
          </p:nvPr>
        </p:nvSpPr>
        <p:spPr>
          <a:xfrm>
            <a:off x="1132124" y="1273175"/>
            <a:ext cx="8041059" cy="4518025"/>
          </a:xfrm>
        </p:spPr>
        <p:txBody>
          <a:bodyPr>
            <a:normAutofit/>
          </a:bodyPr>
          <a:lstStyle/>
          <a:p>
            <a:r>
              <a:rPr lang="en-GB" dirty="0"/>
              <a:t>Accelerated Reader is a computer program that helps teachers manage and monitor children’s independent reading practice. </a:t>
            </a:r>
          </a:p>
          <a:p>
            <a:r>
              <a:rPr lang="en-GB" dirty="0"/>
              <a:t>Your child picks a book at their own level and reads it at their own pace. When finished, your child takes a short quiz on the computer.</a:t>
            </a:r>
          </a:p>
          <a:p>
            <a:r>
              <a:rPr lang="en-GB" dirty="0"/>
              <a:t>Students have one lesson each fortnight in the HUB library.</a:t>
            </a:r>
          </a:p>
        </p:txBody>
      </p:sp>
      <p:pic>
        <p:nvPicPr>
          <p:cNvPr id="11" name="Picture 10"/>
          <p:cNvPicPr>
            <a:picLocks noChangeAspect="1"/>
          </p:cNvPicPr>
          <p:nvPr/>
        </p:nvPicPr>
        <p:blipFill>
          <a:blip r:embed="rId4"/>
          <a:stretch>
            <a:fillRect/>
          </a:stretch>
        </p:blipFill>
        <p:spPr>
          <a:xfrm>
            <a:off x="9696400" y="1284900"/>
            <a:ext cx="2047875" cy="2047875"/>
          </a:xfrm>
          <a:prstGeom prst="rect">
            <a:avLst/>
          </a:prstGeom>
        </p:spPr>
      </p:pic>
      <p:pic>
        <p:nvPicPr>
          <p:cNvPr id="12" name="Picture 11"/>
          <p:cNvPicPr>
            <a:picLocks noChangeAspect="1"/>
          </p:cNvPicPr>
          <p:nvPr/>
        </p:nvPicPr>
        <p:blipFill rotWithShape="1">
          <a:blip r:embed="rId5"/>
          <a:srcRect l="-190" t="3897" r="190" b="25960"/>
          <a:stretch/>
        </p:blipFill>
        <p:spPr>
          <a:xfrm>
            <a:off x="9107813" y="4067517"/>
            <a:ext cx="3084187" cy="1620426"/>
          </a:xfrm>
          <a:prstGeom prst="rect">
            <a:avLst/>
          </a:prstGeom>
        </p:spPr>
      </p:pic>
    </p:spTree>
    <p:extLst>
      <p:ext uri="{BB962C8B-B14F-4D97-AF65-F5344CB8AC3E}">
        <p14:creationId xmlns:p14="http://schemas.microsoft.com/office/powerpoint/2010/main" val="1804384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70C0"/>
                </a:solidFill>
              </a:rPr>
              <a:t>Parents and Carers</a:t>
            </a:r>
            <a:endParaRPr lang="en-GB" b="1" dirty="0">
              <a:solidFill>
                <a:srgbClr val="0070C0"/>
              </a:solidFill>
            </a:endParaRPr>
          </a:p>
        </p:txBody>
      </p:sp>
      <p:sp>
        <p:nvSpPr>
          <p:cNvPr id="10" name="Content Placeholder 2"/>
          <p:cNvSpPr>
            <a:spLocks noGrp="1"/>
          </p:cNvSpPr>
          <p:nvPr>
            <p:ph idx="1"/>
          </p:nvPr>
        </p:nvSpPr>
        <p:spPr>
          <a:xfrm>
            <a:off x="1132124" y="1273175"/>
            <a:ext cx="8041059" cy="4518025"/>
          </a:xfrm>
        </p:spPr>
        <p:txBody>
          <a:bodyPr>
            <a:normAutofit/>
          </a:bodyPr>
          <a:lstStyle/>
          <a:p>
            <a:r>
              <a:rPr lang="en-GB" dirty="0"/>
              <a:t>You can help to support your child by encouraging regular and wide reading. </a:t>
            </a:r>
          </a:p>
          <a:p>
            <a:r>
              <a:rPr lang="en-GB" dirty="0"/>
              <a:t>Regular reading impacts on comprehension skills and writing skills as well as helping your child to become an independent learner.  </a:t>
            </a:r>
          </a:p>
          <a:p>
            <a:r>
              <a:rPr lang="en-GB" dirty="0"/>
              <a:t>Thank you for encouraging your child to complete such tasks regularly as on-going homework.</a:t>
            </a:r>
          </a:p>
          <a:p>
            <a:r>
              <a:rPr lang="en-GB" dirty="0"/>
              <a:t>A parent guide to Accelerated Reader is available for you to pick up at the end of the end of the evening.</a:t>
            </a:r>
          </a:p>
          <a:p>
            <a:r>
              <a:rPr lang="en-GB" dirty="0"/>
              <a:t>Homework is set regularly via Show My Homework.</a:t>
            </a:r>
          </a:p>
        </p:txBody>
      </p:sp>
      <p:pic>
        <p:nvPicPr>
          <p:cNvPr id="11" name="Picture 10"/>
          <p:cNvPicPr>
            <a:picLocks noChangeAspect="1"/>
          </p:cNvPicPr>
          <p:nvPr/>
        </p:nvPicPr>
        <p:blipFill>
          <a:blip r:embed="rId4"/>
          <a:stretch>
            <a:fillRect/>
          </a:stretch>
        </p:blipFill>
        <p:spPr>
          <a:xfrm>
            <a:off x="9081472" y="2077244"/>
            <a:ext cx="2143125" cy="2143125"/>
          </a:xfrm>
          <a:prstGeom prst="rect">
            <a:avLst/>
          </a:prstGeom>
        </p:spPr>
      </p:pic>
    </p:spTree>
    <p:extLst>
      <p:ext uri="{BB962C8B-B14F-4D97-AF65-F5344CB8AC3E}">
        <p14:creationId xmlns:p14="http://schemas.microsoft.com/office/powerpoint/2010/main" val="4190027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a:spLocks noGrp="1"/>
          </p:cNvSpPr>
          <p:nvPr>
            <p:ph idx="1"/>
          </p:nvPr>
        </p:nvSpPr>
        <p:spPr>
          <a:xfrm>
            <a:off x="1132124" y="1273175"/>
            <a:ext cx="7243391" cy="4518025"/>
          </a:xfrm>
        </p:spPr>
        <p:txBody>
          <a:bodyPr>
            <a:normAutofit/>
          </a:bodyPr>
          <a:lstStyle/>
          <a:p>
            <a:pPr marL="0" indent="0">
              <a:buNone/>
            </a:pPr>
            <a:r>
              <a:rPr lang="en-GB" dirty="0"/>
              <a:t>Should you have any queries, please contact either:</a:t>
            </a:r>
          </a:p>
          <a:p>
            <a:r>
              <a:rPr lang="en-GB" dirty="0" smtClean="0"/>
              <a:t>Mrs M </a:t>
            </a:r>
            <a:r>
              <a:rPr lang="en-GB" dirty="0"/>
              <a:t>Aspden - Faculty Leader</a:t>
            </a:r>
          </a:p>
          <a:p>
            <a:r>
              <a:rPr lang="en-GB" dirty="0" smtClean="0"/>
              <a:t>Ms C </a:t>
            </a:r>
            <a:r>
              <a:rPr lang="en-GB" dirty="0"/>
              <a:t>Fry – Assistant Faculty Leader</a:t>
            </a:r>
          </a:p>
          <a:p>
            <a:r>
              <a:rPr lang="en-GB" dirty="0" smtClean="0"/>
              <a:t>Mrs K </a:t>
            </a:r>
            <a:r>
              <a:rPr lang="en-GB" dirty="0"/>
              <a:t>Gardner – Assistant Faculty </a:t>
            </a:r>
            <a:r>
              <a:rPr lang="en-GB" dirty="0" smtClean="0"/>
              <a:t>Leader</a:t>
            </a:r>
            <a:endParaRPr lang="en-GB" dirty="0"/>
          </a:p>
        </p:txBody>
      </p:sp>
      <p:sp>
        <p:nvSpPr>
          <p:cNvPr id="2" name="Rectangle 1"/>
          <p:cNvSpPr/>
          <p:nvPr/>
        </p:nvSpPr>
        <p:spPr>
          <a:xfrm>
            <a:off x="5125734" y="3244334"/>
            <a:ext cx="1940531" cy="369332"/>
          </a:xfrm>
          <a:prstGeom prst="rect">
            <a:avLst/>
          </a:prstGeom>
        </p:spPr>
        <p:txBody>
          <a:bodyPr wrap="none">
            <a:spAutoFit/>
          </a:bodyPr>
          <a:lstStyle/>
          <a:p>
            <a:r>
              <a:rPr lang="en-GB" dirty="0"/>
              <a:t>Parents and Carers</a:t>
            </a:r>
          </a:p>
        </p:txBody>
      </p:sp>
    </p:spTree>
    <p:extLst>
      <p:ext uri="{BB962C8B-B14F-4D97-AF65-F5344CB8AC3E}">
        <p14:creationId xmlns:p14="http://schemas.microsoft.com/office/powerpoint/2010/main" val="3824081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pic>
        <p:nvPicPr>
          <p:cNvPr id="12" name="Picture 2" descr="Image result for calcul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705" y="1140120"/>
            <a:ext cx="4048125"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40398" y="2699585"/>
            <a:ext cx="4379917" cy="1015663"/>
          </a:xfrm>
          <a:prstGeom prst="rect">
            <a:avLst/>
          </a:prstGeom>
        </p:spPr>
        <p:txBody>
          <a:bodyPr wrap="none">
            <a:spAutoFit/>
          </a:bodyPr>
          <a:lstStyle/>
          <a:p>
            <a:r>
              <a:rPr lang="en-GB" sz="6000" b="1" dirty="0" smtClean="0">
                <a:solidFill>
                  <a:srgbClr val="0070C0"/>
                </a:solidFill>
              </a:rPr>
              <a:t>Mathematics</a:t>
            </a:r>
            <a:endParaRPr lang="en-GB" sz="6000" b="1" dirty="0">
              <a:solidFill>
                <a:srgbClr val="0070C0"/>
              </a:solidFill>
            </a:endParaRPr>
          </a:p>
        </p:txBody>
      </p:sp>
    </p:spTree>
    <p:extLst>
      <p:ext uri="{BB962C8B-B14F-4D97-AF65-F5344CB8AC3E}">
        <p14:creationId xmlns:p14="http://schemas.microsoft.com/office/powerpoint/2010/main" val="280271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p:txBody>
          <a:bodyPr/>
          <a:lstStyle/>
          <a:p>
            <a:r>
              <a:rPr lang="en-GB" b="1" dirty="0">
                <a:solidFill>
                  <a:srgbClr val="0070C0"/>
                </a:solidFill>
              </a:rPr>
              <a:t>Mathematics in Year </a:t>
            </a:r>
            <a:r>
              <a:rPr lang="en-GB" b="1" dirty="0" smtClean="0">
                <a:solidFill>
                  <a:srgbClr val="0070C0"/>
                </a:solidFill>
              </a:rPr>
              <a:t>8 </a:t>
            </a:r>
            <a:endParaRPr lang="en-GB" b="1" dirty="0">
              <a:solidFill>
                <a:srgbClr val="0070C0"/>
              </a:solidFill>
            </a:endParaRPr>
          </a:p>
        </p:txBody>
      </p:sp>
      <p:sp>
        <p:nvSpPr>
          <p:cNvPr id="4" name="Content Placeholder 3"/>
          <p:cNvSpPr>
            <a:spLocks noGrp="1"/>
          </p:cNvSpPr>
          <p:nvPr>
            <p:ph idx="1"/>
          </p:nvPr>
        </p:nvSpPr>
        <p:spPr>
          <a:xfrm>
            <a:off x="838200" y="1508125"/>
            <a:ext cx="10515600" cy="4351338"/>
          </a:xfrm>
        </p:spPr>
        <p:txBody>
          <a:bodyPr>
            <a:normAutofit fontScale="92500" lnSpcReduction="10000"/>
          </a:bodyPr>
          <a:lstStyle/>
          <a:p>
            <a:r>
              <a:rPr lang="en-GB" dirty="0"/>
              <a:t>Algebra, number, ratio, geometry and statistics building on the work in year 7.</a:t>
            </a:r>
          </a:p>
          <a:p>
            <a:r>
              <a:rPr lang="en-GB" dirty="0"/>
              <a:t>Learn the skills to enable problem solving.</a:t>
            </a:r>
          </a:p>
          <a:p>
            <a:r>
              <a:rPr lang="en-GB" dirty="0"/>
              <a:t>Each fortnight, one lesson will be used for students to spend time preparing a revision sheet before completing a knowledge check.  </a:t>
            </a:r>
          </a:p>
          <a:p>
            <a:r>
              <a:rPr lang="en-GB" dirty="0"/>
              <a:t>Differentiated target classwork and homework will be given to students from these results.</a:t>
            </a:r>
          </a:p>
          <a:p>
            <a:r>
              <a:rPr lang="en-GB" dirty="0"/>
              <a:t>If a student still appears to have gaps in knowledge they will be asked to attend intervention at lunch or after school to catch them up immediately.</a:t>
            </a:r>
          </a:p>
          <a:p>
            <a:r>
              <a:rPr lang="en-GB" dirty="0"/>
              <a:t>The revision sheets will be returned to students each year before the relevant topic for revision.</a:t>
            </a:r>
          </a:p>
          <a:p>
            <a:endParaRPr lang="en-GB" dirty="0"/>
          </a:p>
        </p:txBody>
      </p:sp>
    </p:spTree>
    <p:extLst>
      <p:ext uri="{BB962C8B-B14F-4D97-AF65-F5344CB8AC3E}">
        <p14:creationId xmlns:p14="http://schemas.microsoft.com/office/powerpoint/2010/main" val="363036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p:txBody>
          <a:bodyPr/>
          <a:lstStyle/>
          <a:p>
            <a:r>
              <a:rPr lang="en-GB" b="1" dirty="0">
                <a:solidFill>
                  <a:srgbClr val="0070C0"/>
                </a:solidFill>
              </a:rPr>
              <a:t>How can parents/carers help?</a:t>
            </a:r>
          </a:p>
        </p:txBody>
      </p:sp>
      <p:sp>
        <p:nvSpPr>
          <p:cNvPr id="4" name="Content Placeholder 3"/>
          <p:cNvSpPr>
            <a:spLocks noGrp="1"/>
          </p:cNvSpPr>
          <p:nvPr>
            <p:ph idx="1"/>
          </p:nvPr>
        </p:nvSpPr>
        <p:spPr>
          <a:xfrm>
            <a:off x="838200" y="1508125"/>
            <a:ext cx="10515600" cy="4351338"/>
          </a:xfrm>
        </p:spPr>
        <p:txBody>
          <a:bodyPr>
            <a:normAutofit/>
          </a:bodyPr>
          <a:lstStyle/>
          <a:p>
            <a:r>
              <a:rPr lang="en-GB" dirty="0"/>
              <a:t>Be positive</a:t>
            </a:r>
          </a:p>
          <a:p>
            <a:r>
              <a:rPr lang="en-GB" dirty="0"/>
              <a:t>Encourage your child to be positive</a:t>
            </a:r>
          </a:p>
          <a:p>
            <a:r>
              <a:rPr lang="en-GB" dirty="0"/>
              <a:t>Encourage your child to be resilient</a:t>
            </a:r>
          </a:p>
          <a:p>
            <a:r>
              <a:rPr lang="en-GB" dirty="0"/>
              <a:t>Encourage your child to ask for help </a:t>
            </a:r>
          </a:p>
          <a:p>
            <a:r>
              <a:rPr lang="en-GB" dirty="0"/>
              <a:t>Ensure your child has the correct equipment for lessons</a:t>
            </a:r>
          </a:p>
          <a:p>
            <a:endParaRPr lang="en-GB" dirty="0"/>
          </a:p>
        </p:txBody>
      </p:sp>
    </p:spTree>
    <p:extLst>
      <p:ext uri="{BB962C8B-B14F-4D97-AF65-F5344CB8AC3E}">
        <p14:creationId xmlns:p14="http://schemas.microsoft.com/office/powerpoint/2010/main" val="283151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p:txBody>
          <a:bodyPr/>
          <a:lstStyle/>
          <a:p>
            <a:r>
              <a:rPr lang="en-GB" b="1" u="sng" dirty="0">
                <a:solidFill>
                  <a:srgbClr val="0070C0"/>
                </a:solidFill>
              </a:rPr>
              <a:t>Reminders</a:t>
            </a:r>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dirty="0" smtClean="0"/>
              <a:t>On your desks should be:</a:t>
            </a:r>
          </a:p>
          <a:p>
            <a:pPr marL="0" indent="0">
              <a:buFont typeface="Arial" panose="020B0604020202020204" pitchFamily="34" charset="0"/>
              <a:buNone/>
            </a:pPr>
            <a:r>
              <a:rPr lang="en-GB" sz="3000" dirty="0" smtClean="0"/>
              <a:t>Your pens: </a:t>
            </a:r>
            <a:r>
              <a:rPr lang="en-GB" sz="3000" dirty="0" smtClean="0">
                <a:solidFill>
                  <a:srgbClr val="0070C0"/>
                </a:solidFill>
              </a:rPr>
              <a:t>Blue</a:t>
            </a:r>
            <a:r>
              <a:rPr lang="en-GB" sz="3000" dirty="0" smtClean="0"/>
              <a:t>/Black, </a:t>
            </a:r>
            <a:r>
              <a:rPr lang="en-GB" sz="3000" dirty="0" smtClean="0">
                <a:solidFill>
                  <a:srgbClr val="FF0000"/>
                </a:solidFill>
              </a:rPr>
              <a:t>Red</a:t>
            </a:r>
            <a:r>
              <a:rPr lang="en-GB" sz="3000" dirty="0" smtClean="0"/>
              <a:t> and </a:t>
            </a:r>
            <a:r>
              <a:rPr lang="en-GB" sz="3000" dirty="0" smtClean="0">
                <a:solidFill>
                  <a:srgbClr val="7030A0"/>
                </a:solidFill>
              </a:rPr>
              <a:t>Purple.</a:t>
            </a:r>
          </a:p>
          <a:p>
            <a:pPr marL="0" indent="0">
              <a:buFont typeface="Arial" panose="020B0604020202020204" pitchFamily="34" charset="0"/>
              <a:buNone/>
            </a:pPr>
            <a:r>
              <a:rPr lang="en-GB" sz="3000" dirty="0" smtClean="0"/>
              <a:t>Maths Book.	          Planner.             Calculator.</a:t>
            </a:r>
          </a:p>
          <a:p>
            <a:pPr marL="0" indent="0">
              <a:buFont typeface="Arial" panose="020B0604020202020204" pitchFamily="34" charset="0"/>
              <a:buNone/>
            </a:pPr>
            <a:r>
              <a:rPr lang="en-GB" sz="3000" dirty="0" smtClean="0"/>
              <a:t>Geometry Equipment: Ruler, Compass and Protractor.</a:t>
            </a:r>
            <a:endParaRPr lang="en-GB" sz="3000" dirty="0"/>
          </a:p>
        </p:txBody>
      </p:sp>
      <p:sp>
        <p:nvSpPr>
          <p:cNvPr id="11" name="Content Placeholder 2"/>
          <p:cNvSpPr txBox="1">
            <a:spLocks/>
          </p:cNvSpPr>
          <p:nvPr/>
        </p:nvSpPr>
        <p:spPr>
          <a:xfrm>
            <a:off x="4057949" y="278201"/>
            <a:ext cx="3672408" cy="1300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000" dirty="0" smtClean="0"/>
              <a:t>We recommend you back your maths book</a:t>
            </a:r>
            <a:endParaRPr lang="en-GB" sz="3000" dirty="0"/>
          </a:p>
        </p:txBody>
      </p:sp>
      <p:pic>
        <p:nvPicPr>
          <p:cNvPr id="12" name="Picture 11"/>
          <p:cNvPicPr>
            <a:picLocks noChangeAspect="1"/>
          </p:cNvPicPr>
          <p:nvPr/>
        </p:nvPicPr>
        <p:blipFill>
          <a:blip r:embed="rId4"/>
          <a:stretch>
            <a:fillRect/>
          </a:stretch>
        </p:blipFill>
        <p:spPr>
          <a:xfrm>
            <a:off x="9073514" y="1276261"/>
            <a:ext cx="1270958" cy="1336749"/>
          </a:xfrm>
          <a:prstGeom prst="rect">
            <a:avLst/>
          </a:prstGeom>
        </p:spPr>
      </p:pic>
      <p:pic>
        <p:nvPicPr>
          <p:cNvPr id="13" name="Picture 12"/>
          <p:cNvPicPr>
            <a:picLocks noChangeAspect="1"/>
          </p:cNvPicPr>
          <p:nvPr/>
        </p:nvPicPr>
        <p:blipFill>
          <a:blip r:embed="rId5"/>
          <a:stretch>
            <a:fillRect/>
          </a:stretch>
        </p:blipFill>
        <p:spPr>
          <a:xfrm rot="1020685">
            <a:off x="7387934" y="3877226"/>
            <a:ext cx="1653292" cy="1317365"/>
          </a:xfrm>
          <a:prstGeom prst="rect">
            <a:avLst/>
          </a:prstGeom>
        </p:spPr>
      </p:pic>
      <p:pic>
        <p:nvPicPr>
          <p:cNvPr id="14" name="Picture 13"/>
          <p:cNvPicPr>
            <a:picLocks noChangeAspect="1"/>
          </p:cNvPicPr>
          <p:nvPr/>
        </p:nvPicPr>
        <p:blipFill>
          <a:blip r:embed="rId6"/>
          <a:stretch>
            <a:fillRect/>
          </a:stretch>
        </p:blipFill>
        <p:spPr>
          <a:xfrm rot="19947743">
            <a:off x="9241895" y="3540406"/>
            <a:ext cx="2205154" cy="731272"/>
          </a:xfrm>
          <a:prstGeom prst="rect">
            <a:avLst/>
          </a:prstGeom>
        </p:spPr>
      </p:pic>
      <p:sp>
        <p:nvSpPr>
          <p:cNvPr id="2" name="Rectangle 1"/>
          <p:cNvSpPr/>
          <p:nvPr/>
        </p:nvSpPr>
        <p:spPr>
          <a:xfrm>
            <a:off x="786319" y="3927571"/>
            <a:ext cx="6096000" cy="1815882"/>
          </a:xfrm>
          <a:prstGeom prst="rect">
            <a:avLst/>
          </a:prstGeom>
        </p:spPr>
        <p:txBody>
          <a:bodyPr>
            <a:spAutoFit/>
          </a:bodyPr>
          <a:lstStyle/>
          <a:p>
            <a:r>
              <a:rPr lang="en-GB" sz="2800" dirty="0"/>
              <a:t>At the start of each lesson:</a:t>
            </a:r>
          </a:p>
          <a:p>
            <a:r>
              <a:rPr lang="en-GB" sz="2800" dirty="0"/>
              <a:t>Rule off from the previous lesson.</a:t>
            </a:r>
          </a:p>
          <a:p>
            <a:r>
              <a:rPr lang="en-GB" sz="2800" dirty="0"/>
              <a:t>Always write ‘cwk’ and the date and underline both.</a:t>
            </a:r>
          </a:p>
        </p:txBody>
      </p:sp>
    </p:spTree>
    <p:extLst>
      <p:ext uri="{BB962C8B-B14F-4D97-AF65-F5344CB8AC3E}">
        <p14:creationId xmlns:p14="http://schemas.microsoft.com/office/powerpoint/2010/main" val="1675589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p:txBody>
          <a:bodyPr/>
          <a:lstStyle/>
          <a:p>
            <a:r>
              <a:rPr lang="en-GB" altLang="en-US" b="1" dirty="0">
                <a:solidFill>
                  <a:srgbClr val="0070C0"/>
                </a:solidFill>
              </a:rPr>
              <a:t>What is Mathswatch?</a:t>
            </a:r>
            <a:r>
              <a:rPr lang="en-GB" altLang="en-US" b="1" dirty="0">
                <a:solidFill>
                  <a:srgbClr val="0070C0"/>
                </a:solidFill>
                <a:latin typeface="Arial" panose="020B0604020202020204" pitchFamily="34" charset="0"/>
                <a:cs typeface="Arial" panose="020B0604020202020204" pitchFamily="34" charset="0"/>
              </a:rPr>
              <a:t/>
            </a:r>
            <a:br>
              <a:rPr lang="en-GB" altLang="en-US" b="1" dirty="0">
                <a:solidFill>
                  <a:srgbClr val="0070C0"/>
                </a:solidFill>
                <a:latin typeface="Arial" panose="020B0604020202020204" pitchFamily="34" charset="0"/>
                <a:cs typeface="Arial" panose="020B0604020202020204" pitchFamily="34" charset="0"/>
              </a:rPr>
            </a:br>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dirty="0" smtClean="0"/>
              <a:t>.</a:t>
            </a:r>
            <a:endParaRPr lang="en-GB" sz="3000" dirty="0"/>
          </a:p>
        </p:txBody>
      </p:sp>
      <p:pic>
        <p:nvPicPr>
          <p:cNvPr id="15" name="Picture 14"/>
          <p:cNvPicPr>
            <a:picLocks noChangeAspect="1"/>
          </p:cNvPicPr>
          <p:nvPr/>
        </p:nvPicPr>
        <p:blipFill rotWithShape="1">
          <a:blip r:embed="rId4"/>
          <a:srcRect l="9313" t="8000" r="10625" b="9051"/>
          <a:stretch/>
        </p:blipFill>
        <p:spPr>
          <a:xfrm>
            <a:off x="2045762" y="1106032"/>
            <a:ext cx="7554243" cy="4891682"/>
          </a:xfrm>
          <a:prstGeom prst="rect">
            <a:avLst/>
          </a:prstGeom>
        </p:spPr>
      </p:pic>
    </p:spTree>
    <p:extLst>
      <p:ext uri="{BB962C8B-B14F-4D97-AF65-F5344CB8AC3E}">
        <p14:creationId xmlns:p14="http://schemas.microsoft.com/office/powerpoint/2010/main" val="171014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a:xfrm>
            <a:off x="609600" y="274638"/>
            <a:ext cx="10515600" cy="1325563"/>
          </a:xfrm>
        </p:spPr>
        <p:txBody>
          <a:bodyPr/>
          <a:lstStyle/>
          <a:p>
            <a:r>
              <a:rPr lang="en-GB" b="1" u="sng" dirty="0">
                <a:solidFill>
                  <a:srgbClr val="0070C0"/>
                </a:solidFill>
              </a:rPr>
              <a:t>Mathswatch</a:t>
            </a:r>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dirty="0" smtClean="0"/>
              <a:t>.</a:t>
            </a:r>
            <a:endParaRPr lang="en-GB" sz="3000" dirty="0"/>
          </a:p>
        </p:txBody>
      </p:sp>
      <p:sp>
        <p:nvSpPr>
          <p:cNvPr id="11" name="Subtitle 2"/>
          <p:cNvSpPr txBox="1">
            <a:spLocks/>
          </p:cNvSpPr>
          <p:nvPr/>
        </p:nvSpPr>
        <p:spPr>
          <a:xfrm>
            <a:off x="678815" y="1184318"/>
            <a:ext cx="9144000" cy="4643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For all students, you need to log on to </a:t>
            </a:r>
            <a:r>
              <a:rPr lang="en-GB" b="1" dirty="0" smtClean="0"/>
              <a:t>vle.mathswatch.com</a:t>
            </a:r>
            <a:endParaRPr lang="en-GB" dirty="0" smtClean="0"/>
          </a:p>
          <a:p>
            <a:endParaRPr lang="en-GB" dirty="0"/>
          </a:p>
        </p:txBody>
      </p:sp>
      <p:sp>
        <p:nvSpPr>
          <p:cNvPr id="12" name="Subtitle 2"/>
          <p:cNvSpPr txBox="1">
            <a:spLocks/>
          </p:cNvSpPr>
          <p:nvPr/>
        </p:nvSpPr>
        <p:spPr>
          <a:xfrm>
            <a:off x="-316976" y="1786199"/>
            <a:ext cx="9144000" cy="1312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00B0F0"/>
                </a:solidFill>
              </a:rPr>
              <a:t>   Login details for Isaac Newton would be:</a:t>
            </a:r>
          </a:p>
          <a:p>
            <a:r>
              <a:rPr lang="en-GB" sz="2800" dirty="0" smtClean="0">
                <a:solidFill>
                  <a:srgbClr val="00B0F0"/>
                </a:solidFill>
              </a:rPr>
              <a:t>User </a:t>
            </a:r>
            <a:r>
              <a:rPr lang="en-GB" sz="2800" dirty="0">
                <a:solidFill>
                  <a:srgbClr val="00B0F0"/>
                </a:solidFill>
              </a:rPr>
              <a:t>name: </a:t>
            </a:r>
            <a:r>
              <a:rPr lang="en-GB" sz="2800" b="1" dirty="0" smtClean="0"/>
              <a:t>inewton@carrhill</a:t>
            </a:r>
          </a:p>
          <a:p>
            <a:pPr algn="l"/>
            <a:endParaRPr lang="en-GB" dirty="0">
              <a:solidFill>
                <a:srgbClr val="00B0F0"/>
              </a:solidFill>
            </a:endParaRPr>
          </a:p>
        </p:txBody>
      </p:sp>
      <p:sp>
        <p:nvSpPr>
          <p:cNvPr id="13" name="Subtitle 2"/>
          <p:cNvSpPr txBox="1">
            <a:spLocks/>
          </p:cNvSpPr>
          <p:nvPr/>
        </p:nvSpPr>
        <p:spPr>
          <a:xfrm>
            <a:off x="4151550" y="2274945"/>
            <a:ext cx="9144000" cy="464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7030A0"/>
                </a:solidFill>
              </a:rPr>
              <a:t>The password is </a:t>
            </a:r>
            <a:r>
              <a:rPr lang="en-GB" sz="2800" b="1" dirty="0" smtClean="0">
                <a:solidFill>
                  <a:srgbClr val="7030A0"/>
                </a:solidFill>
              </a:rPr>
              <a:t>numbers</a:t>
            </a:r>
            <a:endParaRPr lang="en-GB" sz="2800" b="1" dirty="0">
              <a:solidFill>
                <a:srgbClr val="7030A0"/>
              </a:solidFill>
            </a:endParaRPr>
          </a:p>
        </p:txBody>
      </p:sp>
      <p:pic>
        <p:nvPicPr>
          <p:cNvPr id="14" name="Picture 13"/>
          <p:cNvPicPr>
            <a:picLocks noChangeAspect="1"/>
          </p:cNvPicPr>
          <p:nvPr/>
        </p:nvPicPr>
        <p:blipFill rotWithShape="1">
          <a:blip r:embed="rId4"/>
          <a:srcRect l="9297" t="6920" r="10293" b="6272"/>
          <a:stretch/>
        </p:blipFill>
        <p:spPr>
          <a:xfrm>
            <a:off x="1234382" y="2688515"/>
            <a:ext cx="4495209" cy="3043722"/>
          </a:xfrm>
          <a:prstGeom prst="rect">
            <a:avLst/>
          </a:prstGeom>
        </p:spPr>
      </p:pic>
      <p:sp>
        <p:nvSpPr>
          <p:cNvPr id="16" name="Subtitle 2"/>
          <p:cNvSpPr txBox="1">
            <a:spLocks/>
          </p:cNvSpPr>
          <p:nvPr/>
        </p:nvSpPr>
        <p:spPr>
          <a:xfrm>
            <a:off x="5661751" y="2710460"/>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Click video</a:t>
            </a:r>
            <a:endParaRPr lang="en-GB" b="1" dirty="0">
              <a:solidFill>
                <a:srgbClr val="B31D81"/>
              </a:solidFill>
            </a:endParaRPr>
          </a:p>
        </p:txBody>
      </p:sp>
      <p:sp>
        <p:nvSpPr>
          <p:cNvPr id="17" name="Subtitle 2"/>
          <p:cNvSpPr txBox="1">
            <a:spLocks/>
          </p:cNvSpPr>
          <p:nvPr/>
        </p:nvSpPr>
        <p:spPr>
          <a:xfrm>
            <a:off x="8185285" y="1758459"/>
            <a:ext cx="4137211" cy="464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B31D81"/>
                </a:solidFill>
              </a:rPr>
              <a:t>To watch a video:</a:t>
            </a:r>
            <a:endParaRPr lang="en-GB" sz="2800" b="1" dirty="0">
              <a:solidFill>
                <a:srgbClr val="B31D81"/>
              </a:solidFill>
            </a:endParaRPr>
          </a:p>
        </p:txBody>
      </p:sp>
      <p:cxnSp>
        <p:nvCxnSpPr>
          <p:cNvPr id="4" name="Straight Arrow Connector 3"/>
          <p:cNvCxnSpPr/>
          <p:nvPr/>
        </p:nvCxnSpPr>
        <p:spPr>
          <a:xfrm flipH="1" flipV="1">
            <a:off x="4308776" y="2895918"/>
            <a:ext cx="2627045" cy="8619"/>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48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p:cNvSpPr>
            <a:spLocks noGrp="1"/>
          </p:cNvSpPr>
          <p:nvPr>
            <p:ph type="title"/>
          </p:nvPr>
        </p:nvSpPr>
        <p:spPr/>
        <p:txBody>
          <a:bodyPr/>
          <a:lstStyle/>
          <a:p>
            <a:r>
              <a:rPr lang="en-GB" altLang="en-US" sz="5400" b="1" dirty="0">
                <a:solidFill>
                  <a:srgbClr val="0070C0"/>
                </a:solidFill>
              </a:rPr>
              <a:t>6 – P Card: </a:t>
            </a:r>
            <a:endParaRPr lang="en-GB" b="1" dirty="0">
              <a:solidFill>
                <a:srgbClr val="0070C0"/>
              </a:solidFill>
            </a:endParaRPr>
          </a:p>
        </p:txBody>
      </p:sp>
      <p:sp>
        <p:nvSpPr>
          <p:cNvPr id="3" name="Content Placeholder 2"/>
          <p:cNvSpPr>
            <a:spLocks noGrp="1"/>
          </p:cNvSpPr>
          <p:nvPr>
            <p:ph idx="1"/>
          </p:nvPr>
        </p:nvSpPr>
        <p:spPr>
          <a:xfrm>
            <a:off x="736600" y="1417638"/>
            <a:ext cx="10515600" cy="4351338"/>
          </a:xfrm>
        </p:spPr>
        <p:txBody>
          <a:bodyPr>
            <a:normAutofit fontScale="92500" lnSpcReduction="20000"/>
          </a:bodyPr>
          <a:lstStyle/>
          <a:p>
            <a:pPr marL="12700" indent="0" algn="just" fontAlgn="auto">
              <a:lnSpc>
                <a:spcPct val="80000"/>
              </a:lnSpc>
              <a:spcAft>
                <a:spcPts val="0"/>
              </a:spcAft>
              <a:buFontTx/>
              <a:buNone/>
              <a:defRPr/>
            </a:pPr>
            <a:r>
              <a:rPr lang="en-GB" altLang="en-US" sz="1800" b="1" i="1" dirty="0"/>
              <a:t>6 P Card – Achievement and conduct out of the class</a:t>
            </a:r>
            <a:endParaRPr lang="en-GB" altLang="en-US" sz="1800" dirty="0"/>
          </a:p>
          <a:p>
            <a:pPr marL="12700" indent="0" algn="just" fontAlgn="auto">
              <a:lnSpc>
                <a:spcPct val="80000"/>
              </a:lnSpc>
              <a:spcAft>
                <a:spcPts val="0"/>
              </a:spcAft>
              <a:buFontTx/>
              <a:buNone/>
              <a:defRPr/>
            </a:pPr>
            <a:r>
              <a:rPr lang="en-GB" altLang="en-US" sz="1800" dirty="0"/>
              <a:t>Each student begins each half term with 10 merits recorded on their ‘</a:t>
            </a:r>
            <a:r>
              <a:rPr lang="en-GB" altLang="en-US" sz="1800" i="1" dirty="0"/>
              <a:t>P Card’. </a:t>
            </a:r>
            <a:r>
              <a:rPr lang="en-GB" altLang="en-US" sz="1800" dirty="0"/>
              <a:t>At the end of a half term these merits will be transferred a students behaviour record and will count towards yearly totals.</a:t>
            </a:r>
          </a:p>
          <a:p>
            <a:pPr marL="12700" indent="0" algn="just" fontAlgn="auto">
              <a:lnSpc>
                <a:spcPct val="80000"/>
              </a:lnSpc>
              <a:spcAft>
                <a:spcPts val="0"/>
              </a:spcAft>
              <a:buFontTx/>
              <a:buNone/>
              <a:defRPr/>
            </a:pPr>
            <a:endParaRPr lang="en-GB" altLang="en-US" sz="1800" dirty="0"/>
          </a:p>
          <a:p>
            <a:pPr marL="12700" indent="0" algn="just" fontAlgn="auto">
              <a:lnSpc>
                <a:spcPct val="80000"/>
              </a:lnSpc>
              <a:spcAft>
                <a:spcPts val="0"/>
              </a:spcAft>
              <a:buFontTx/>
              <a:buNone/>
              <a:defRPr/>
            </a:pPr>
            <a:r>
              <a:rPr lang="en-GB" altLang="en-US" sz="1800" dirty="0"/>
              <a:t>These Merits will be entered into a prize draw each half-term, 1 merit = 1 entry.</a:t>
            </a:r>
          </a:p>
          <a:p>
            <a:pPr algn="just" fontAlgn="auto">
              <a:lnSpc>
                <a:spcPct val="80000"/>
              </a:lnSpc>
              <a:spcAft>
                <a:spcPts val="0"/>
              </a:spcAft>
              <a:buFontTx/>
              <a:buNone/>
              <a:defRPr/>
            </a:pPr>
            <a:endParaRPr lang="en-GB" altLang="en-US" sz="1800" dirty="0"/>
          </a:p>
          <a:p>
            <a:pPr algn="just" fontAlgn="auto">
              <a:lnSpc>
                <a:spcPct val="80000"/>
              </a:lnSpc>
              <a:spcAft>
                <a:spcPts val="0"/>
              </a:spcAft>
              <a:defRPr/>
            </a:pPr>
            <a:r>
              <a:rPr lang="en-GB" altLang="en-US" sz="1800" dirty="0"/>
              <a:t>There will be 2 draws– one for those who have maintained 10 merits and one for those with 6-9 merits</a:t>
            </a:r>
          </a:p>
          <a:p>
            <a:pPr algn="just" fontAlgn="auto">
              <a:lnSpc>
                <a:spcPct val="80000"/>
              </a:lnSpc>
              <a:spcAft>
                <a:spcPts val="0"/>
              </a:spcAft>
              <a:defRPr/>
            </a:pPr>
            <a:r>
              <a:rPr lang="en-GB" altLang="en-US" sz="1800" dirty="0"/>
              <a:t>Opportunities will be given to students to earn additional merits</a:t>
            </a:r>
          </a:p>
          <a:p>
            <a:pPr algn="just" fontAlgn="auto">
              <a:lnSpc>
                <a:spcPct val="80000"/>
              </a:lnSpc>
              <a:spcAft>
                <a:spcPts val="0"/>
              </a:spcAft>
              <a:defRPr/>
            </a:pPr>
            <a:r>
              <a:rPr lang="en-GB" altLang="en-US" sz="1800" dirty="0"/>
              <a:t>Each half term certificates will be awarded to students based on the number of merits earned on their P Card. </a:t>
            </a:r>
          </a:p>
          <a:p>
            <a:pPr algn="just" fontAlgn="auto">
              <a:lnSpc>
                <a:spcPct val="80000"/>
              </a:lnSpc>
              <a:spcAft>
                <a:spcPts val="0"/>
              </a:spcAft>
              <a:defRPr/>
            </a:pPr>
            <a:endParaRPr lang="en-GB" altLang="en-US" sz="1800" dirty="0"/>
          </a:p>
          <a:p>
            <a:pPr marL="0" indent="0" algn="just" fontAlgn="auto">
              <a:lnSpc>
                <a:spcPct val="80000"/>
              </a:lnSpc>
              <a:spcAft>
                <a:spcPts val="0"/>
              </a:spcAft>
              <a:buFontTx/>
              <a:buNone/>
              <a:defRPr/>
            </a:pPr>
            <a:r>
              <a:rPr lang="en-GB" altLang="en-US" sz="1800" dirty="0"/>
              <a:t>Merits can be earned by getting  involved in activities, and by enhancing the life of the school.</a:t>
            </a:r>
          </a:p>
          <a:p>
            <a:pPr marL="0" indent="0" algn="just" fontAlgn="auto">
              <a:lnSpc>
                <a:spcPct val="80000"/>
              </a:lnSpc>
              <a:spcAft>
                <a:spcPts val="0"/>
              </a:spcAft>
              <a:buFontTx/>
              <a:buNone/>
              <a:defRPr/>
            </a:pPr>
            <a:endParaRPr lang="en-GB" altLang="en-US" sz="1800" dirty="0"/>
          </a:p>
          <a:p>
            <a:pPr marL="0" indent="0" algn="just" fontAlgn="auto">
              <a:lnSpc>
                <a:spcPct val="80000"/>
              </a:lnSpc>
              <a:spcAft>
                <a:spcPts val="0"/>
              </a:spcAft>
              <a:buFontTx/>
              <a:buNone/>
              <a:defRPr/>
            </a:pPr>
            <a:r>
              <a:rPr lang="en-GB" altLang="en-US" sz="1800" dirty="0"/>
              <a:t>Merits be can lost for failing to adhere to our code of conduct outside of the classroom. </a:t>
            </a:r>
          </a:p>
          <a:p>
            <a:pPr marL="0" indent="0" algn="just" fontAlgn="auto">
              <a:lnSpc>
                <a:spcPct val="80000"/>
              </a:lnSpc>
              <a:spcAft>
                <a:spcPts val="0"/>
              </a:spcAft>
              <a:buFontTx/>
              <a:buNone/>
              <a:defRPr/>
            </a:pPr>
            <a:endParaRPr lang="en-GB" altLang="en-US" sz="1800" dirty="0"/>
          </a:p>
          <a:p>
            <a:pPr marL="0" indent="0" algn="just" fontAlgn="auto">
              <a:lnSpc>
                <a:spcPct val="80000"/>
              </a:lnSpc>
              <a:spcAft>
                <a:spcPts val="0"/>
              </a:spcAft>
              <a:buFontTx/>
              <a:buNone/>
              <a:defRPr/>
            </a:pPr>
            <a:r>
              <a:rPr lang="en-GB" altLang="en-US" sz="1800" dirty="0"/>
              <a:t>There is an expectation that all students will have their card on their person at all times. Failure will result in Detention.</a:t>
            </a:r>
            <a:endParaRPr lang="en-GB" altLang="en-US" sz="1200" dirty="0"/>
          </a:p>
          <a:p>
            <a:pPr fontAlgn="auto">
              <a:lnSpc>
                <a:spcPct val="80000"/>
              </a:lnSpc>
              <a:spcAft>
                <a:spcPts val="0"/>
              </a:spcAft>
              <a:buFontTx/>
              <a:buNone/>
              <a:defRPr/>
            </a:pPr>
            <a:endParaRPr lang="en-GB" altLang="en-US" sz="1200" dirty="0"/>
          </a:p>
        </p:txBody>
      </p:sp>
    </p:spTree>
    <p:extLst>
      <p:ext uri="{BB962C8B-B14F-4D97-AF65-F5344CB8AC3E}">
        <p14:creationId xmlns:p14="http://schemas.microsoft.com/office/powerpoint/2010/main" val="2151982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a:xfrm>
            <a:off x="609600" y="274638"/>
            <a:ext cx="10515600" cy="1325563"/>
          </a:xfrm>
        </p:spPr>
        <p:txBody>
          <a:bodyPr/>
          <a:lstStyle/>
          <a:p>
            <a:r>
              <a:rPr lang="en-GB" b="1" dirty="0">
                <a:solidFill>
                  <a:srgbClr val="0070C0"/>
                </a:solidFill>
              </a:rPr>
              <a:t>What support is available?</a:t>
            </a: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2" name="Rectangle 1"/>
          <p:cNvSpPr/>
          <p:nvPr/>
        </p:nvSpPr>
        <p:spPr>
          <a:xfrm>
            <a:off x="786319" y="1417638"/>
            <a:ext cx="9826558" cy="3416320"/>
          </a:xfrm>
          <a:prstGeom prst="rect">
            <a:avLst/>
          </a:prstGeom>
        </p:spPr>
        <p:txBody>
          <a:bodyPr wrap="square">
            <a:spAutoFit/>
          </a:bodyPr>
          <a:lstStyle/>
          <a:p>
            <a:pPr marL="457200" indent="-457200">
              <a:buFont typeface="Arial" panose="020B0604020202020204" pitchFamily="34" charset="0"/>
              <a:buChar char="•"/>
            </a:pPr>
            <a:r>
              <a:rPr lang="en-GB" sz="3600" dirty="0"/>
              <a:t>Their classroom teacher (at the appropriate time).</a:t>
            </a:r>
          </a:p>
          <a:p>
            <a:pPr marL="457200" indent="-457200">
              <a:buFont typeface="Arial" panose="020B0604020202020204" pitchFamily="34" charset="0"/>
              <a:buChar char="•"/>
            </a:pPr>
            <a:r>
              <a:rPr lang="en-GB" sz="3600" dirty="0"/>
              <a:t>Tuesday and Thursday lunchtime room 4.</a:t>
            </a:r>
          </a:p>
          <a:p>
            <a:pPr marL="457200" indent="-457200">
              <a:buFont typeface="Arial" panose="020B0604020202020204" pitchFamily="34" charset="0"/>
              <a:buChar char="•"/>
            </a:pPr>
            <a:r>
              <a:rPr lang="en-GB" sz="3600" dirty="0"/>
              <a:t>The Maths office.</a:t>
            </a:r>
          </a:p>
          <a:p>
            <a:pPr marL="457200" indent="-457200">
              <a:buFont typeface="Arial" panose="020B0604020202020204" pitchFamily="34" charset="0"/>
              <a:buChar char="•"/>
            </a:pPr>
            <a:r>
              <a:rPr lang="en-GB" sz="3600" dirty="0"/>
              <a:t>Their mentor.</a:t>
            </a:r>
          </a:p>
          <a:p>
            <a:pPr marL="457200" indent="-457200">
              <a:buFont typeface="Arial" panose="020B0604020202020204" pitchFamily="34" charset="0"/>
              <a:buChar char="•"/>
            </a:pPr>
            <a:r>
              <a:rPr lang="en-GB" sz="3600" dirty="0"/>
              <a:t>Web based </a:t>
            </a:r>
            <a:r>
              <a:rPr lang="en-GB" sz="3600" dirty="0" smtClean="0"/>
              <a:t>resources – Hegarty Maths</a:t>
            </a:r>
            <a:endParaRPr lang="en-GB" sz="3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454" y="3290094"/>
            <a:ext cx="3276600" cy="628650"/>
          </a:xfrm>
          <a:prstGeom prst="rect">
            <a:avLst/>
          </a:prstGeom>
        </p:spPr>
      </p:pic>
    </p:spTree>
    <p:extLst>
      <p:ext uri="{BB962C8B-B14F-4D97-AF65-F5344CB8AC3E}">
        <p14:creationId xmlns:p14="http://schemas.microsoft.com/office/powerpoint/2010/main" val="1429063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a:xfrm>
            <a:off x="609600" y="274638"/>
            <a:ext cx="10515600" cy="1325563"/>
          </a:xfrm>
        </p:spPr>
        <p:txBody>
          <a:bodyPr/>
          <a:lstStyle/>
          <a:p>
            <a:r>
              <a:rPr lang="en-GB" b="1" dirty="0">
                <a:solidFill>
                  <a:srgbClr val="0070C0"/>
                </a:solidFill>
              </a:rPr>
              <a:t>Extra-Curricular Activities</a:t>
            </a: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2" name="Rectangle 1"/>
          <p:cNvSpPr/>
          <p:nvPr/>
        </p:nvSpPr>
        <p:spPr>
          <a:xfrm>
            <a:off x="786319" y="1417638"/>
            <a:ext cx="9826558" cy="646331"/>
          </a:xfrm>
          <a:prstGeom prst="rect">
            <a:avLst/>
          </a:prstGeom>
        </p:spPr>
        <p:txBody>
          <a:bodyPr wrap="square">
            <a:spAutoFit/>
          </a:bodyPr>
          <a:lstStyle/>
          <a:p>
            <a:pPr marL="457200" indent="-457200">
              <a:buFont typeface="Arial" panose="020B0604020202020204" pitchFamily="34" charset="0"/>
              <a:buChar char="•"/>
            </a:pPr>
            <a:r>
              <a:rPr lang="en-GB" sz="3600" dirty="0"/>
              <a:t>Maths Club (Wednesday Lunch Time</a:t>
            </a:r>
            <a:r>
              <a:rPr lang="en-GB" sz="3600" dirty="0" smtClean="0"/>
              <a:t>)</a:t>
            </a:r>
            <a:endParaRPr lang="en-GB" sz="36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2201" b="4640"/>
          <a:stretch/>
        </p:blipFill>
        <p:spPr>
          <a:xfrm>
            <a:off x="7765976" y="2348880"/>
            <a:ext cx="2685678" cy="1595271"/>
          </a:xfrm>
          <a:prstGeom prst="rect">
            <a:avLst/>
          </a:prstGeom>
        </p:spPr>
      </p:pic>
    </p:spTree>
    <p:extLst>
      <p:ext uri="{BB962C8B-B14F-4D97-AF65-F5344CB8AC3E}">
        <p14:creationId xmlns:p14="http://schemas.microsoft.com/office/powerpoint/2010/main" val="2105930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a:xfrm>
            <a:off x="609600" y="274638"/>
            <a:ext cx="10515600" cy="1325563"/>
          </a:xfrm>
        </p:spPr>
        <p:txBody>
          <a:bodyPr/>
          <a:lstStyle/>
          <a:p>
            <a:r>
              <a:rPr lang="en-GB" b="1" dirty="0">
                <a:solidFill>
                  <a:srgbClr val="0070C0"/>
                </a:solidFill>
              </a:rPr>
              <a:t>Revision Guides</a:t>
            </a: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pic>
        <p:nvPicPr>
          <p:cNvPr id="12" name="Picture 11"/>
          <p:cNvPicPr>
            <a:picLocks noChangeAspect="1"/>
          </p:cNvPicPr>
          <p:nvPr/>
        </p:nvPicPr>
        <p:blipFill>
          <a:blip r:embed="rId4"/>
          <a:stretch>
            <a:fillRect/>
          </a:stretch>
        </p:blipFill>
        <p:spPr>
          <a:xfrm rot="20622147">
            <a:off x="2279576" y="2132856"/>
            <a:ext cx="1466850" cy="2057400"/>
          </a:xfrm>
          <a:prstGeom prst="rect">
            <a:avLst/>
          </a:prstGeom>
        </p:spPr>
      </p:pic>
      <p:pic>
        <p:nvPicPr>
          <p:cNvPr id="13" name="Picture 12"/>
          <p:cNvPicPr>
            <a:picLocks noChangeAspect="1"/>
          </p:cNvPicPr>
          <p:nvPr/>
        </p:nvPicPr>
        <p:blipFill>
          <a:blip r:embed="rId5"/>
          <a:stretch>
            <a:fillRect/>
          </a:stretch>
        </p:blipFill>
        <p:spPr>
          <a:xfrm rot="924895">
            <a:off x="3498980" y="2072336"/>
            <a:ext cx="1438275" cy="1981200"/>
          </a:xfrm>
          <a:prstGeom prst="rect">
            <a:avLst/>
          </a:prstGeom>
        </p:spPr>
      </p:pic>
      <p:pic>
        <p:nvPicPr>
          <p:cNvPr id="14" name="Picture 13"/>
          <p:cNvPicPr>
            <a:picLocks noChangeAspect="1"/>
          </p:cNvPicPr>
          <p:nvPr/>
        </p:nvPicPr>
        <p:blipFill>
          <a:blip r:embed="rId6"/>
          <a:stretch>
            <a:fillRect/>
          </a:stretch>
        </p:blipFill>
        <p:spPr>
          <a:xfrm rot="20624038">
            <a:off x="6600056" y="1983082"/>
            <a:ext cx="1457325" cy="2038350"/>
          </a:xfrm>
          <a:prstGeom prst="rect">
            <a:avLst/>
          </a:prstGeom>
        </p:spPr>
      </p:pic>
      <p:pic>
        <p:nvPicPr>
          <p:cNvPr id="15" name="Picture 14"/>
          <p:cNvPicPr>
            <a:picLocks noChangeAspect="1"/>
          </p:cNvPicPr>
          <p:nvPr/>
        </p:nvPicPr>
        <p:blipFill>
          <a:blip r:embed="rId7"/>
          <a:stretch>
            <a:fillRect/>
          </a:stretch>
        </p:blipFill>
        <p:spPr>
          <a:xfrm rot="1029899">
            <a:off x="7776241" y="1989511"/>
            <a:ext cx="1447800" cy="1971675"/>
          </a:xfrm>
          <a:prstGeom prst="rect">
            <a:avLst/>
          </a:prstGeom>
        </p:spPr>
      </p:pic>
    </p:spTree>
    <p:extLst>
      <p:ext uri="{BB962C8B-B14F-4D97-AF65-F5344CB8AC3E}">
        <p14:creationId xmlns:p14="http://schemas.microsoft.com/office/powerpoint/2010/main" val="1447524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a:spLocks noGrp="1"/>
          </p:cNvSpPr>
          <p:nvPr>
            <p:ph idx="1"/>
          </p:nvPr>
        </p:nvSpPr>
        <p:spPr>
          <a:xfrm>
            <a:off x="1132124" y="1273175"/>
            <a:ext cx="7243391" cy="4518025"/>
          </a:xfrm>
        </p:spPr>
        <p:txBody>
          <a:bodyPr>
            <a:normAutofit/>
          </a:bodyPr>
          <a:lstStyle/>
          <a:p>
            <a:pPr marL="0" indent="0">
              <a:buNone/>
            </a:pPr>
            <a:r>
              <a:rPr lang="en-GB" dirty="0"/>
              <a:t>Should you have any queries, please contact either:</a:t>
            </a:r>
          </a:p>
          <a:p>
            <a:r>
              <a:rPr lang="en-GB" dirty="0" smtClean="0"/>
              <a:t>Mr J Myers- </a:t>
            </a:r>
            <a:r>
              <a:rPr lang="en-GB" dirty="0"/>
              <a:t>Faculty Leader</a:t>
            </a:r>
          </a:p>
          <a:p>
            <a:r>
              <a:rPr lang="en-GB" dirty="0" smtClean="0"/>
              <a:t>Mrs L </a:t>
            </a:r>
            <a:r>
              <a:rPr lang="en-GB" dirty="0"/>
              <a:t>P</a:t>
            </a:r>
            <a:r>
              <a:rPr lang="en-GB" dirty="0" smtClean="0"/>
              <a:t>otts </a:t>
            </a:r>
            <a:r>
              <a:rPr lang="en-GB" dirty="0"/>
              <a:t>– Assistant Faculty Leader</a:t>
            </a:r>
          </a:p>
          <a:p>
            <a:r>
              <a:rPr lang="en-GB" dirty="0" smtClean="0"/>
              <a:t>Mr L Topping </a:t>
            </a:r>
            <a:r>
              <a:rPr lang="en-GB" dirty="0"/>
              <a:t>– Assistant Faculty </a:t>
            </a:r>
            <a:r>
              <a:rPr lang="en-GB" dirty="0" smtClean="0"/>
              <a:t>Leader</a:t>
            </a:r>
            <a:endParaRPr lang="en-GB" dirty="0"/>
          </a:p>
        </p:txBody>
      </p:sp>
      <p:sp>
        <p:nvSpPr>
          <p:cNvPr id="2" name="Rectangle 1"/>
          <p:cNvSpPr/>
          <p:nvPr/>
        </p:nvSpPr>
        <p:spPr>
          <a:xfrm>
            <a:off x="5125734" y="3244334"/>
            <a:ext cx="1940531" cy="369332"/>
          </a:xfrm>
          <a:prstGeom prst="rect">
            <a:avLst/>
          </a:prstGeom>
        </p:spPr>
        <p:txBody>
          <a:bodyPr wrap="none">
            <a:spAutoFit/>
          </a:bodyPr>
          <a:lstStyle/>
          <a:p>
            <a:r>
              <a:rPr lang="en-GB" dirty="0"/>
              <a:t>Parents and Carers</a:t>
            </a:r>
          </a:p>
        </p:txBody>
      </p:sp>
    </p:spTree>
    <p:extLst>
      <p:ext uri="{BB962C8B-B14F-4D97-AF65-F5344CB8AC3E}">
        <p14:creationId xmlns:p14="http://schemas.microsoft.com/office/powerpoint/2010/main" val="736308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3" name="Title 2"/>
          <p:cNvSpPr>
            <a:spLocks noGrp="1"/>
          </p:cNvSpPr>
          <p:nvPr>
            <p:ph type="title"/>
          </p:nvPr>
        </p:nvSpPr>
        <p:spPr>
          <a:xfrm>
            <a:off x="609600" y="274638"/>
            <a:ext cx="10515600" cy="1325563"/>
          </a:xfrm>
        </p:spPr>
        <p:txBody>
          <a:body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pic>
        <p:nvPicPr>
          <p:cNvPr id="12" name="Picture 11"/>
          <p:cNvPicPr>
            <a:picLocks noChangeAspect="1"/>
          </p:cNvPicPr>
          <p:nvPr/>
        </p:nvPicPr>
        <p:blipFill>
          <a:blip r:embed="rId4"/>
          <a:stretch>
            <a:fillRect/>
          </a:stretch>
        </p:blipFill>
        <p:spPr>
          <a:xfrm rot="20622147">
            <a:off x="2279576" y="2132856"/>
            <a:ext cx="1466850" cy="2057400"/>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4887541" y="2636912"/>
            <a:ext cx="7824192" cy="130309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070C0"/>
                </a:solidFill>
              </a:rPr>
              <a:t>Science</a:t>
            </a:r>
            <a:br>
              <a:rPr lang="en-GB" sz="6000" b="1" dirty="0" smtClean="0">
                <a:solidFill>
                  <a:srgbClr val="0070C0"/>
                </a:solidFill>
              </a:rPr>
            </a:br>
            <a:r>
              <a:rPr lang="en-GB" sz="6000" dirty="0" smtClean="0"/>
              <a:t>	</a:t>
            </a:r>
            <a:endParaRPr lang="en-GB" sz="2200" dirty="0"/>
          </a:p>
        </p:txBody>
      </p:sp>
    </p:spTree>
    <p:extLst>
      <p:ext uri="{BB962C8B-B14F-4D97-AF65-F5344CB8AC3E}">
        <p14:creationId xmlns:p14="http://schemas.microsoft.com/office/powerpoint/2010/main" val="2486889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2" name="Title 1"/>
          <p:cNvSpPr>
            <a:spLocks noGrp="1"/>
          </p:cNvSpPr>
          <p:nvPr>
            <p:ph type="title"/>
          </p:nvPr>
        </p:nvSpPr>
        <p:spPr/>
        <p:txBody>
          <a:bodyPr/>
          <a:lstStyle/>
          <a:p>
            <a:r>
              <a:rPr lang="en-GB" b="1" dirty="0">
                <a:solidFill>
                  <a:srgbClr val="0070C0"/>
                </a:solidFill>
              </a:rPr>
              <a:t>Year </a:t>
            </a:r>
            <a:r>
              <a:rPr lang="en-GB" b="1" dirty="0" smtClean="0">
                <a:solidFill>
                  <a:srgbClr val="0070C0"/>
                </a:solidFill>
              </a:rPr>
              <a:t>8 </a:t>
            </a:r>
            <a:r>
              <a:rPr lang="en-GB" b="1" dirty="0">
                <a:solidFill>
                  <a:srgbClr val="0070C0"/>
                </a:solidFill>
              </a:rPr>
              <a:t>Structure: the 10 Big Ideas</a:t>
            </a: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pic>
        <p:nvPicPr>
          <p:cNvPr id="12" name="Content Placeholder 11"/>
          <p:cNvPicPr>
            <a:picLocks noGrp="1" noChangeAspect="1"/>
          </p:cNvPicPr>
          <p:nvPr>
            <p:ph idx="1"/>
          </p:nvPr>
        </p:nvPicPr>
        <p:blipFill>
          <a:blip r:embed="rId4"/>
          <a:stretch>
            <a:fillRect/>
          </a:stretch>
        </p:blipFill>
        <p:spPr>
          <a:xfrm>
            <a:off x="176719" y="1367156"/>
            <a:ext cx="10414430" cy="4150993"/>
          </a:xfrm>
          <a:prstGeom prst="rect">
            <a:avLst/>
          </a:prstGeom>
        </p:spPr>
      </p:pic>
    </p:spTree>
    <p:extLst>
      <p:ext uri="{BB962C8B-B14F-4D97-AF65-F5344CB8AC3E}">
        <p14:creationId xmlns:p14="http://schemas.microsoft.com/office/powerpoint/2010/main" val="1977725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2" name="Title 1"/>
          <p:cNvSpPr>
            <a:spLocks noGrp="1"/>
          </p:cNvSpPr>
          <p:nvPr>
            <p:ph type="title"/>
          </p:nvPr>
        </p:nvSpPr>
        <p:spPr/>
        <p:txBody>
          <a:bodyPr/>
          <a:lstStyle/>
          <a:p>
            <a:r>
              <a:rPr lang="en-GB" altLang="en-US" b="1" dirty="0">
                <a:solidFill>
                  <a:srgbClr val="0070C0"/>
                </a:solidFill>
              </a:rPr>
              <a:t>Year </a:t>
            </a:r>
            <a:r>
              <a:rPr lang="en-GB" altLang="en-US" b="1" dirty="0" smtClean="0">
                <a:solidFill>
                  <a:srgbClr val="0070C0"/>
                </a:solidFill>
              </a:rPr>
              <a:t>8 </a:t>
            </a:r>
            <a:r>
              <a:rPr lang="en-GB" altLang="en-US" b="1" dirty="0">
                <a:solidFill>
                  <a:srgbClr val="0070C0"/>
                </a:solidFill>
              </a:rPr>
              <a:t>students: </a:t>
            </a:r>
            <a:endParaRPr lang="en-GB" altLang="en-US" b="1" dirty="0">
              <a:solidFill>
                <a:srgbClr val="0070C0"/>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3" name="Content Placeholder 2"/>
          <p:cNvSpPr>
            <a:spLocks noGrp="1"/>
          </p:cNvSpPr>
          <p:nvPr>
            <p:ph idx="1"/>
          </p:nvPr>
        </p:nvSpPr>
        <p:spPr/>
        <p:txBody>
          <a:bodyPr/>
          <a:lstStyle/>
          <a:p>
            <a:r>
              <a:rPr lang="en-GB" dirty="0"/>
              <a:t>Were set according to their Science examination and the last three tests undertaken in Term three.</a:t>
            </a:r>
          </a:p>
          <a:p>
            <a:r>
              <a:rPr lang="en-GB" dirty="0"/>
              <a:t>Take long assessments and AWL’s in topics to enable them to revise more content each time and develop revision techniques.</a:t>
            </a:r>
          </a:p>
          <a:p>
            <a:r>
              <a:rPr lang="en-GB" dirty="0"/>
              <a:t>Will also undertake an examination towards the end of the year. </a:t>
            </a:r>
          </a:p>
          <a:p>
            <a:r>
              <a:rPr lang="en-GB" dirty="0"/>
              <a:t>Will develop Scientific skills and learn how to think in a Scientific way- Independent research, Investigation, “trial and error”. </a:t>
            </a:r>
          </a:p>
          <a:p>
            <a:r>
              <a:rPr lang="en-GB" dirty="0"/>
              <a:t>Will learn from their mistakes and develop resilience.</a:t>
            </a:r>
          </a:p>
          <a:p>
            <a:endParaRPr lang="en-GB" dirty="0"/>
          </a:p>
          <a:p>
            <a:endParaRPr lang="en-GB" dirty="0"/>
          </a:p>
        </p:txBody>
      </p:sp>
    </p:spTree>
    <p:extLst>
      <p:ext uri="{BB962C8B-B14F-4D97-AF65-F5344CB8AC3E}">
        <p14:creationId xmlns:p14="http://schemas.microsoft.com/office/powerpoint/2010/main" val="3634882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2" name="Title 1"/>
          <p:cNvSpPr>
            <a:spLocks noGrp="1"/>
          </p:cNvSpPr>
          <p:nvPr>
            <p:ph type="title"/>
          </p:nvPr>
        </p:nvSpPr>
        <p:spPr/>
        <p:txBody>
          <a:bodyPr>
            <a:normAutofit fontScale="90000"/>
          </a:bodyPr>
          <a:lstStyle/>
          <a:p>
            <a:r>
              <a:rPr lang="en-GB" altLang="en-US" b="1" dirty="0" smtClean="0">
                <a:solidFill>
                  <a:srgbClr val="0070C0"/>
                </a:solidFill>
              </a:rPr>
              <a:t/>
            </a:r>
            <a:br>
              <a:rPr lang="en-GB" altLang="en-US" b="1" dirty="0" smtClean="0">
                <a:solidFill>
                  <a:srgbClr val="0070C0"/>
                </a:solidFill>
              </a:rPr>
            </a:br>
            <a:r>
              <a:rPr lang="en-GB" altLang="en-US" b="1" dirty="0" smtClean="0">
                <a:solidFill>
                  <a:srgbClr val="0070C0"/>
                </a:solidFill>
              </a:rPr>
              <a:t>In </a:t>
            </a:r>
            <a:r>
              <a:rPr lang="en-GB" altLang="en-US" b="1" dirty="0">
                <a:solidFill>
                  <a:srgbClr val="0070C0"/>
                </a:solidFill>
              </a:rPr>
              <a:t>Science lessons students will: </a:t>
            </a:r>
            <a:r>
              <a:rPr lang="en-GB" altLang="en-US" dirty="0">
                <a:latin typeface="Arial" panose="020B0604020202020204" pitchFamily="34" charset="0"/>
                <a:cs typeface="Arial" panose="020B0604020202020204" pitchFamily="34" charset="0"/>
              </a:rPr>
              <a:t/>
            </a:r>
            <a:br>
              <a:rPr lang="en-GB" altLang="en-US" dirty="0">
                <a:latin typeface="Arial" panose="020B0604020202020204" pitchFamily="34" charset="0"/>
                <a:cs typeface="Arial" panose="020B0604020202020204" pitchFamily="34" charset="0"/>
              </a:rPr>
            </a:br>
            <a:endParaRPr lang="en-GB" altLang="en-US" b="1" dirty="0">
              <a:solidFill>
                <a:srgbClr val="0070C0"/>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3" name="Content Placeholder 2"/>
          <p:cNvSpPr>
            <a:spLocks noGrp="1"/>
          </p:cNvSpPr>
          <p:nvPr>
            <p:ph idx="1"/>
          </p:nvPr>
        </p:nvSpPr>
        <p:spPr/>
        <p:txBody>
          <a:bodyPr/>
          <a:lstStyle/>
          <a:p>
            <a:r>
              <a:rPr lang="en-GB" dirty="0"/>
              <a:t>Do practical work where possible.</a:t>
            </a:r>
          </a:p>
          <a:p>
            <a:r>
              <a:rPr lang="en-GB" dirty="0"/>
              <a:t>Extend and develop Maths skills so will need a calculator.</a:t>
            </a:r>
          </a:p>
          <a:p>
            <a:r>
              <a:rPr lang="en-GB" dirty="0"/>
              <a:t>Meet new words that they will have to remember the meanings of that are Science specific and use the 13 words from the Academic Word List that they need to understand for all subjects.</a:t>
            </a:r>
          </a:p>
          <a:p>
            <a:r>
              <a:rPr lang="en-GB" dirty="0"/>
              <a:t>Explore the 10 Big ideas about Science through investigation and research. </a:t>
            </a:r>
          </a:p>
          <a:p>
            <a:r>
              <a:rPr lang="en-GB" dirty="0"/>
              <a:t>Experience the kind of questions found in AQA GCSE’s.</a:t>
            </a:r>
          </a:p>
          <a:p>
            <a:endParaRPr lang="en-GB" dirty="0"/>
          </a:p>
        </p:txBody>
      </p:sp>
    </p:spTree>
    <p:extLst>
      <p:ext uri="{BB962C8B-B14F-4D97-AF65-F5344CB8AC3E}">
        <p14:creationId xmlns:p14="http://schemas.microsoft.com/office/powerpoint/2010/main" val="1795233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pic>
        <p:nvPicPr>
          <p:cNvPr id="11" name="Picture 10"/>
          <p:cNvPicPr>
            <a:picLocks noChangeAspect="1"/>
          </p:cNvPicPr>
          <p:nvPr/>
        </p:nvPicPr>
        <p:blipFill>
          <a:blip r:embed="rId4"/>
          <a:stretch>
            <a:fillRect/>
          </a:stretch>
        </p:blipFill>
        <p:spPr>
          <a:xfrm>
            <a:off x="167507" y="471473"/>
            <a:ext cx="7562850" cy="4914900"/>
          </a:xfrm>
          <a:prstGeom prst="rect">
            <a:avLst/>
          </a:prstGeom>
        </p:spPr>
      </p:pic>
      <p:pic>
        <p:nvPicPr>
          <p:cNvPr id="12" name="Picture 11"/>
          <p:cNvPicPr/>
          <p:nvPr/>
        </p:nvPicPr>
        <p:blipFill rotWithShape="1">
          <a:blip r:embed="rId5"/>
          <a:srcRect l="28521" t="41521" r="46900" b="40041"/>
          <a:stretch/>
        </p:blipFill>
        <p:spPr bwMode="auto">
          <a:xfrm>
            <a:off x="8112224" y="1052736"/>
            <a:ext cx="3876040" cy="14211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7000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pic>
        <p:nvPicPr>
          <p:cNvPr id="13" name="Picture 12"/>
          <p:cNvPicPr/>
          <p:nvPr/>
        </p:nvPicPr>
        <p:blipFill rotWithShape="1">
          <a:blip r:embed="rId4"/>
          <a:srcRect l="1658" t="21218" r="3860" b="47948"/>
          <a:stretch/>
        </p:blipFill>
        <p:spPr bwMode="auto">
          <a:xfrm>
            <a:off x="854805" y="950026"/>
            <a:ext cx="10128447" cy="2400783"/>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5"/>
          <a:stretch>
            <a:fillRect/>
          </a:stretch>
        </p:blipFill>
        <p:spPr>
          <a:xfrm>
            <a:off x="1487488" y="3533371"/>
            <a:ext cx="3804359" cy="2203819"/>
          </a:xfrm>
          <a:prstGeom prst="rect">
            <a:avLst/>
          </a:prstGeom>
          <a:ln>
            <a:solidFill>
              <a:schemeClr val="tx1"/>
            </a:solidFill>
          </a:ln>
        </p:spPr>
      </p:pic>
      <p:pic>
        <p:nvPicPr>
          <p:cNvPr id="15" name="Picture 14"/>
          <p:cNvPicPr>
            <a:picLocks noChangeAspect="1"/>
          </p:cNvPicPr>
          <p:nvPr/>
        </p:nvPicPr>
        <p:blipFill>
          <a:blip r:embed="rId6"/>
          <a:stretch>
            <a:fillRect/>
          </a:stretch>
        </p:blipFill>
        <p:spPr>
          <a:xfrm>
            <a:off x="6455151" y="3415415"/>
            <a:ext cx="3622704" cy="2393014"/>
          </a:xfrm>
          <a:prstGeom prst="rect">
            <a:avLst/>
          </a:prstGeom>
          <a:ln>
            <a:solidFill>
              <a:schemeClr val="tx1"/>
            </a:solidFill>
          </a:ln>
        </p:spPr>
      </p:pic>
    </p:spTree>
    <p:extLst>
      <p:ext uri="{BB962C8B-B14F-4D97-AF65-F5344CB8AC3E}">
        <p14:creationId xmlns:p14="http://schemas.microsoft.com/office/powerpoint/2010/main" val="14944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502"/>
            <a:ext cx="10972800" cy="1143000"/>
          </a:xfrm>
        </p:spPr>
        <p:txBody>
          <a:bodyPr/>
          <a:lstStyle/>
          <a:p>
            <a:r>
              <a:rPr lang="en-GB" b="1" dirty="0">
                <a:solidFill>
                  <a:srgbClr val="0070C0"/>
                </a:solidFill>
              </a:rPr>
              <a:t>Behaviour for Learning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94102"/>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Rectangle 2"/>
          <p:cNvSpPr>
            <a:spLocks noChangeArrowheads="1"/>
          </p:cNvSpPr>
          <p:nvPr/>
        </p:nvSpPr>
        <p:spPr bwMode="auto">
          <a:xfrm>
            <a:off x="1041648" y="1540682"/>
            <a:ext cx="5054352" cy="3623674"/>
          </a:xfrm>
          <a:prstGeom prst="rect">
            <a:avLst/>
          </a:prstGeom>
          <a:solidFill>
            <a:srgbClr val="0070C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GB" altLang="en-US" b="1" dirty="0">
                <a:latin typeface="+mn-lt"/>
              </a:rPr>
              <a:t>To help everyone in all classes to do well,</a:t>
            </a:r>
            <a:endParaRPr lang="en-GB" altLang="en-US" b="1" u="sng" dirty="0">
              <a:latin typeface="+mn-lt"/>
            </a:endParaRPr>
          </a:p>
          <a:p>
            <a:pPr algn="ctr" eaLnBrk="1" hangingPunct="1">
              <a:lnSpc>
                <a:spcPct val="90000"/>
              </a:lnSpc>
              <a:spcBef>
                <a:spcPct val="20000"/>
              </a:spcBef>
            </a:pPr>
            <a:r>
              <a:rPr lang="en-GB" altLang="en-US" b="1" u="sng" dirty="0">
                <a:latin typeface="+mn-lt"/>
              </a:rPr>
              <a:t>everyone </a:t>
            </a:r>
            <a:r>
              <a:rPr lang="en-GB" altLang="en-US" b="1" dirty="0">
                <a:latin typeface="+mn-lt"/>
              </a:rPr>
              <a:t>at Carr Hill agrees to:</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PRESENT</a:t>
            </a:r>
            <a:r>
              <a:rPr lang="en-US" altLang="en-US" dirty="0">
                <a:latin typeface="+mn-lt"/>
                <a:ea typeface="Calibri" panose="020F0502020204030204" pitchFamily="34" charset="0"/>
                <a:cs typeface="Calibri" panose="020F0502020204030204" pitchFamily="34" charset="0"/>
              </a:rPr>
              <a:t>, don’t miss out</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PUNCTUAL</a:t>
            </a:r>
            <a:r>
              <a:rPr lang="en-US" altLang="en-US" dirty="0">
                <a:latin typeface="+mn-lt"/>
                <a:ea typeface="Calibri" panose="020F0502020204030204" pitchFamily="34" charset="0"/>
                <a:cs typeface="Calibri" panose="020F0502020204030204" pitchFamily="34" charset="0"/>
              </a:rPr>
              <a:t>, every minute counts</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POSITIVE</a:t>
            </a:r>
            <a:r>
              <a:rPr lang="en-US" altLang="en-US" dirty="0">
                <a:latin typeface="+mn-lt"/>
                <a:ea typeface="Calibri" panose="020F0502020204030204" pitchFamily="34" charset="0"/>
                <a:cs typeface="Calibri" panose="020F0502020204030204" pitchFamily="34" charset="0"/>
              </a:rPr>
              <a:t>, always give 100%</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POLITE</a:t>
            </a:r>
            <a:r>
              <a:rPr lang="en-US" altLang="en-US" dirty="0">
                <a:latin typeface="+mn-lt"/>
                <a:ea typeface="Calibri" panose="020F0502020204030204" pitchFamily="34" charset="0"/>
                <a:cs typeface="Calibri" panose="020F0502020204030204" pitchFamily="34" charset="0"/>
              </a:rPr>
              <a:t>, treat others with respect and as you would want to be treated</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PROUD</a:t>
            </a:r>
            <a:r>
              <a:rPr lang="en-US" altLang="en-US" dirty="0">
                <a:latin typeface="+mn-lt"/>
                <a:ea typeface="Calibri" panose="020F0502020204030204" pitchFamily="34" charset="0"/>
                <a:cs typeface="Calibri" panose="020F0502020204030204" pitchFamily="34" charset="0"/>
              </a:rPr>
              <a:t> of yourself, your uniform, your year group and your school</a:t>
            </a:r>
          </a:p>
          <a:p>
            <a:pPr>
              <a:spcBef>
                <a:spcPct val="20000"/>
              </a:spcBef>
              <a:buFont typeface="Tahoma" panose="020B0604030504040204" pitchFamily="34" charset="0"/>
              <a:buAutoNum type="arabicPeriod"/>
            </a:pPr>
            <a:r>
              <a:rPr lang="en-US" altLang="en-US" dirty="0">
                <a:latin typeface="+mn-lt"/>
                <a:ea typeface="Calibri" panose="020F0502020204030204" pitchFamily="34" charset="0"/>
                <a:cs typeface="Calibri" panose="020F0502020204030204" pitchFamily="34" charset="0"/>
              </a:rPr>
              <a:t>Always be </a:t>
            </a:r>
            <a:r>
              <a:rPr lang="en-US" altLang="en-US" b="1" dirty="0">
                <a:latin typeface="+mn-lt"/>
                <a:ea typeface="Calibri" panose="020F0502020204030204" pitchFamily="34" charset="0"/>
                <a:cs typeface="Calibri" panose="020F0502020204030204" pitchFamily="34" charset="0"/>
              </a:rPr>
              <a:t>PREPARED</a:t>
            </a:r>
            <a:r>
              <a:rPr lang="en-US" altLang="en-US" dirty="0">
                <a:latin typeface="+mn-lt"/>
                <a:ea typeface="Calibri" panose="020F0502020204030204" pitchFamily="34" charset="0"/>
                <a:cs typeface="Calibri" panose="020F0502020204030204" pitchFamily="34" charset="0"/>
              </a:rPr>
              <a:t> to listen, to cooperate and to learn</a:t>
            </a:r>
          </a:p>
        </p:txBody>
      </p:sp>
      <p:graphicFrame>
        <p:nvGraphicFramePr>
          <p:cNvPr id="10" name="Group 27"/>
          <p:cNvGraphicFramePr>
            <a:graphicFrameLocks noGrp="1"/>
          </p:cNvGraphicFramePr>
          <p:nvPr>
            <p:ph idx="1"/>
            <p:extLst>
              <p:ext uri="{D42A27DB-BD31-4B8C-83A1-F6EECF244321}">
                <p14:modId xmlns:p14="http://schemas.microsoft.com/office/powerpoint/2010/main" val="1249133012"/>
              </p:ext>
            </p:extLst>
          </p:nvPr>
        </p:nvGraphicFramePr>
        <p:xfrm>
          <a:off x="6686030" y="1540682"/>
          <a:ext cx="4896370" cy="3623674"/>
        </p:xfrm>
        <a:graphic>
          <a:graphicData uri="http://schemas.openxmlformats.org/drawingml/2006/table">
            <a:tbl>
              <a:tblPr/>
              <a:tblGrid>
                <a:gridCol w="1203502">
                  <a:extLst>
                    <a:ext uri="{9D8B030D-6E8A-4147-A177-3AD203B41FA5}">
                      <a16:colId xmlns:a16="http://schemas.microsoft.com/office/drawing/2014/main" xmlns="" val="20000"/>
                    </a:ext>
                  </a:extLst>
                </a:gridCol>
                <a:gridCol w="1208544">
                  <a:extLst>
                    <a:ext uri="{9D8B030D-6E8A-4147-A177-3AD203B41FA5}">
                      <a16:colId xmlns:a16="http://schemas.microsoft.com/office/drawing/2014/main" xmlns="" val="20001"/>
                    </a:ext>
                  </a:extLst>
                </a:gridCol>
                <a:gridCol w="1201822">
                  <a:extLst>
                    <a:ext uri="{9D8B030D-6E8A-4147-A177-3AD203B41FA5}">
                      <a16:colId xmlns:a16="http://schemas.microsoft.com/office/drawing/2014/main" xmlns="" val="20002"/>
                    </a:ext>
                  </a:extLst>
                </a:gridCol>
                <a:gridCol w="1282502">
                  <a:extLst>
                    <a:ext uri="{9D8B030D-6E8A-4147-A177-3AD203B41FA5}">
                      <a16:colId xmlns:a16="http://schemas.microsoft.com/office/drawing/2014/main" xmlns="" val="20003"/>
                    </a:ext>
                  </a:extLst>
                </a:gridCol>
              </a:tblGrid>
              <a:tr h="54207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x-none" sz="1400" b="1" i="0" u="none" strike="noStrike" cap="none" normalizeH="0" baseline="0" dirty="0">
                          <a:ln>
                            <a:noFill/>
                          </a:ln>
                          <a:solidFill>
                            <a:schemeClr val="tx1"/>
                          </a:solidFill>
                          <a:effectLst/>
                          <a:latin typeface="Arial" charset="0"/>
                        </a:rPr>
                        <a:t>Rewards</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x-none" sz="1400" b="1" i="0" u="none" strike="noStrike" cap="none" normalizeH="0" baseline="0" dirty="0">
                          <a:ln>
                            <a:noFill/>
                          </a:ln>
                          <a:solidFill>
                            <a:schemeClr val="tx1"/>
                          </a:solidFill>
                          <a:effectLst/>
                          <a:latin typeface="Arial" charset="0"/>
                        </a:rPr>
                        <a:t>In class process</a:t>
                      </a: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x-none" sz="1400" b="1" i="0" u="none" strike="noStrike" cap="none" normalizeH="0" baseline="0" dirty="0">
                          <a:ln>
                            <a:noFill/>
                          </a:ln>
                          <a:solidFill>
                            <a:schemeClr val="tx1"/>
                          </a:solidFill>
                          <a:effectLst/>
                          <a:latin typeface="Arial" charset="0"/>
                        </a:rPr>
                        <a:t>School Levels</a:t>
                      </a: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altLang="x-none" sz="1400" b="1" i="0" u="none" strike="noStrike" cap="none" normalizeH="0" baseline="0" dirty="0">
                          <a:ln>
                            <a:noFill/>
                          </a:ln>
                          <a:solidFill>
                            <a:schemeClr val="tx1"/>
                          </a:solidFill>
                          <a:effectLst/>
                          <a:latin typeface="Arial" charset="0"/>
                        </a:rPr>
                        <a:t>Exclusion Unit</a:t>
                      </a: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81601">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Classroom Merits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10 Merits for all  Student – recognises all.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Prize draws.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Badges to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Collect.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Contact with home</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Classroom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Code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4 stage response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Time-Out system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Detention System</a:t>
                      </a: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Students are tracked and parents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kept informed.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Each level triggers a pack of support and intervention.</a:t>
                      </a:r>
                      <a:endParaRPr kumimoji="0" lang="en-GB" altLang="x-none" sz="1200" b="1" i="0" u="none" strike="noStrike" cap="none" normalizeH="0" baseline="0" dirty="0">
                        <a:ln>
                          <a:noFill/>
                        </a:ln>
                        <a:solidFill>
                          <a:schemeClr val="tx1"/>
                        </a:solidFill>
                        <a:effectLst/>
                        <a:latin typeface="Arial"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Individual work stations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Middle Leaders/ SLT Supervise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Response to repeat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Time-Out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x-none" sz="11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Tied to ‘on-call’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x-none" sz="1100" b="1" i="0" u="none" strike="noStrike" cap="none" normalizeH="0" baseline="0" dirty="0">
                          <a:ln>
                            <a:noFill/>
                          </a:ln>
                          <a:solidFill>
                            <a:schemeClr val="tx1"/>
                          </a:solidFill>
                          <a:effectLst/>
                          <a:latin typeface="Arial" charset="0"/>
                        </a:rPr>
                        <a:t>system.</a:t>
                      </a: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62576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2" name="Title 1"/>
          <p:cNvSpPr>
            <a:spLocks noGrp="1"/>
          </p:cNvSpPr>
          <p:nvPr>
            <p:ph type="title"/>
          </p:nvPr>
        </p:nvSpPr>
        <p:spPr/>
        <p:txBody>
          <a:bodyPr/>
          <a:lstStyle/>
          <a:p>
            <a:r>
              <a:rPr lang="en-GB" b="1" dirty="0">
                <a:solidFill>
                  <a:srgbClr val="0070C0"/>
                </a:solidFill>
              </a:rPr>
              <a:t>Enrichment Activities</a:t>
            </a:r>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Faraday Challenge</a:t>
            </a:r>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STEM clubs</a:t>
            </a:r>
            <a:endParaRPr lang="en-GB" dirty="0"/>
          </a:p>
        </p:txBody>
      </p:sp>
      <p:pic>
        <p:nvPicPr>
          <p:cNvPr id="17" name="Picture 16"/>
          <p:cNvPicPr>
            <a:picLocks noChangeAspect="1"/>
          </p:cNvPicPr>
          <p:nvPr/>
        </p:nvPicPr>
        <p:blipFill>
          <a:blip r:embed="rId4"/>
          <a:stretch>
            <a:fillRect/>
          </a:stretch>
        </p:blipFill>
        <p:spPr>
          <a:xfrm>
            <a:off x="767408" y="2132856"/>
            <a:ext cx="4212468" cy="2808312"/>
          </a:xfrm>
          <a:prstGeom prst="rect">
            <a:avLst/>
          </a:prstGeom>
        </p:spPr>
      </p:pic>
      <p:pic>
        <p:nvPicPr>
          <p:cNvPr id="18" name="Picture 17"/>
          <p:cNvPicPr>
            <a:picLocks noChangeAspect="1"/>
          </p:cNvPicPr>
          <p:nvPr/>
        </p:nvPicPr>
        <p:blipFill>
          <a:blip r:embed="rId5"/>
          <a:stretch>
            <a:fillRect/>
          </a:stretch>
        </p:blipFill>
        <p:spPr>
          <a:xfrm>
            <a:off x="7032104" y="2132856"/>
            <a:ext cx="4212468" cy="2808312"/>
          </a:xfrm>
          <a:prstGeom prst="rect">
            <a:avLst/>
          </a:prstGeom>
        </p:spPr>
      </p:pic>
    </p:spTree>
    <p:extLst>
      <p:ext uri="{BB962C8B-B14F-4D97-AF65-F5344CB8AC3E}">
        <p14:creationId xmlns:p14="http://schemas.microsoft.com/office/powerpoint/2010/main" val="16837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1182185" y="1642011"/>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2" name="Title 1"/>
          <p:cNvSpPr>
            <a:spLocks noGrp="1"/>
          </p:cNvSpPr>
          <p:nvPr>
            <p:ph type="title"/>
          </p:nvPr>
        </p:nvSpPr>
        <p:spPr/>
        <p:txBody>
          <a:bodyPr/>
          <a:lstStyle/>
          <a:p>
            <a:endParaRPr lang="en-GB" b="1" dirty="0">
              <a:solidFill>
                <a:srgbClr val="0070C0"/>
              </a:solidFill>
            </a:endParaRPr>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3" name="Rectangle 2"/>
          <p:cNvSpPr/>
          <p:nvPr/>
        </p:nvSpPr>
        <p:spPr>
          <a:xfrm>
            <a:off x="1361088" y="1781175"/>
            <a:ext cx="8397767" cy="2554545"/>
          </a:xfrm>
          <a:prstGeom prst="rect">
            <a:avLst/>
          </a:prstGeom>
        </p:spPr>
        <p:txBody>
          <a:bodyPr wrap="square">
            <a:spAutoFit/>
          </a:bodyPr>
          <a:lstStyle/>
          <a:p>
            <a:r>
              <a:rPr lang="en-GB" sz="3200" dirty="0"/>
              <a:t>Should you have any queries, please contact either:</a:t>
            </a:r>
          </a:p>
          <a:p>
            <a:r>
              <a:rPr lang="en-GB" sz="3200" dirty="0" smtClean="0"/>
              <a:t>Miss C North- </a:t>
            </a:r>
            <a:r>
              <a:rPr lang="en-GB" sz="3200" dirty="0"/>
              <a:t>Faculty Leader</a:t>
            </a:r>
          </a:p>
          <a:p>
            <a:r>
              <a:rPr lang="en-GB" sz="3200" dirty="0" smtClean="0"/>
              <a:t>Miss K </a:t>
            </a:r>
            <a:r>
              <a:rPr lang="en-GB" sz="3200" dirty="0"/>
              <a:t>W</a:t>
            </a:r>
            <a:r>
              <a:rPr lang="en-GB" sz="3200" dirty="0" smtClean="0"/>
              <a:t>ebster </a:t>
            </a:r>
            <a:r>
              <a:rPr lang="en-GB" sz="3200" dirty="0"/>
              <a:t>– Assistant Faculty Leader</a:t>
            </a:r>
          </a:p>
          <a:p>
            <a:r>
              <a:rPr lang="en-GB" sz="3200" dirty="0"/>
              <a:t>Mr </a:t>
            </a:r>
            <a:r>
              <a:rPr lang="en-GB" sz="3200" dirty="0" smtClean="0"/>
              <a:t>S Jones </a:t>
            </a:r>
            <a:r>
              <a:rPr lang="en-GB" sz="3200" dirty="0"/>
              <a:t>Assistant Faculty Leader</a:t>
            </a:r>
            <a:endParaRPr lang="en-GB" sz="3200" dirty="0"/>
          </a:p>
        </p:txBody>
      </p:sp>
    </p:spTree>
    <p:extLst>
      <p:ext uri="{BB962C8B-B14F-4D97-AF65-F5344CB8AC3E}">
        <p14:creationId xmlns:p14="http://schemas.microsoft.com/office/powerpoint/2010/main" val="2443675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1" name="Picture 10"/>
          <p:cNvPicPr>
            <a:picLocks noChangeAspect="1"/>
          </p:cNvPicPr>
          <p:nvPr/>
        </p:nvPicPr>
        <p:blipFill>
          <a:blip r:embed="rId4"/>
          <a:stretch>
            <a:fillRect/>
          </a:stretch>
        </p:blipFill>
        <p:spPr>
          <a:xfrm>
            <a:off x="1487488" y="764704"/>
            <a:ext cx="4896544" cy="4896544"/>
          </a:xfrm>
          <a:prstGeom prst="rect">
            <a:avLst/>
          </a:prstGeom>
        </p:spPr>
      </p:pic>
      <p:sp>
        <p:nvSpPr>
          <p:cNvPr id="13" name="Title 1"/>
          <p:cNvSpPr txBox="1">
            <a:spLocks/>
          </p:cNvSpPr>
          <p:nvPr/>
        </p:nvSpPr>
        <p:spPr>
          <a:xfrm>
            <a:off x="7405655" y="1489212"/>
            <a:ext cx="4176745" cy="3528392"/>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t/>
            </a:r>
            <a:br>
              <a:rPr lang="en-GB" sz="6000" dirty="0" smtClean="0"/>
            </a:br>
            <a:r>
              <a:rPr lang="en-GB" sz="6000" dirty="0" smtClean="0">
                <a:solidFill>
                  <a:srgbClr val="0070C0"/>
                </a:solidFill>
              </a:rPr>
              <a:t>Learning at Carr Hill</a:t>
            </a:r>
            <a:br>
              <a:rPr lang="en-GB" sz="6000" dirty="0" smtClean="0">
                <a:solidFill>
                  <a:srgbClr val="0070C0"/>
                </a:solidFill>
              </a:rPr>
            </a:br>
            <a:r>
              <a:rPr lang="en-GB" sz="6000" dirty="0" smtClean="0">
                <a:solidFill>
                  <a:srgbClr val="0070C0"/>
                </a:solidFill>
              </a:rPr>
              <a:t/>
            </a:r>
            <a:br>
              <a:rPr lang="en-GB" sz="6000" dirty="0" smtClean="0">
                <a:solidFill>
                  <a:srgbClr val="0070C0"/>
                </a:solidFill>
              </a:rPr>
            </a:br>
            <a:r>
              <a:rPr lang="en-GB" sz="2000" dirty="0" smtClean="0">
                <a:solidFill>
                  <a:srgbClr val="0070C0"/>
                </a:solidFill>
              </a:rPr>
              <a:t>Mr D Morton</a:t>
            </a:r>
            <a:r>
              <a:rPr lang="en-GB" sz="2200" dirty="0" smtClean="0">
                <a:solidFill>
                  <a:srgbClr val="0070C0"/>
                </a:solidFill>
              </a:rPr>
              <a:t/>
            </a:r>
            <a:br>
              <a:rPr lang="en-GB" sz="2200" dirty="0" smtClean="0">
                <a:solidFill>
                  <a:srgbClr val="0070C0"/>
                </a:solidFill>
              </a:rPr>
            </a:br>
            <a:r>
              <a:rPr lang="en-GB" sz="2200" dirty="0" smtClean="0">
                <a:solidFill>
                  <a:srgbClr val="0070C0"/>
                </a:solidFill>
              </a:rPr>
              <a:t>Assistant Head for Teaching &amp; Learning</a:t>
            </a:r>
            <a:endParaRPr lang="en-GB" sz="2200" dirty="0">
              <a:solidFill>
                <a:srgbClr val="0070C0"/>
              </a:solidFill>
            </a:endParaRPr>
          </a:p>
        </p:txBody>
      </p:sp>
    </p:spTree>
    <p:extLst>
      <p:ext uri="{BB962C8B-B14F-4D97-AF65-F5344CB8AC3E}">
        <p14:creationId xmlns:p14="http://schemas.microsoft.com/office/powerpoint/2010/main" val="957880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4" name="Title 1"/>
          <p:cNvSpPr txBox="1">
            <a:spLocks/>
          </p:cNvSpPr>
          <p:nvPr/>
        </p:nvSpPr>
        <p:spPr>
          <a:xfrm>
            <a:off x="1238865" y="986464"/>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70C0"/>
                </a:solidFill>
              </a:rPr>
              <a:t>Our Focus                           Your Aim </a:t>
            </a:r>
            <a:endParaRPr lang="en-GB" b="1" dirty="0">
              <a:solidFill>
                <a:srgbClr val="0070C0"/>
              </a:solidFill>
            </a:endParaRPr>
          </a:p>
        </p:txBody>
      </p:sp>
      <p:sp>
        <p:nvSpPr>
          <p:cNvPr id="15" name="TextBox 14"/>
          <p:cNvSpPr txBox="1"/>
          <p:nvPr/>
        </p:nvSpPr>
        <p:spPr>
          <a:xfrm>
            <a:off x="3034568" y="2371258"/>
            <a:ext cx="2341352" cy="584775"/>
          </a:xfrm>
          <a:prstGeom prst="rect">
            <a:avLst/>
          </a:prstGeom>
          <a:noFill/>
          <a:ln w="3175">
            <a:solidFill>
              <a:schemeClr val="tx1"/>
            </a:solidFill>
          </a:ln>
        </p:spPr>
        <p:txBody>
          <a:bodyPr wrap="square" rtlCol="0">
            <a:spAutoFit/>
          </a:bodyPr>
          <a:lstStyle/>
          <a:p>
            <a:pPr algn="ctr"/>
            <a:r>
              <a:rPr lang="en-GB" sz="3200" dirty="0" smtClean="0"/>
              <a:t>Modelling</a:t>
            </a:r>
            <a:endParaRPr lang="en-GB" sz="3200" dirty="0"/>
          </a:p>
        </p:txBody>
      </p:sp>
      <p:sp>
        <p:nvSpPr>
          <p:cNvPr id="17" name="TextBox 16"/>
          <p:cNvSpPr txBox="1"/>
          <p:nvPr/>
        </p:nvSpPr>
        <p:spPr>
          <a:xfrm>
            <a:off x="2963652" y="3593038"/>
            <a:ext cx="1584176" cy="954107"/>
          </a:xfrm>
          <a:prstGeom prst="rect">
            <a:avLst/>
          </a:prstGeom>
          <a:noFill/>
          <a:ln w="3175">
            <a:solidFill>
              <a:schemeClr val="tx1"/>
            </a:solidFill>
          </a:ln>
        </p:spPr>
        <p:txBody>
          <a:bodyPr wrap="square" rtlCol="0">
            <a:spAutoFit/>
          </a:bodyPr>
          <a:lstStyle/>
          <a:p>
            <a:pPr algn="ctr"/>
            <a:r>
              <a:rPr lang="en-GB" sz="2800" dirty="0" smtClean="0"/>
              <a:t>Effective Feedback</a:t>
            </a:r>
            <a:endParaRPr lang="en-GB" sz="2800" dirty="0"/>
          </a:p>
        </p:txBody>
      </p:sp>
      <p:sp>
        <p:nvSpPr>
          <p:cNvPr id="18" name="TextBox 17"/>
          <p:cNvSpPr txBox="1"/>
          <p:nvPr/>
        </p:nvSpPr>
        <p:spPr>
          <a:xfrm>
            <a:off x="765224" y="4653136"/>
            <a:ext cx="1584176" cy="584775"/>
          </a:xfrm>
          <a:prstGeom prst="rect">
            <a:avLst/>
          </a:prstGeom>
          <a:noFill/>
          <a:ln w="3175">
            <a:solidFill>
              <a:schemeClr val="tx1"/>
            </a:solidFill>
          </a:ln>
        </p:spPr>
        <p:txBody>
          <a:bodyPr wrap="square" rtlCol="0">
            <a:spAutoFit/>
          </a:bodyPr>
          <a:lstStyle/>
          <a:p>
            <a:pPr algn="ctr"/>
            <a:r>
              <a:rPr lang="en-GB" sz="3200" dirty="0" smtClean="0"/>
              <a:t>Literacy</a:t>
            </a:r>
            <a:endParaRPr lang="en-GB" sz="3200" dirty="0"/>
          </a:p>
        </p:txBody>
      </p:sp>
      <p:sp>
        <p:nvSpPr>
          <p:cNvPr id="19" name="TextBox 18"/>
          <p:cNvSpPr txBox="1"/>
          <p:nvPr/>
        </p:nvSpPr>
        <p:spPr>
          <a:xfrm>
            <a:off x="767408" y="2371258"/>
            <a:ext cx="1872208" cy="1815882"/>
          </a:xfrm>
          <a:prstGeom prst="rect">
            <a:avLst/>
          </a:prstGeom>
          <a:noFill/>
          <a:ln w="3175">
            <a:solidFill>
              <a:schemeClr val="tx1"/>
            </a:solidFill>
          </a:ln>
        </p:spPr>
        <p:txBody>
          <a:bodyPr wrap="square" rtlCol="0">
            <a:spAutoFit/>
          </a:bodyPr>
          <a:lstStyle/>
          <a:p>
            <a:pPr algn="ctr"/>
            <a:r>
              <a:rPr lang="en-GB" sz="2800" dirty="0" smtClean="0"/>
              <a:t>Knowing more &amp; learning more</a:t>
            </a:r>
            <a:endParaRPr lang="en-GB" sz="2800" dirty="0"/>
          </a:p>
        </p:txBody>
      </p:sp>
      <p:pic>
        <p:nvPicPr>
          <p:cNvPr id="20" name="Picture 19"/>
          <p:cNvPicPr>
            <a:picLocks noChangeAspect="1"/>
          </p:cNvPicPr>
          <p:nvPr/>
        </p:nvPicPr>
        <p:blipFill>
          <a:blip r:embed="rId4"/>
          <a:stretch>
            <a:fillRect/>
          </a:stretch>
        </p:blipFill>
        <p:spPr>
          <a:xfrm>
            <a:off x="6888088" y="2315817"/>
            <a:ext cx="4521848" cy="3017321"/>
          </a:xfrm>
          <a:prstGeom prst="rect">
            <a:avLst/>
          </a:prstGeom>
        </p:spPr>
      </p:pic>
    </p:spTree>
    <p:extLst>
      <p:ext uri="{BB962C8B-B14F-4D97-AF65-F5344CB8AC3E}">
        <p14:creationId xmlns:p14="http://schemas.microsoft.com/office/powerpoint/2010/main" val="3137666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Image result for pink highlighter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898" y="2327441"/>
            <a:ext cx="4289515" cy="3431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21" name="Picture 20"/>
          <p:cNvPicPr>
            <a:picLocks noChangeAspect="1"/>
          </p:cNvPicPr>
          <p:nvPr/>
        </p:nvPicPr>
        <p:blipFill>
          <a:blip r:embed="rId5"/>
          <a:stretch>
            <a:fillRect/>
          </a:stretch>
        </p:blipFill>
        <p:spPr>
          <a:xfrm>
            <a:off x="48732" y="-1737"/>
            <a:ext cx="4350261" cy="5728647"/>
          </a:xfrm>
          <a:prstGeom prst="rect">
            <a:avLst/>
          </a:prstGeom>
        </p:spPr>
      </p:pic>
      <p:pic>
        <p:nvPicPr>
          <p:cNvPr id="23" name="Picture 22"/>
          <p:cNvPicPr>
            <a:picLocks noChangeAspect="1"/>
          </p:cNvPicPr>
          <p:nvPr/>
        </p:nvPicPr>
        <p:blipFill>
          <a:blip r:embed="rId6"/>
          <a:stretch>
            <a:fillRect/>
          </a:stretch>
        </p:blipFill>
        <p:spPr>
          <a:xfrm>
            <a:off x="9396318" y="1434023"/>
            <a:ext cx="2505075" cy="1828800"/>
          </a:xfrm>
          <a:prstGeom prst="rect">
            <a:avLst/>
          </a:prstGeom>
        </p:spPr>
      </p:pic>
      <p:sp>
        <p:nvSpPr>
          <p:cNvPr id="2" name="Rectangle 1"/>
          <p:cNvSpPr/>
          <p:nvPr/>
        </p:nvSpPr>
        <p:spPr>
          <a:xfrm>
            <a:off x="5123460" y="910951"/>
            <a:ext cx="2195345" cy="707886"/>
          </a:xfrm>
          <a:prstGeom prst="rect">
            <a:avLst/>
          </a:prstGeom>
        </p:spPr>
        <p:txBody>
          <a:bodyPr wrap="none">
            <a:spAutoFit/>
          </a:bodyPr>
          <a:lstStyle/>
          <a:p>
            <a:r>
              <a:rPr lang="en-GB" sz="4000" b="1" dirty="0">
                <a:solidFill>
                  <a:srgbClr val="0070C0"/>
                </a:solidFill>
              </a:rPr>
              <a:t>Feedback</a:t>
            </a:r>
          </a:p>
        </p:txBody>
      </p:sp>
    </p:spTree>
    <p:extLst>
      <p:ext uri="{BB962C8B-B14F-4D97-AF65-F5344CB8AC3E}">
        <p14:creationId xmlns:p14="http://schemas.microsoft.com/office/powerpoint/2010/main" val="3995534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itle 3"/>
          <p:cNvSpPr txBox="1">
            <a:spLocks/>
          </p:cNvSpPr>
          <p:nvPr/>
        </p:nvSpPr>
        <p:spPr>
          <a:xfrm>
            <a:off x="812800" y="2217678"/>
            <a:ext cx="103632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70C0"/>
                </a:solidFill>
              </a:rPr>
              <a:t>Thank you for coming</a:t>
            </a:r>
            <a:endParaRPr lang="en-GB" b="1" dirty="0">
              <a:solidFill>
                <a:srgbClr val="0070C0"/>
              </a:solidFill>
            </a:endParaRPr>
          </a:p>
        </p:txBody>
      </p:sp>
      <p:sp>
        <p:nvSpPr>
          <p:cNvPr id="14" name="Subtitle 4"/>
          <p:cNvSpPr txBox="1">
            <a:spLocks/>
          </p:cNvSpPr>
          <p:nvPr/>
        </p:nvSpPr>
        <p:spPr>
          <a:xfrm>
            <a:off x="1917160" y="3248674"/>
            <a:ext cx="8731696"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Don’t forget that this presentation will be available on the school website from 1pm on Monday.</a:t>
            </a:r>
            <a:endParaRPr lang="en-GB" dirty="0"/>
          </a:p>
        </p:txBody>
      </p:sp>
    </p:spTree>
    <p:extLst>
      <p:ext uri="{BB962C8B-B14F-4D97-AF65-F5344CB8AC3E}">
        <p14:creationId xmlns:p14="http://schemas.microsoft.com/office/powerpoint/2010/main" val="419709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502"/>
            <a:ext cx="10972800" cy="1143000"/>
          </a:xfrm>
        </p:spPr>
        <p:txBody>
          <a:bodyPr/>
          <a:lstStyle/>
          <a:p>
            <a:r>
              <a:rPr lang="en-GB" b="1" dirty="0">
                <a:solidFill>
                  <a:srgbClr val="0070C0"/>
                </a:solidFill>
              </a:rPr>
              <a:t>Whole School Conduct Levels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76695"/>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3" name="Content Placeholder 2"/>
          <p:cNvSpPr>
            <a:spLocks noGrp="1"/>
          </p:cNvSpPr>
          <p:nvPr>
            <p:ph idx="1"/>
          </p:nvPr>
        </p:nvSpPr>
        <p:spPr/>
        <p:txBody>
          <a:bodyPr/>
          <a:lstStyle/>
          <a:p>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376590058"/>
              </p:ext>
            </p:extLst>
          </p:nvPr>
        </p:nvGraphicFramePr>
        <p:xfrm>
          <a:off x="270792" y="1104848"/>
          <a:ext cx="11650416" cy="4701843"/>
        </p:xfrm>
        <a:graphic>
          <a:graphicData uri="http://schemas.openxmlformats.org/drawingml/2006/table">
            <a:tbl>
              <a:tblPr>
                <a:tableStyleId>{5C22544A-7EE6-4342-B048-85BDC9FD1C3A}</a:tableStyleId>
              </a:tblPr>
              <a:tblGrid>
                <a:gridCol w="1656155">
                  <a:extLst>
                    <a:ext uri="{9D8B030D-6E8A-4147-A177-3AD203B41FA5}">
                      <a16:colId xmlns:a16="http://schemas.microsoft.com/office/drawing/2014/main" xmlns="" val="20000"/>
                    </a:ext>
                  </a:extLst>
                </a:gridCol>
                <a:gridCol w="2181172">
                  <a:extLst>
                    <a:ext uri="{9D8B030D-6E8A-4147-A177-3AD203B41FA5}">
                      <a16:colId xmlns:a16="http://schemas.microsoft.com/office/drawing/2014/main" xmlns="" val="20001"/>
                    </a:ext>
                  </a:extLst>
                </a:gridCol>
                <a:gridCol w="7813089">
                  <a:extLst>
                    <a:ext uri="{9D8B030D-6E8A-4147-A177-3AD203B41FA5}">
                      <a16:colId xmlns:a16="http://schemas.microsoft.com/office/drawing/2014/main" xmlns="" val="20002"/>
                    </a:ext>
                  </a:extLst>
                </a:gridCol>
              </a:tblGrid>
              <a:tr h="246481">
                <a:tc>
                  <a:txBody>
                    <a:bodyPr/>
                    <a:lstStyle/>
                    <a:p>
                      <a:pPr algn="ctr" fontAlgn="base">
                        <a:lnSpc>
                          <a:spcPct val="107000"/>
                        </a:lnSpc>
                        <a:spcBef>
                          <a:spcPts val="335"/>
                        </a:spcBef>
                        <a:spcAft>
                          <a:spcPts val="0"/>
                        </a:spcAft>
                      </a:pPr>
                      <a:r>
                        <a:rPr lang="en-GB" sz="1300" kern="1200" dirty="0">
                          <a:effectLst>
                            <a:outerShdw blurRad="38100" dist="38100" dir="2700000" algn="tl">
                              <a:srgbClr val="C0C0C0"/>
                            </a:outerShdw>
                          </a:effectLst>
                          <a:latin typeface="+mn-lt"/>
                        </a:rPr>
                        <a:t>Level</a:t>
                      </a:r>
                      <a:endParaRPr lang="en-US" sz="1300" dirty="0">
                        <a:effectLst/>
                        <a:latin typeface="+mn-lt"/>
                        <a:ea typeface="Calibri" charset="0"/>
                        <a:cs typeface="Times New Roman" charset="0"/>
                      </a:endParaRPr>
                    </a:p>
                  </a:txBody>
                  <a:tcPr marL="64974" marR="64974" marT="32483" marB="32483"/>
                </a:tc>
                <a:tc>
                  <a:txBody>
                    <a:bodyPr/>
                    <a:lstStyle/>
                    <a:p>
                      <a:pPr algn="ctr" fontAlgn="base">
                        <a:lnSpc>
                          <a:spcPct val="107000"/>
                        </a:lnSpc>
                        <a:spcBef>
                          <a:spcPts val="335"/>
                        </a:spcBef>
                        <a:spcAft>
                          <a:spcPts val="0"/>
                        </a:spcAft>
                      </a:pPr>
                      <a:r>
                        <a:rPr lang="en-GB" sz="1300" kern="1200" dirty="0">
                          <a:effectLst>
                            <a:outerShdw blurRad="38100" dist="38100" dir="2700000" algn="tl">
                              <a:srgbClr val="C0C0C0"/>
                            </a:outerShdw>
                          </a:effectLst>
                          <a:latin typeface="+mn-lt"/>
                        </a:rPr>
                        <a:t>Trigger</a:t>
                      </a:r>
                      <a:endParaRPr lang="en-US" sz="1300" dirty="0">
                        <a:effectLst/>
                        <a:latin typeface="+mn-lt"/>
                        <a:ea typeface="Calibri" charset="0"/>
                        <a:cs typeface="Times New Roman" charset="0"/>
                      </a:endParaRPr>
                    </a:p>
                  </a:txBody>
                  <a:tcPr marL="64974" marR="64974" marT="32483" marB="32483"/>
                </a:tc>
                <a:tc>
                  <a:txBody>
                    <a:bodyPr/>
                    <a:lstStyle/>
                    <a:p>
                      <a:pPr algn="ctr" fontAlgn="base">
                        <a:lnSpc>
                          <a:spcPct val="107000"/>
                        </a:lnSpc>
                        <a:spcBef>
                          <a:spcPts val="335"/>
                        </a:spcBef>
                        <a:spcAft>
                          <a:spcPts val="0"/>
                        </a:spcAft>
                      </a:pPr>
                      <a:r>
                        <a:rPr lang="en-GB" sz="1300" kern="1200" dirty="0">
                          <a:effectLst>
                            <a:outerShdw blurRad="38100" dist="38100" dir="2700000" algn="tl">
                              <a:srgbClr val="C0C0C0"/>
                            </a:outerShdw>
                          </a:effectLst>
                          <a:latin typeface="+mn-lt"/>
                        </a:rPr>
                        <a:t>Consequence</a:t>
                      </a:r>
                      <a:endParaRPr lang="en-US" sz="1300" dirty="0">
                        <a:effectLst/>
                        <a:latin typeface="+mn-lt"/>
                        <a:ea typeface="Calibri" charset="0"/>
                        <a:cs typeface="Times New Roman" charset="0"/>
                      </a:endParaRPr>
                    </a:p>
                  </a:txBody>
                  <a:tcPr marL="64974" marR="64974" marT="32483" marB="32483"/>
                </a:tc>
                <a:extLst>
                  <a:ext uri="{0D108BD9-81ED-4DB2-BD59-A6C34878D82A}">
                    <a16:rowId xmlns:a16="http://schemas.microsoft.com/office/drawing/2014/main" xmlns="" val="10000"/>
                  </a:ext>
                </a:extLst>
              </a:tr>
              <a:tr h="673137">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1</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20 behaviour demerits in a half term and/ or 4 detentions.</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Mentor Intervention – 2 Day Internal Exclusion</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Targets set for 6 weeks and if met brought back down a level. (Assessment made through pupil passport). Parental contact must be made. Optional use of Target Card</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extLst>
                  <a:ext uri="{0D108BD9-81ED-4DB2-BD59-A6C34878D82A}">
                    <a16:rowId xmlns:a16="http://schemas.microsoft.com/office/drawing/2014/main" xmlns="" val="10001"/>
                  </a:ext>
                </a:extLst>
              </a:tr>
              <a:tr h="861347">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2</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40 behaviour demerits in a half term and/ or 8 detentions.</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3 days Internal Exclusion and parents called in for meeting with Year Leader/ Mentor.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Targets set for 6 weeks and if met brought back down a level. (Assessment made through pupil passport).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Year Leader writes a behaviour contract.</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Optional Use of Target Card</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extLst>
                  <a:ext uri="{0D108BD9-81ED-4DB2-BD59-A6C34878D82A}">
                    <a16:rowId xmlns:a16="http://schemas.microsoft.com/office/drawing/2014/main" xmlns="" val="10002"/>
                  </a:ext>
                </a:extLst>
              </a:tr>
              <a:tr h="872455">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3</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60 behaviour demerits in a half term and/ or 12 detentions.</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4 Days Internal Exclusion and parents called in for meeting with Year Leader.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Targets set for 6 weeks and if met brought back down a level. (Assessment made through pupil passport).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Year Leader initiates and manages Behaviour for Learning Plan</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Optional Use of Target Card</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extLst>
                  <a:ext uri="{0D108BD9-81ED-4DB2-BD59-A6C34878D82A}">
                    <a16:rowId xmlns:a16="http://schemas.microsoft.com/office/drawing/2014/main" xmlns="" val="10003"/>
                  </a:ext>
                </a:extLst>
              </a:tr>
              <a:tr h="864066">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4</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80 behaviour demerits in a half term and/ or 16 detentions.</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5 days in Exclusion Room and parents called in for meeting with the Year Leader and Assistant Headteacher.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Targets set for 6 weeks and if met brought back down a level. (Assessment made through pupil passport).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Year Leader to initiate Pastoral Support Plan (PSP) PSP to be managed by Assistant Headteacher</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Optional Use of Target Card </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extLst>
                  <a:ext uri="{0D108BD9-81ED-4DB2-BD59-A6C34878D82A}">
                    <a16:rowId xmlns:a16="http://schemas.microsoft.com/office/drawing/2014/main" xmlns="" val="10004"/>
                  </a:ext>
                </a:extLst>
              </a:tr>
              <a:tr h="673137">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5</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100 behaviour demerits in a half term and/ or 20 detentions.</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tc>
                  <a:txBody>
                    <a:bodyPr/>
                    <a:lstStyle/>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Respite Placement sought and parents called in for meeting with Headteacher. Targets set for 6 weeks and if met brought back down a level. (Assessment made through pupil passport). </a:t>
                      </a:r>
                      <a:endParaRPr lang="en-GB" sz="130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GB" sz="1300" dirty="0">
                          <a:solidFill>
                            <a:srgbClr val="000000"/>
                          </a:solidFill>
                          <a:effectLst/>
                          <a:latin typeface="+mn-lt"/>
                          <a:ea typeface="Times New Roman" panose="02020603050405020304" pitchFamily="18" charset="0"/>
                          <a:cs typeface="Times New Roman" panose="02020603050405020304" pitchFamily="18" charset="0"/>
                        </a:rPr>
                        <a:t>Assistant Headteacher to revise Pastoral Support Plan</a:t>
                      </a:r>
                      <a:endParaRPr lang="en-GB" sz="1300" dirty="0">
                        <a:effectLst/>
                        <a:latin typeface="+mn-lt"/>
                        <a:ea typeface="Times New Roman" panose="02020603050405020304" pitchFamily="18" charset="0"/>
                        <a:cs typeface="Times New Roman" panose="02020603050405020304" pitchFamily="18" charset="0"/>
                      </a:endParaRPr>
                    </a:p>
                  </a:txBody>
                  <a:tcPr marL="64770" marR="64770" marT="32383" marB="32383"/>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25723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p:cNvSpPr>
            <a:spLocks noGrp="1"/>
          </p:cNvSpPr>
          <p:nvPr>
            <p:ph type="title"/>
          </p:nvPr>
        </p:nvSpPr>
        <p:spPr>
          <a:xfrm>
            <a:off x="419911" y="591441"/>
            <a:ext cx="10515600" cy="1325563"/>
          </a:xfrm>
        </p:spPr>
        <p:txBody>
          <a:bodyPr/>
          <a:lstStyle/>
          <a:p>
            <a:r>
              <a:rPr lang="en-GB" sz="5400" b="1" dirty="0">
                <a:solidFill>
                  <a:srgbClr val="0070C0"/>
                </a:solidFill>
              </a:rPr>
              <a:t>Starting Lessons off positively:</a:t>
            </a:r>
            <a:endParaRPr lang="en-GB" b="1" dirty="0">
              <a:solidFill>
                <a:srgbClr val="0070C0"/>
              </a:solidFill>
            </a:endParaRPr>
          </a:p>
        </p:txBody>
      </p:sp>
      <p:sp>
        <p:nvSpPr>
          <p:cNvPr id="4" name="Content Placeholder 3"/>
          <p:cNvSpPr>
            <a:spLocks noGrp="1"/>
          </p:cNvSpPr>
          <p:nvPr>
            <p:ph idx="1"/>
          </p:nvPr>
        </p:nvSpPr>
        <p:spPr/>
        <p:txBody>
          <a:bodyPr/>
          <a:lstStyle/>
          <a:p>
            <a:pPr marL="0" indent="0">
              <a:spcBef>
                <a:spcPts val="0"/>
              </a:spcBef>
              <a:buNone/>
              <a:defRPr/>
            </a:pPr>
            <a:r>
              <a:rPr lang="en-GB" b="1" dirty="0">
                <a:latin typeface="Century Gothic" panose="020B0502020202020204" pitchFamily="34" charset="0"/>
              </a:rPr>
              <a:t>In classrooms students must:</a:t>
            </a:r>
          </a:p>
          <a:p>
            <a:pPr>
              <a:spcBef>
                <a:spcPts val="0"/>
              </a:spcBef>
              <a:defRPr/>
            </a:pPr>
            <a:endParaRPr lang="en-GB" b="1" dirty="0">
              <a:latin typeface="Century Gothic" panose="020B0502020202020204" pitchFamily="34" charset="0"/>
            </a:endParaRPr>
          </a:p>
          <a:p>
            <a:pPr marL="457200" indent="-457200">
              <a:spcBef>
                <a:spcPts val="0"/>
              </a:spcBef>
              <a:defRPr/>
            </a:pPr>
            <a:r>
              <a:rPr lang="en-GB" b="1" dirty="0">
                <a:latin typeface="Century Gothic" panose="020B0502020202020204" pitchFamily="34" charset="0"/>
              </a:rPr>
              <a:t>Enter quietly when instructed to do so</a:t>
            </a:r>
          </a:p>
          <a:p>
            <a:pPr marL="457200" indent="-457200">
              <a:spcBef>
                <a:spcPts val="0"/>
              </a:spcBef>
              <a:defRPr/>
            </a:pPr>
            <a:r>
              <a:rPr lang="en-GB" b="1" dirty="0">
                <a:latin typeface="Century Gothic" panose="020B0502020202020204" pitchFamily="34" charset="0"/>
              </a:rPr>
              <a:t>Stand in silence behind chairs</a:t>
            </a:r>
          </a:p>
          <a:p>
            <a:pPr marL="457200" indent="-457200">
              <a:spcBef>
                <a:spcPts val="0"/>
              </a:spcBef>
              <a:defRPr/>
            </a:pPr>
            <a:r>
              <a:rPr lang="en-GB" b="1" dirty="0">
                <a:latin typeface="Century Gothic" panose="020B0502020202020204" pitchFamily="34" charset="0"/>
              </a:rPr>
              <a:t>Wait for the teachers instructions</a:t>
            </a:r>
          </a:p>
          <a:p>
            <a:pPr marL="457200" indent="-457200">
              <a:spcBef>
                <a:spcPts val="0"/>
              </a:spcBef>
              <a:defRPr/>
            </a:pPr>
            <a:r>
              <a:rPr lang="en-GB" b="1" dirty="0">
                <a:latin typeface="Century Gothic" panose="020B0502020202020204" pitchFamily="34" charset="0"/>
              </a:rPr>
              <a:t>When asked, ensure that they have out all their equipment</a:t>
            </a:r>
          </a:p>
          <a:p>
            <a:endParaRPr lang="en-GB" dirty="0"/>
          </a:p>
        </p:txBody>
      </p:sp>
    </p:spTree>
    <p:extLst>
      <p:ext uri="{BB962C8B-B14F-4D97-AF65-F5344CB8AC3E}">
        <p14:creationId xmlns:p14="http://schemas.microsoft.com/office/powerpoint/2010/main" val="136396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839" t="23274" r="34966" b="20084"/>
          <a:stretch/>
        </p:blipFill>
        <p:spPr bwMode="auto">
          <a:xfrm>
            <a:off x="160337" y="130175"/>
            <a:ext cx="3202823" cy="531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p:cNvSpPr txBox="1">
            <a:spLocks noChangeArrowheads="1"/>
          </p:cNvSpPr>
          <p:nvPr/>
        </p:nvSpPr>
        <p:spPr bwMode="auto">
          <a:xfrm>
            <a:off x="3376613" y="765175"/>
            <a:ext cx="8632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070C0"/>
                </a:solidFill>
              </a:rPr>
              <a:t>Consequences of not following instructions</a:t>
            </a:r>
            <a:r>
              <a:rPr lang="en-GB" altLang="en-US" sz="3600" b="1" dirty="0">
                <a:solidFill>
                  <a:srgbClr val="0070C0"/>
                </a:solidFill>
              </a:rPr>
              <a:t>:</a:t>
            </a:r>
          </a:p>
        </p:txBody>
      </p:sp>
      <p:sp>
        <p:nvSpPr>
          <p:cNvPr id="11" name="Rectangle 10"/>
          <p:cNvSpPr/>
          <p:nvPr/>
        </p:nvSpPr>
        <p:spPr>
          <a:xfrm>
            <a:off x="3539879" y="1260553"/>
            <a:ext cx="7652426" cy="4524315"/>
          </a:xfrm>
          <a:prstGeom prst="rect">
            <a:avLst/>
          </a:prstGeom>
        </p:spPr>
        <p:txBody>
          <a:bodyPr wrap="square">
            <a:spAutoFit/>
          </a:bodyPr>
          <a:lstStyle/>
          <a:p>
            <a:pPr>
              <a:defRPr/>
            </a:pPr>
            <a:r>
              <a:rPr lang="en-GB" dirty="0">
                <a:latin typeface="Century Gothic" panose="020B0502020202020204" pitchFamily="34" charset="0"/>
              </a:rPr>
              <a:t>Lesson Time:</a:t>
            </a:r>
          </a:p>
          <a:p>
            <a:pPr marL="457200" indent="-457200">
              <a:buFont typeface="Arial" panose="020B0604020202020204" pitchFamily="34" charset="0"/>
              <a:buChar char="•"/>
              <a:defRPr/>
            </a:pPr>
            <a:r>
              <a:rPr lang="en-GB" dirty="0">
                <a:latin typeface="Century Gothic" panose="020B0502020202020204" pitchFamily="34" charset="0"/>
              </a:rPr>
              <a:t>Stage 1 - Formal Warning </a:t>
            </a:r>
          </a:p>
          <a:p>
            <a:pPr marL="457200" indent="-457200">
              <a:buFont typeface="Arial" panose="020B0604020202020204" pitchFamily="34" charset="0"/>
              <a:buChar char="•"/>
              <a:defRPr/>
            </a:pPr>
            <a:r>
              <a:rPr lang="en-GB" dirty="0">
                <a:latin typeface="Century Gothic" panose="020B0502020202020204" pitchFamily="34" charset="0"/>
              </a:rPr>
              <a:t>Stage 2 – Demerit &amp; Move</a:t>
            </a:r>
          </a:p>
          <a:p>
            <a:pPr marL="457200" indent="-457200">
              <a:buFont typeface="Arial" panose="020B0604020202020204" pitchFamily="34" charset="0"/>
              <a:buChar char="•"/>
              <a:defRPr/>
            </a:pPr>
            <a:r>
              <a:rPr lang="en-GB" dirty="0">
                <a:latin typeface="Century Gothic" panose="020B0502020202020204" pitchFamily="34" charset="0"/>
              </a:rPr>
              <a:t>Stage 3 – Time Out </a:t>
            </a:r>
          </a:p>
          <a:p>
            <a:pPr marL="457200" indent="-457200">
              <a:buFont typeface="Arial" panose="020B0604020202020204" pitchFamily="34" charset="0"/>
              <a:buChar char="•"/>
              <a:defRPr/>
            </a:pPr>
            <a:endParaRPr lang="en-GB" dirty="0">
              <a:latin typeface="Century Gothic" panose="020B0502020202020204" pitchFamily="34" charset="0"/>
            </a:endParaRPr>
          </a:p>
          <a:p>
            <a:pPr>
              <a:defRPr/>
            </a:pPr>
            <a:r>
              <a:rPr lang="en-GB" dirty="0">
                <a:latin typeface="Century Gothic" panose="020B0502020202020204" pitchFamily="34" charset="0"/>
              </a:rPr>
              <a:t>Break/Lunch:</a:t>
            </a:r>
          </a:p>
          <a:p>
            <a:pPr marL="457200" indent="-457200">
              <a:buFont typeface="Arial" panose="020B0604020202020204" pitchFamily="34" charset="0"/>
              <a:buChar char="•"/>
              <a:defRPr/>
            </a:pPr>
            <a:r>
              <a:rPr lang="en-GB" dirty="0">
                <a:latin typeface="Century Gothic" panose="020B0502020202020204" pitchFamily="34" charset="0"/>
              </a:rPr>
              <a:t>Detentions by Faculty or pastoral staff</a:t>
            </a:r>
          </a:p>
          <a:p>
            <a:pPr marL="457200" indent="-457200">
              <a:buFont typeface="Arial" panose="020B0604020202020204" pitchFamily="34" charset="0"/>
              <a:buChar char="•"/>
              <a:defRPr/>
            </a:pPr>
            <a:endParaRPr lang="en-GB" dirty="0">
              <a:latin typeface="Century Gothic" panose="020B0502020202020204" pitchFamily="34" charset="0"/>
            </a:endParaRPr>
          </a:p>
          <a:p>
            <a:pPr>
              <a:defRPr/>
            </a:pPr>
            <a:r>
              <a:rPr lang="en-GB" dirty="0">
                <a:latin typeface="Century Gothic" panose="020B0502020202020204" pitchFamily="34" charset="0"/>
              </a:rPr>
              <a:t>After school</a:t>
            </a:r>
          </a:p>
          <a:p>
            <a:pPr marL="285750" indent="-285750">
              <a:buFont typeface="Arial" panose="020B0604020202020204" pitchFamily="34" charset="0"/>
              <a:buChar char="•"/>
              <a:defRPr/>
            </a:pPr>
            <a:r>
              <a:rPr lang="en-GB" dirty="0">
                <a:latin typeface="Century Gothic" panose="020B0502020202020204" pitchFamily="34" charset="0"/>
              </a:rPr>
              <a:t>Pastoral Head detentions </a:t>
            </a:r>
            <a:r>
              <a:rPr lang="en-GB" dirty="0" smtClean="0">
                <a:latin typeface="Century Gothic" panose="020B0502020202020204" pitchFamily="34" charset="0"/>
              </a:rPr>
              <a:t>(Monday </a:t>
            </a:r>
            <a:r>
              <a:rPr lang="en-GB" dirty="0">
                <a:latin typeface="Century Gothic" panose="020B0502020202020204" pitchFamily="34" charset="0"/>
              </a:rPr>
              <a:t>till 3.50pm)</a:t>
            </a:r>
          </a:p>
          <a:p>
            <a:pPr marL="285750" indent="-285750">
              <a:buFont typeface="Arial" panose="020B0604020202020204" pitchFamily="34" charset="0"/>
              <a:buChar char="•"/>
              <a:defRPr/>
            </a:pPr>
            <a:r>
              <a:rPr lang="en-GB" dirty="0">
                <a:latin typeface="Century Gothic" panose="020B0502020202020204" pitchFamily="34" charset="0"/>
              </a:rPr>
              <a:t>Serious Defiance detentions </a:t>
            </a:r>
            <a:r>
              <a:rPr lang="en-GB" smtClean="0">
                <a:latin typeface="Century Gothic" panose="020B0502020202020204" pitchFamily="34" charset="0"/>
              </a:rPr>
              <a:t>(Monday </a:t>
            </a:r>
            <a:r>
              <a:rPr lang="en-GB" dirty="0">
                <a:latin typeface="Century Gothic" panose="020B0502020202020204" pitchFamily="34" charset="0"/>
              </a:rPr>
              <a:t>– Friday till </a:t>
            </a:r>
            <a:r>
              <a:rPr lang="en-GB" dirty="0" smtClean="0">
                <a:latin typeface="Century Gothic" panose="020B0502020202020204" pitchFamily="34" charset="0"/>
              </a:rPr>
              <a:t>3.40pm</a:t>
            </a:r>
            <a:r>
              <a:rPr lang="en-GB" dirty="0">
                <a:latin typeface="Century Gothic" panose="020B0502020202020204" pitchFamily="34" charset="0"/>
              </a:rPr>
              <a:t>)</a:t>
            </a:r>
          </a:p>
          <a:p>
            <a:pPr marL="285750" indent="-285750">
              <a:buFont typeface="Arial" panose="020B0604020202020204" pitchFamily="34" charset="0"/>
              <a:buChar char="•"/>
              <a:defRPr/>
            </a:pPr>
            <a:r>
              <a:rPr lang="en-GB" dirty="0">
                <a:latin typeface="Century Gothic" panose="020B0502020202020204" pitchFamily="34" charset="0"/>
              </a:rPr>
              <a:t>Headteacher’s Detention (Friday till 4.30pm)</a:t>
            </a:r>
          </a:p>
          <a:p>
            <a:pPr>
              <a:defRPr/>
            </a:pPr>
            <a:endParaRPr lang="en-GB" dirty="0">
              <a:latin typeface="Century Gothic" panose="020B0502020202020204" pitchFamily="34" charset="0"/>
            </a:endParaRPr>
          </a:p>
          <a:p>
            <a:pPr>
              <a:defRPr/>
            </a:pPr>
            <a:r>
              <a:rPr lang="en-GB" dirty="0">
                <a:latin typeface="Century Gothic" panose="020B0502020202020204" pitchFamily="34" charset="0"/>
              </a:rPr>
              <a:t>Exclusion</a:t>
            </a:r>
          </a:p>
          <a:p>
            <a:pPr marL="285750" indent="-285750">
              <a:buFont typeface="Arial" panose="020B0604020202020204" pitchFamily="34" charset="0"/>
              <a:buChar char="•"/>
              <a:defRPr/>
            </a:pPr>
            <a:r>
              <a:rPr lang="en-GB" dirty="0">
                <a:latin typeface="Century Gothic" panose="020B0502020202020204" pitchFamily="34" charset="0"/>
              </a:rPr>
              <a:t>Internal exclusion from 8.55am till 4pm</a:t>
            </a:r>
          </a:p>
          <a:p>
            <a:pPr marL="285750" indent="-285750">
              <a:buFont typeface="Arial" panose="020B0604020202020204" pitchFamily="34" charset="0"/>
              <a:buChar char="•"/>
              <a:defRPr/>
            </a:pPr>
            <a:r>
              <a:rPr lang="en-GB" dirty="0">
                <a:latin typeface="Century Gothic" panose="020B0502020202020204" pitchFamily="34" charset="0"/>
              </a:rPr>
              <a:t>Fixed term exclusion out of school</a:t>
            </a:r>
          </a:p>
        </p:txBody>
      </p:sp>
    </p:spTree>
    <p:extLst>
      <p:ext uri="{BB962C8B-B14F-4D97-AF65-F5344CB8AC3E}">
        <p14:creationId xmlns:p14="http://schemas.microsoft.com/office/powerpoint/2010/main" val="293042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66427"/>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a:solidFill>
                  <a:schemeClr val="bg1"/>
                </a:solidFill>
                <a:latin typeface="Century Gothic" panose="020B0502020202020204" pitchFamily="34" charset="0"/>
              </a:rPr>
              <a:t> In Pursuit of Excellence                Proud to Belong</a:t>
            </a:r>
          </a:p>
        </p:txBody>
      </p:sp>
      <p:sp>
        <p:nvSpPr>
          <p:cNvPr id="9" name="Title 1"/>
          <p:cNvSpPr txBox="1">
            <a:spLocks/>
          </p:cNvSpPr>
          <p:nvPr/>
        </p:nvSpPr>
        <p:spPr>
          <a:xfrm>
            <a:off x="609600" y="30501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70C0"/>
              </a:solidFill>
            </a:endParaRPr>
          </a:p>
        </p:txBody>
      </p:sp>
      <p:sp>
        <p:nvSpPr>
          <p:cNvPr id="10" name="Content Placeholder 2"/>
          <p:cNvSpPr txBox="1">
            <a:spLocks/>
          </p:cNvSpPr>
          <p:nvPr/>
        </p:nvSpPr>
        <p:spPr>
          <a:xfrm>
            <a:off x="786319" y="1624152"/>
            <a:ext cx="8928992" cy="247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000" dirty="0"/>
          </a:p>
        </p:txBody>
      </p:sp>
      <p:sp>
        <p:nvSpPr>
          <p:cNvPr id="12" name="Content Placeholder 1"/>
          <p:cNvSpPr txBox="1">
            <a:spLocks/>
          </p:cNvSpPr>
          <p:nvPr/>
        </p:nvSpPr>
        <p:spPr>
          <a:xfrm>
            <a:off x="609600" y="1600200"/>
            <a:ext cx="5384800" cy="3845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4"/>
          <p:cNvSpPr txBox="1">
            <a:spLocks/>
          </p:cNvSpPr>
          <p:nvPr/>
        </p:nvSpPr>
        <p:spPr>
          <a:xfrm>
            <a:off x="6197600" y="1600201"/>
            <a:ext cx="5384800" cy="3845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Rectangle 1"/>
          <p:cNvSpPr/>
          <p:nvPr/>
        </p:nvSpPr>
        <p:spPr>
          <a:xfrm>
            <a:off x="1664510" y="1447800"/>
            <a:ext cx="9066179" cy="2800767"/>
          </a:xfrm>
          <a:prstGeom prst="rect">
            <a:avLst/>
          </a:prstGeom>
        </p:spPr>
        <p:txBody>
          <a:bodyPr wrap="square">
            <a:spAutoFit/>
          </a:bodyPr>
          <a:lstStyle/>
          <a:p>
            <a:pPr algn="ctr"/>
            <a:r>
              <a:rPr lang="en-GB" sz="4400" dirty="0">
                <a:solidFill>
                  <a:srgbClr val="0070C0"/>
                </a:solidFill>
              </a:rPr>
              <a:t>We want to all students to have access to a happy and safe learning environment where they can thrive to achieve great success in the future. </a:t>
            </a:r>
          </a:p>
        </p:txBody>
      </p:sp>
    </p:spTree>
    <p:extLst>
      <p:ext uri="{BB962C8B-B14F-4D97-AF65-F5344CB8AC3E}">
        <p14:creationId xmlns:p14="http://schemas.microsoft.com/office/powerpoint/2010/main" val="14368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a:solidFill>
                  <a:srgbClr val="0070C0"/>
                </a:solidFill>
              </a:rPr>
              <a:t>Progress and Homework</a:t>
            </a:r>
            <a:r>
              <a:rPr lang="en-GB" sz="9600" dirty="0"/>
              <a:t/>
            </a:r>
            <a:br>
              <a:rPr lang="en-GB" sz="9600" dirty="0"/>
            </a:br>
            <a:endParaRPr lang="en-GB" b="1" dirty="0">
              <a:solidFill>
                <a:srgbClr val="0070C0"/>
              </a:solidFill>
            </a:endParaRPr>
          </a:p>
        </p:txBody>
      </p:sp>
      <p:sp>
        <p:nvSpPr>
          <p:cNvPr id="4" name="Text Placeholder 3"/>
          <p:cNvSpPr>
            <a:spLocks noGrp="1"/>
          </p:cNvSpPr>
          <p:nvPr>
            <p:ph type="body" idx="1"/>
          </p:nvPr>
        </p:nvSpPr>
        <p:spPr/>
        <p:txBody>
          <a:bodyPr/>
          <a:lstStyle/>
          <a:p>
            <a:r>
              <a:rPr lang="en-GB" b="1" dirty="0">
                <a:solidFill>
                  <a:srgbClr val="0070C0"/>
                </a:solidFill>
              </a:rPr>
              <a:t>Miss A Jordinson</a:t>
            </a:r>
            <a:br>
              <a:rPr lang="en-GB" b="1" dirty="0">
                <a:solidFill>
                  <a:srgbClr val="0070C0"/>
                </a:solidFill>
              </a:rPr>
            </a:br>
            <a:r>
              <a:rPr lang="en-GB" b="1" dirty="0">
                <a:solidFill>
                  <a:srgbClr val="0070C0"/>
                </a:solidFill>
              </a:rPr>
              <a:t>Deputy Head teacher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357" y="0"/>
            <a:ext cx="4461643" cy="810092"/>
          </a:xfrm>
          <a:prstGeom prst="rect">
            <a:avLst/>
          </a:prstGeom>
          <a:ln>
            <a:solidFill>
              <a:schemeClr val="accent5">
                <a:lumMod val="75000"/>
              </a:schemeClr>
            </a:solidFill>
          </a:ln>
        </p:spPr>
      </p:pic>
      <p:sp>
        <p:nvSpPr>
          <p:cNvPr id="7" name="Rectangle 6"/>
          <p:cNvSpPr/>
          <p:nvPr/>
        </p:nvSpPr>
        <p:spPr>
          <a:xfrm>
            <a:off x="0" y="5791200"/>
            <a:ext cx="12192000" cy="1066800"/>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endParaRPr>
          </a:p>
        </p:txBody>
      </p:sp>
      <p:sp>
        <p:nvSpPr>
          <p:cNvPr id="8" name="TextBox 7"/>
          <p:cNvSpPr txBox="1"/>
          <p:nvPr/>
        </p:nvSpPr>
        <p:spPr>
          <a:xfrm>
            <a:off x="0" y="5997714"/>
            <a:ext cx="12192000" cy="707886"/>
          </a:xfrm>
          <a:prstGeom prst="rect">
            <a:avLst/>
          </a:prstGeom>
          <a:noFill/>
        </p:spPr>
        <p:txBody>
          <a:bodyPr wrap="square" rtlCol="0">
            <a:spAutoFit/>
          </a:bodyPr>
          <a:lstStyle/>
          <a:p>
            <a:r>
              <a:rPr lang="en-GB" sz="4000" dirty="0" smtClean="0">
                <a:solidFill>
                  <a:schemeClr val="bg1"/>
                </a:solidFill>
                <a:latin typeface="Century Gothic" panose="020B0502020202020204" pitchFamily="34" charset="0"/>
              </a:rPr>
              <a:t> In Pursuit of Excellence                Proud to Belong</a:t>
            </a:r>
            <a:endParaRPr lang="en-GB"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8177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3545</Words>
  <Application>Microsoft Office PowerPoint</Application>
  <PresentationFormat>Widescreen</PresentationFormat>
  <Paragraphs>1141</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Century Gothic</vt:lpstr>
      <vt:lpstr>Symbol</vt:lpstr>
      <vt:lpstr>Tahoma</vt:lpstr>
      <vt:lpstr>Times New Roman</vt:lpstr>
      <vt:lpstr>Office Theme</vt:lpstr>
      <vt:lpstr>Thanks for Joining Us</vt:lpstr>
      <vt:lpstr>Praise and rewards</vt:lpstr>
      <vt:lpstr>6 – P Card: </vt:lpstr>
      <vt:lpstr>Behaviour for Learning </vt:lpstr>
      <vt:lpstr>Whole School Conduct Levels</vt:lpstr>
      <vt:lpstr>Starting Lessons off positively:</vt:lpstr>
      <vt:lpstr>PowerPoint Presentation</vt:lpstr>
      <vt:lpstr>PowerPoint Presentation</vt:lpstr>
      <vt:lpstr>Progress and Homework </vt:lpstr>
      <vt:lpstr> Targets and keeping track of progress </vt:lpstr>
      <vt:lpstr> Reports </vt:lpstr>
      <vt:lpstr> Homework</vt:lpstr>
      <vt:lpstr> </vt:lpstr>
      <vt:lpstr> </vt:lpstr>
      <vt:lpstr> </vt:lpstr>
      <vt:lpstr> </vt:lpstr>
      <vt:lpstr> </vt:lpstr>
      <vt:lpstr> </vt:lpstr>
      <vt:lpstr>PowerPoint Presentation</vt:lpstr>
      <vt:lpstr>The Year 8 Course</vt:lpstr>
      <vt:lpstr>PowerPoint Presentation</vt:lpstr>
      <vt:lpstr>PowerPoint Presentation</vt:lpstr>
      <vt:lpstr>PowerPoint Presentation</vt:lpstr>
      <vt:lpstr>PowerPoint Presentation</vt:lpstr>
      <vt:lpstr>Mathematics in Year 8 </vt:lpstr>
      <vt:lpstr>How can parents/carers help?</vt:lpstr>
      <vt:lpstr>Reminders</vt:lpstr>
      <vt:lpstr>What is Mathswatch? </vt:lpstr>
      <vt:lpstr>Mathswatch</vt:lpstr>
      <vt:lpstr>What support is available?</vt:lpstr>
      <vt:lpstr>Extra-Curricular Activities</vt:lpstr>
      <vt:lpstr>Revision Guides</vt:lpstr>
      <vt:lpstr>PowerPoint Presentation</vt:lpstr>
      <vt:lpstr>PowerPoint Presentation</vt:lpstr>
      <vt:lpstr>Year 8 Structure: the 10 Big Ideas</vt:lpstr>
      <vt:lpstr>Year 8 students: </vt:lpstr>
      <vt:lpstr> In Science lessons students will:  </vt:lpstr>
      <vt:lpstr>PowerPoint Presentation</vt:lpstr>
      <vt:lpstr>PowerPoint Presentation</vt:lpstr>
      <vt:lpstr>Enrichment Activities</vt:lpstr>
      <vt:lpstr>PowerPoint Presentation</vt:lpstr>
      <vt:lpstr>PowerPoint Presentation</vt:lpstr>
      <vt:lpstr>PowerPoint Presentation</vt:lpstr>
      <vt:lpstr>PowerPoint Presentation</vt:lpstr>
      <vt:lpstr>PowerPoint Presentation</vt:lpstr>
    </vt:vector>
  </TitlesOfParts>
  <Company>Carr Hill High School &amp; Sixth Form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Bateson</dc:creator>
  <cp:lastModifiedBy>Miss A Jordinson</cp:lastModifiedBy>
  <cp:revision>17</cp:revision>
  <dcterms:created xsi:type="dcterms:W3CDTF">2019-03-20T11:47:43Z</dcterms:created>
  <dcterms:modified xsi:type="dcterms:W3CDTF">2019-10-03T17:41:21Z</dcterms:modified>
</cp:coreProperties>
</file>