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7" r:id="rId3"/>
    <p:sldId id="271" r:id="rId4"/>
    <p:sldId id="284" r:id="rId5"/>
    <p:sldId id="262" r:id="rId6"/>
    <p:sldId id="285" r:id="rId7"/>
    <p:sldId id="286" r:id="rId8"/>
    <p:sldId id="263" r:id="rId9"/>
    <p:sldId id="266" r:id="rId10"/>
    <p:sldId id="264" r:id="rId11"/>
    <p:sldId id="265"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9" r:id="rId28"/>
    <p:sldId id="287" r:id="rId29"/>
    <p:sldId id="288" r:id="rId30"/>
    <p:sldId id="290" r:id="rId31"/>
    <p:sldId id="283"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23DD791-D54E-4E22-AC62-45EE0D83A21D}" type="datetimeFigureOut">
              <a:rPr lang="en-GB" smtClean="0"/>
              <a:t>03/10/2019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FE93008-530E-47BA-96A6-B8AAAC56D16A}" type="slidenum">
              <a:rPr lang="en-GB" smtClean="0"/>
              <a:t>‹#›</a:t>
            </a:fld>
            <a:endParaRPr lang="en-GB"/>
          </a:p>
        </p:txBody>
      </p:sp>
    </p:spTree>
    <p:extLst>
      <p:ext uri="{BB962C8B-B14F-4D97-AF65-F5344CB8AC3E}">
        <p14:creationId xmlns:p14="http://schemas.microsoft.com/office/powerpoint/2010/main" val="2274469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8FB44D4-1C4A-48B4-B89D-7749A86B68B7}" type="datetimeFigureOut">
              <a:rPr lang="en-GB" smtClean="0"/>
              <a:t>03/10/2019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F83397-2F46-4D18-B5EC-4F89325CB897}" type="slidenum">
              <a:rPr lang="en-GB" smtClean="0"/>
              <a:t>‹#›</a:t>
            </a:fld>
            <a:endParaRPr lang="en-GB"/>
          </a:p>
        </p:txBody>
      </p:sp>
    </p:spTree>
    <p:extLst>
      <p:ext uri="{BB962C8B-B14F-4D97-AF65-F5344CB8AC3E}">
        <p14:creationId xmlns:p14="http://schemas.microsoft.com/office/powerpoint/2010/main" val="121563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1</a:t>
            </a:fld>
            <a:endParaRPr lang="en-GB"/>
          </a:p>
        </p:txBody>
      </p:sp>
    </p:spTree>
    <p:extLst>
      <p:ext uri="{BB962C8B-B14F-4D97-AF65-F5344CB8AC3E}">
        <p14:creationId xmlns:p14="http://schemas.microsoft.com/office/powerpoint/2010/main" val="73058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10</a:t>
            </a:fld>
            <a:endParaRPr lang="en-GB"/>
          </a:p>
        </p:txBody>
      </p:sp>
    </p:spTree>
    <p:extLst>
      <p:ext uri="{BB962C8B-B14F-4D97-AF65-F5344CB8AC3E}">
        <p14:creationId xmlns:p14="http://schemas.microsoft.com/office/powerpoint/2010/main" val="137069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11</a:t>
            </a:fld>
            <a:endParaRPr lang="en-GB"/>
          </a:p>
        </p:txBody>
      </p:sp>
    </p:spTree>
    <p:extLst>
      <p:ext uri="{BB962C8B-B14F-4D97-AF65-F5344CB8AC3E}">
        <p14:creationId xmlns:p14="http://schemas.microsoft.com/office/powerpoint/2010/main" val="84375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12</a:t>
            </a:fld>
            <a:endParaRPr lang="en-GB"/>
          </a:p>
        </p:txBody>
      </p:sp>
    </p:spTree>
    <p:extLst>
      <p:ext uri="{BB962C8B-B14F-4D97-AF65-F5344CB8AC3E}">
        <p14:creationId xmlns:p14="http://schemas.microsoft.com/office/powerpoint/2010/main" val="2379891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13</a:t>
            </a:fld>
            <a:endParaRPr lang="en-GB"/>
          </a:p>
        </p:txBody>
      </p:sp>
    </p:spTree>
    <p:extLst>
      <p:ext uri="{BB962C8B-B14F-4D97-AF65-F5344CB8AC3E}">
        <p14:creationId xmlns:p14="http://schemas.microsoft.com/office/powerpoint/2010/main" val="277872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14</a:t>
            </a:fld>
            <a:endParaRPr lang="en-GB"/>
          </a:p>
        </p:txBody>
      </p:sp>
    </p:spTree>
    <p:extLst>
      <p:ext uri="{BB962C8B-B14F-4D97-AF65-F5344CB8AC3E}">
        <p14:creationId xmlns:p14="http://schemas.microsoft.com/office/powerpoint/2010/main" val="122117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15</a:t>
            </a:fld>
            <a:endParaRPr lang="en-GB"/>
          </a:p>
        </p:txBody>
      </p:sp>
    </p:spTree>
    <p:extLst>
      <p:ext uri="{BB962C8B-B14F-4D97-AF65-F5344CB8AC3E}">
        <p14:creationId xmlns:p14="http://schemas.microsoft.com/office/powerpoint/2010/main" val="367124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16</a:t>
            </a:fld>
            <a:endParaRPr lang="en-GB"/>
          </a:p>
        </p:txBody>
      </p:sp>
    </p:spTree>
    <p:extLst>
      <p:ext uri="{BB962C8B-B14F-4D97-AF65-F5344CB8AC3E}">
        <p14:creationId xmlns:p14="http://schemas.microsoft.com/office/powerpoint/2010/main" val="120765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17</a:t>
            </a:fld>
            <a:endParaRPr lang="en-GB"/>
          </a:p>
        </p:txBody>
      </p:sp>
    </p:spTree>
    <p:extLst>
      <p:ext uri="{BB962C8B-B14F-4D97-AF65-F5344CB8AC3E}">
        <p14:creationId xmlns:p14="http://schemas.microsoft.com/office/powerpoint/2010/main" val="3704651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18</a:t>
            </a:fld>
            <a:endParaRPr lang="en-GB"/>
          </a:p>
        </p:txBody>
      </p:sp>
    </p:spTree>
    <p:extLst>
      <p:ext uri="{BB962C8B-B14F-4D97-AF65-F5344CB8AC3E}">
        <p14:creationId xmlns:p14="http://schemas.microsoft.com/office/powerpoint/2010/main" val="1581036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19</a:t>
            </a:fld>
            <a:endParaRPr lang="en-GB"/>
          </a:p>
        </p:txBody>
      </p:sp>
    </p:spTree>
    <p:extLst>
      <p:ext uri="{BB962C8B-B14F-4D97-AF65-F5344CB8AC3E}">
        <p14:creationId xmlns:p14="http://schemas.microsoft.com/office/powerpoint/2010/main" val="69278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2</a:t>
            </a:fld>
            <a:endParaRPr lang="en-GB"/>
          </a:p>
        </p:txBody>
      </p:sp>
    </p:spTree>
    <p:extLst>
      <p:ext uri="{BB962C8B-B14F-4D97-AF65-F5344CB8AC3E}">
        <p14:creationId xmlns:p14="http://schemas.microsoft.com/office/powerpoint/2010/main" val="3164200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20</a:t>
            </a:fld>
            <a:endParaRPr lang="en-GB"/>
          </a:p>
        </p:txBody>
      </p:sp>
    </p:spTree>
    <p:extLst>
      <p:ext uri="{BB962C8B-B14F-4D97-AF65-F5344CB8AC3E}">
        <p14:creationId xmlns:p14="http://schemas.microsoft.com/office/powerpoint/2010/main" val="1400657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21</a:t>
            </a:fld>
            <a:endParaRPr lang="en-GB"/>
          </a:p>
        </p:txBody>
      </p:sp>
    </p:spTree>
    <p:extLst>
      <p:ext uri="{BB962C8B-B14F-4D97-AF65-F5344CB8AC3E}">
        <p14:creationId xmlns:p14="http://schemas.microsoft.com/office/powerpoint/2010/main" val="256029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22</a:t>
            </a:fld>
            <a:endParaRPr lang="en-GB"/>
          </a:p>
        </p:txBody>
      </p:sp>
    </p:spTree>
    <p:extLst>
      <p:ext uri="{BB962C8B-B14F-4D97-AF65-F5344CB8AC3E}">
        <p14:creationId xmlns:p14="http://schemas.microsoft.com/office/powerpoint/2010/main" val="440078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23</a:t>
            </a:fld>
            <a:endParaRPr lang="en-GB"/>
          </a:p>
        </p:txBody>
      </p:sp>
    </p:spTree>
    <p:extLst>
      <p:ext uri="{BB962C8B-B14F-4D97-AF65-F5344CB8AC3E}">
        <p14:creationId xmlns:p14="http://schemas.microsoft.com/office/powerpoint/2010/main" val="557380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24</a:t>
            </a:fld>
            <a:endParaRPr lang="en-GB"/>
          </a:p>
        </p:txBody>
      </p:sp>
    </p:spTree>
    <p:extLst>
      <p:ext uri="{BB962C8B-B14F-4D97-AF65-F5344CB8AC3E}">
        <p14:creationId xmlns:p14="http://schemas.microsoft.com/office/powerpoint/2010/main" val="2675359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25</a:t>
            </a:fld>
            <a:endParaRPr lang="en-GB"/>
          </a:p>
        </p:txBody>
      </p:sp>
    </p:spTree>
    <p:extLst>
      <p:ext uri="{BB962C8B-B14F-4D97-AF65-F5344CB8AC3E}">
        <p14:creationId xmlns:p14="http://schemas.microsoft.com/office/powerpoint/2010/main" val="3652299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26</a:t>
            </a:fld>
            <a:endParaRPr lang="en-GB"/>
          </a:p>
        </p:txBody>
      </p:sp>
    </p:spTree>
    <p:extLst>
      <p:ext uri="{BB962C8B-B14F-4D97-AF65-F5344CB8AC3E}">
        <p14:creationId xmlns:p14="http://schemas.microsoft.com/office/powerpoint/2010/main" val="1370397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27</a:t>
            </a:fld>
            <a:endParaRPr lang="en-GB"/>
          </a:p>
        </p:txBody>
      </p:sp>
    </p:spTree>
    <p:extLst>
      <p:ext uri="{BB962C8B-B14F-4D97-AF65-F5344CB8AC3E}">
        <p14:creationId xmlns:p14="http://schemas.microsoft.com/office/powerpoint/2010/main" val="1750593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28</a:t>
            </a:fld>
            <a:endParaRPr lang="en-GB"/>
          </a:p>
        </p:txBody>
      </p:sp>
    </p:spTree>
    <p:extLst>
      <p:ext uri="{BB962C8B-B14F-4D97-AF65-F5344CB8AC3E}">
        <p14:creationId xmlns:p14="http://schemas.microsoft.com/office/powerpoint/2010/main" val="2865659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29</a:t>
            </a:fld>
            <a:endParaRPr lang="en-GB"/>
          </a:p>
        </p:txBody>
      </p:sp>
    </p:spTree>
    <p:extLst>
      <p:ext uri="{BB962C8B-B14F-4D97-AF65-F5344CB8AC3E}">
        <p14:creationId xmlns:p14="http://schemas.microsoft.com/office/powerpoint/2010/main" val="57916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3</a:t>
            </a:fld>
            <a:endParaRPr lang="en-GB"/>
          </a:p>
        </p:txBody>
      </p:sp>
    </p:spTree>
    <p:extLst>
      <p:ext uri="{BB962C8B-B14F-4D97-AF65-F5344CB8AC3E}">
        <p14:creationId xmlns:p14="http://schemas.microsoft.com/office/powerpoint/2010/main" val="2902036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30</a:t>
            </a:fld>
            <a:endParaRPr lang="en-GB"/>
          </a:p>
        </p:txBody>
      </p:sp>
    </p:spTree>
    <p:extLst>
      <p:ext uri="{BB962C8B-B14F-4D97-AF65-F5344CB8AC3E}">
        <p14:creationId xmlns:p14="http://schemas.microsoft.com/office/powerpoint/2010/main" val="2421571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31</a:t>
            </a:fld>
            <a:endParaRPr lang="en-GB"/>
          </a:p>
        </p:txBody>
      </p:sp>
    </p:spTree>
    <p:extLst>
      <p:ext uri="{BB962C8B-B14F-4D97-AF65-F5344CB8AC3E}">
        <p14:creationId xmlns:p14="http://schemas.microsoft.com/office/powerpoint/2010/main" val="95775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4</a:t>
            </a:fld>
            <a:endParaRPr lang="en-GB"/>
          </a:p>
        </p:txBody>
      </p:sp>
    </p:spTree>
    <p:extLst>
      <p:ext uri="{BB962C8B-B14F-4D97-AF65-F5344CB8AC3E}">
        <p14:creationId xmlns:p14="http://schemas.microsoft.com/office/powerpoint/2010/main" val="171087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5</a:t>
            </a:fld>
            <a:endParaRPr lang="en-GB"/>
          </a:p>
        </p:txBody>
      </p:sp>
    </p:spTree>
    <p:extLst>
      <p:ext uri="{BB962C8B-B14F-4D97-AF65-F5344CB8AC3E}">
        <p14:creationId xmlns:p14="http://schemas.microsoft.com/office/powerpoint/2010/main" val="347467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6</a:t>
            </a:fld>
            <a:endParaRPr lang="en-GB"/>
          </a:p>
        </p:txBody>
      </p:sp>
    </p:spTree>
    <p:extLst>
      <p:ext uri="{BB962C8B-B14F-4D97-AF65-F5344CB8AC3E}">
        <p14:creationId xmlns:p14="http://schemas.microsoft.com/office/powerpoint/2010/main" val="157698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7</a:t>
            </a:fld>
            <a:endParaRPr lang="en-GB"/>
          </a:p>
        </p:txBody>
      </p:sp>
    </p:spTree>
    <p:extLst>
      <p:ext uri="{BB962C8B-B14F-4D97-AF65-F5344CB8AC3E}">
        <p14:creationId xmlns:p14="http://schemas.microsoft.com/office/powerpoint/2010/main" val="401565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8</a:t>
            </a:fld>
            <a:endParaRPr lang="en-GB"/>
          </a:p>
        </p:txBody>
      </p:sp>
    </p:spTree>
    <p:extLst>
      <p:ext uri="{BB962C8B-B14F-4D97-AF65-F5344CB8AC3E}">
        <p14:creationId xmlns:p14="http://schemas.microsoft.com/office/powerpoint/2010/main" val="708387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F83397-2F46-4D18-B5EC-4F89325CB897}" type="slidenum">
              <a:rPr lang="en-GB" smtClean="0"/>
              <a:t>9</a:t>
            </a:fld>
            <a:endParaRPr lang="en-GB"/>
          </a:p>
        </p:txBody>
      </p:sp>
    </p:spTree>
    <p:extLst>
      <p:ext uri="{BB962C8B-B14F-4D97-AF65-F5344CB8AC3E}">
        <p14:creationId xmlns:p14="http://schemas.microsoft.com/office/powerpoint/2010/main" val="2532459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099FFB-AC77-4CDC-B1F6-F839F8C5A2F9}" type="datetimeFigureOut">
              <a:rPr lang="en-GB" smtClean="0"/>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53999-38DB-4AF0-A98B-A7CFFB023BFF}" type="slidenum">
              <a:rPr lang="en-GB" smtClean="0"/>
              <a:t>‹#›</a:t>
            </a:fld>
            <a:endParaRPr lang="en-GB"/>
          </a:p>
        </p:txBody>
      </p:sp>
    </p:spTree>
    <p:extLst>
      <p:ext uri="{BB962C8B-B14F-4D97-AF65-F5344CB8AC3E}">
        <p14:creationId xmlns:p14="http://schemas.microsoft.com/office/powerpoint/2010/main" val="239995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099FFB-AC77-4CDC-B1F6-F839F8C5A2F9}" type="datetimeFigureOut">
              <a:rPr lang="en-GB" smtClean="0"/>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53999-38DB-4AF0-A98B-A7CFFB023BFF}" type="slidenum">
              <a:rPr lang="en-GB" smtClean="0"/>
              <a:t>‹#›</a:t>
            </a:fld>
            <a:endParaRPr lang="en-GB"/>
          </a:p>
        </p:txBody>
      </p:sp>
    </p:spTree>
    <p:extLst>
      <p:ext uri="{BB962C8B-B14F-4D97-AF65-F5344CB8AC3E}">
        <p14:creationId xmlns:p14="http://schemas.microsoft.com/office/powerpoint/2010/main" val="284369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099FFB-AC77-4CDC-B1F6-F839F8C5A2F9}" type="datetimeFigureOut">
              <a:rPr lang="en-GB" smtClean="0"/>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53999-38DB-4AF0-A98B-A7CFFB023BFF}" type="slidenum">
              <a:rPr lang="en-GB" smtClean="0"/>
              <a:t>‹#›</a:t>
            </a:fld>
            <a:endParaRPr lang="en-GB"/>
          </a:p>
        </p:txBody>
      </p:sp>
    </p:spTree>
    <p:extLst>
      <p:ext uri="{BB962C8B-B14F-4D97-AF65-F5344CB8AC3E}">
        <p14:creationId xmlns:p14="http://schemas.microsoft.com/office/powerpoint/2010/main" val="60872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099FFB-AC77-4CDC-B1F6-F839F8C5A2F9}" type="datetimeFigureOut">
              <a:rPr lang="en-GB" smtClean="0"/>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53999-38DB-4AF0-A98B-A7CFFB023BFF}" type="slidenum">
              <a:rPr lang="en-GB" smtClean="0"/>
              <a:t>‹#›</a:t>
            </a:fld>
            <a:endParaRPr lang="en-GB"/>
          </a:p>
        </p:txBody>
      </p:sp>
    </p:spTree>
    <p:extLst>
      <p:ext uri="{BB962C8B-B14F-4D97-AF65-F5344CB8AC3E}">
        <p14:creationId xmlns:p14="http://schemas.microsoft.com/office/powerpoint/2010/main" val="330363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099FFB-AC77-4CDC-B1F6-F839F8C5A2F9}" type="datetimeFigureOut">
              <a:rPr lang="en-GB" smtClean="0"/>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53999-38DB-4AF0-A98B-A7CFFB023BFF}" type="slidenum">
              <a:rPr lang="en-GB" smtClean="0"/>
              <a:t>‹#›</a:t>
            </a:fld>
            <a:endParaRPr lang="en-GB"/>
          </a:p>
        </p:txBody>
      </p:sp>
    </p:spTree>
    <p:extLst>
      <p:ext uri="{BB962C8B-B14F-4D97-AF65-F5344CB8AC3E}">
        <p14:creationId xmlns:p14="http://schemas.microsoft.com/office/powerpoint/2010/main" val="141872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099FFB-AC77-4CDC-B1F6-F839F8C5A2F9}" type="datetimeFigureOut">
              <a:rPr lang="en-GB" smtClean="0"/>
              <a:t>03/10/2019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653999-38DB-4AF0-A98B-A7CFFB023BFF}" type="slidenum">
              <a:rPr lang="en-GB" smtClean="0"/>
              <a:t>‹#›</a:t>
            </a:fld>
            <a:endParaRPr lang="en-GB"/>
          </a:p>
        </p:txBody>
      </p:sp>
    </p:spTree>
    <p:extLst>
      <p:ext uri="{BB962C8B-B14F-4D97-AF65-F5344CB8AC3E}">
        <p14:creationId xmlns:p14="http://schemas.microsoft.com/office/powerpoint/2010/main" val="214575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099FFB-AC77-4CDC-B1F6-F839F8C5A2F9}" type="datetimeFigureOut">
              <a:rPr lang="en-GB" smtClean="0"/>
              <a:t>03/10/2019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653999-38DB-4AF0-A98B-A7CFFB023BFF}" type="slidenum">
              <a:rPr lang="en-GB" smtClean="0"/>
              <a:t>‹#›</a:t>
            </a:fld>
            <a:endParaRPr lang="en-GB"/>
          </a:p>
        </p:txBody>
      </p:sp>
    </p:spTree>
    <p:extLst>
      <p:ext uri="{BB962C8B-B14F-4D97-AF65-F5344CB8AC3E}">
        <p14:creationId xmlns:p14="http://schemas.microsoft.com/office/powerpoint/2010/main" val="287204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099FFB-AC77-4CDC-B1F6-F839F8C5A2F9}" type="datetimeFigureOut">
              <a:rPr lang="en-GB" smtClean="0"/>
              <a:t>03/10/2019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653999-38DB-4AF0-A98B-A7CFFB023BFF}" type="slidenum">
              <a:rPr lang="en-GB" smtClean="0"/>
              <a:t>‹#›</a:t>
            </a:fld>
            <a:endParaRPr lang="en-GB"/>
          </a:p>
        </p:txBody>
      </p:sp>
    </p:spTree>
    <p:extLst>
      <p:ext uri="{BB962C8B-B14F-4D97-AF65-F5344CB8AC3E}">
        <p14:creationId xmlns:p14="http://schemas.microsoft.com/office/powerpoint/2010/main" val="330842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99FFB-AC77-4CDC-B1F6-F839F8C5A2F9}" type="datetimeFigureOut">
              <a:rPr lang="en-GB" smtClean="0"/>
              <a:t>03/10/2019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653999-38DB-4AF0-A98B-A7CFFB023BFF}" type="slidenum">
              <a:rPr lang="en-GB" smtClean="0"/>
              <a:t>‹#›</a:t>
            </a:fld>
            <a:endParaRPr lang="en-GB"/>
          </a:p>
        </p:txBody>
      </p:sp>
    </p:spTree>
    <p:extLst>
      <p:ext uri="{BB962C8B-B14F-4D97-AF65-F5344CB8AC3E}">
        <p14:creationId xmlns:p14="http://schemas.microsoft.com/office/powerpoint/2010/main" val="139853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99FFB-AC77-4CDC-B1F6-F839F8C5A2F9}" type="datetimeFigureOut">
              <a:rPr lang="en-GB" smtClean="0"/>
              <a:t>03/10/2019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653999-38DB-4AF0-A98B-A7CFFB023BFF}" type="slidenum">
              <a:rPr lang="en-GB" smtClean="0"/>
              <a:t>‹#›</a:t>
            </a:fld>
            <a:endParaRPr lang="en-GB"/>
          </a:p>
        </p:txBody>
      </p:sp>
    </p:spTree>
    <p:extLst>
      <p:ext uri="{BB962C8B-B14F-4D97-AF65-F5344CB8AC3E}">
        <p14:creationId xmlns:p14="http://schemas.microsoft.com/office/powerpoint/2010/main" val="317771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99FFB-AC77-4CDC-B1F6-F839F8C5A2F9}" type="datetimeFigureOut">
              <a:rPr lang="en-GB" smtClean="0"/>
              <a:t>03/10/2019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653999-38DB-4AF0-A98B-A7CFFB023BFF}" type="slidenum">
              <a:rPr lang="en-GB" smtClean="0"/>
              <a:t>‹#›</a:t>
            </a:fld>
            <a:endParaRPr lang="en-GB"/>
          </a:p>
        </p:txBody>
      </p:sp>
    </p:spTree>
    <p:extLst>
      <p:ext uri="{BB962C8B-B14F-4D97-AF65-F5344CB8AC3E}">
        <p14:creationId xmlns:p14="http://schemas.microsoft.com/office/powerpoint/2010/main" val="20220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99FFB-AC77-4CDC-B1F6-F839F8C5A2F9}" type="datetimeFigureOut">
              <a:rPr lang="en-GB" smtClean="0"/>
              <a:t>03/10/2019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53999-38DB-4AF0-A98B-A7CFFB023BFF}" type="slidenum">
              <a:rPr lang="en-GB" smtClean="0"/>
              <a:t>‹#›</a:t>
            </a:fld>
            <a:endParaRPr lang="en-GB"/>
          </a:p>
        </p:txBody>
      </p:sp>
    </p:spTree>
    <p:extLst>
      <p:ext uri="{BB962C8B-B14F-4D97-AF65-F5344CB8AC3E}">
        <p14:creationId xmlns:p14="http://schemas.microsoft.com/office/powerpoint/2010/main" val="3295960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pic>
        <p:nvPicPr>
          <p:cNvPr id="7" name="Picture 2" descr="Image result for welc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727" y="1086768"/>
            <a:ext cx="7909079" cy="444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495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3" y="17463"/>
            <a:ext cx="6081244"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smtClean="0">
                <a:solidFill>
                  <a:srgbClr val="0070C0"/>
                </a:solidFill>
              </a:rPr>
              <a:t>Vision for the future</a:t>
            </a:r>
            <a:endParaRPr lang="en-GB" sz="5400" b="1" dirty="0"/>
          </a:p>
        </p:txBody>
      </p:sp>
      <p:pic>
        <p:nvPicPr>
          <p:cNvPr id="1028" name="Picture 4" descr="Image result for blackpool sixth for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696" y="1533431"/>
            <a:ext cx="5370304" cy="35797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48926" y="1160463"/>
            <a:ext cx="5404407" cy="3108543"/>
          </a:xfrm>
          <a:prstGeom prst="rect">
            <a:avLst/>
          </a:prstGeom>
          <a:noFill/>
        </p:spPr>
        <p:txBody>
          <a:bodyPr wrap="square" rtlCol="0">
            <a:spAutoFit/>
          </a:bodyPr>
          <a:lstStyle/>
          <a:p>
            <a:r>
              <a:rPr lang="en-GB" sz="2800" b="1" dirty="0" smtClean="0"/>
              <a:t>Blackpool Sixth Form Open Events</a:t>
            </a:r>
          </a:p>
          <a:p>
            <a:endParaRPr lang="en-GB" sz="2800" dirty="0"/>
          </a:p>
          <a:p>
            <a:endParaRPr lang="en-GB" sz="2800" dirty="0"/>
          </a:p>
          <a:p>
            <a:r>
              <a:rPr lang="en-GB" sz="2800" dirty="0" smtClean="0"/>
              <a:t>Saturday 9</a:t>
            </a:r>
            <a:r>
              <a:rPr lang="en-GB" sz="2800" baseline="30000" dirty="0" smtClean="0"/>
              <a:t>th</a:t>
            </a:r>
            <a:r>
              <a:rPr lang="en-GB" sz="2800" dirty="0" smtClean="0"/>
              <a:t> November 10:30-14:30</a:t>
            </a:r>
          </a:p>
          <a:p>
            <a:endParaRPr lang="en-GB" sz="2800" dirty="0"/>
          </a:p>
          <a:p>
            <a:r>
              <a:rPr lang="en-GB" sz="2800" dirty="0" smtClean="0"/>
              <a:t>Wednesday 5</a:t>
            </a:r>
            <a:r>
              <a:rPr lang="en-GB" sz="2800" baseline="30000" dirty="0" smtClean="0"/>
              <a:t>th</a:t>
            </a:r>
            <a:r>
              <a:rPr lang="en-GB" sz="2800" dirty="0" smtClean="0"/>
              <a:t> February 17:30-19:30</a:t>
            </a:r>
            <a:endParaRPr lang="en-GB" sz="2800" dirty="0"/>
          </a:p>
        </p:txBody>
      </p:sp>
    </p:spTree>
    <p:extLst>
      <p:ext uri="{BB962C8B-B14F-4D97-AF65-F5344CB8AC3E}">
        <p14:creationId xmlns:p14="http://schemas.microsoft.com/office/powerpoint/2010/main" val="3213862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3" y="17463"/>
            <a:ext cx="6081244" cy="11430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solidFill>
                  <a:srgbClr val="0070C0"/>
                </a:solidFill>
              </a:rPr>
              <a:t>Vision for the future</a:t>
            </a:r>
            <a:endParaRPr lang="en-GB" b="1" dirty="0"/>
          </a:p>
        </p:txBody>
      </p:sp>
      <p:sp>
        <p:nvSpPr>
          <p:cNvPr id="11" name="TextBox 10"/>
          <p:cNvSpPr txBox="1"/>
          <p:nvPr/>
        </p:nvSpPr>
        <p:spPr>
          <a:xfrm>
            <a:off x="6144126" y="1160463"/>
            <a:ext cx="5709207" cy="5262979"/>
          </a:xfrm>
          <a:prstGeom prst="rect">
            <a:avLst/>
          </a:prstGeom>
          <a:noFill/>
        </p:spPr>
        <p:txBody>
          <a:bodyPr wrap="square" rtlCol="0">
            <a:spAutoFit/>
          </a:bodyPr>
          <a:lstStyle/>
          <a:p>
            <a:r>
              <a:rPr lang="en-GB" sz="2800" b="1" dirty="0" smtClean="0"/>
              <a:t>Cardinal Newman Open Events</a:t>
            </a:r>
          </a:p>
          <a:p>
            <a:endParaRPr lang="en-GB" sz="2800" dirty="0"/>
          </a:p>
          <a:p>
            <a:pPr fontAlgn="base"/>
            <a:r>
              <a:rPr lang="en-GB" sz="2800" dirty="0"/>
              <a:t>Saturday 12th October </a:t>
            </a:r>
            <a:r>
              <a:rPr lang="en-GB" sz="2800" dirty="0" smtClean="0"/>
              <a:t>2019 </a:t>
            </a:r>
          </a:p>
          <a:p>
            <a:pPr fontAlgn="base"/>
            <a:r>
              <a:rPr lang="en-GB" sz="2800" dirty="0" smtClean="0"/>
              <a:t>10:00 – 13:00</a:t>
            </a:r>
            <a:endParaRPr lang="en-GB" sz="2800" dirty="0"/>
          </a:p>
          <a:p>
            <a:pPr fontAlgn="base"/>
            <a:r>
              <a:rPr lang="en-GB" sz="2800" dirty="0" smtClean="0"/>
              <a:t> </a:t>
            </a:r>
            <a:endParaRPr lang="en-GB" sz="2800" dirty="0"/>
          </a:p>
          <a:p>
            <a:pPr fontAlgn="base"/>
            <a:r>
              <a:rPr lang="en-GB" sz="2800" dirty="0"/>
              <a:t>Saturday 16th November </a:t>
            </a:r>
            <a:r>
              <a:rPr lang="en-GB" sz="2800" dirty="0" smtClean="0"/>
              <a:t>2019 10:00 </a:t>
            </a:r>
            <a:r>
              <a:rPr lang="en-GB" sz="2800" dirty="0"/>
              <a:t>– </a:t>
            </a:r>
            <a:r>
              <a:rPr lang="en-GB" sz="2800" dirty="0" smtClean="0"/>
              <a:t>13:00</a:t>
            </a:r>
            <a:endParaRPr lang="en-GB" sz="2800" dirty="0"/>
          </a:p>
          <a:p>
            <a:pPr fontAlgn="base"/>
            <a:endParaRPr lang="en-GB" sz="2800" dirty="0"/>
          </a:p>
          <a:p>
            <a:pPr fontAlgn="base"/>
            <a:r>
              <a:rPr lang="en-GB" sz="2800" dirty="0"/>
              <a:t>Saturday 1st February 2020</a:t>
            </a:r>
          </a:p>
          <a:p>
            <a:pPr fontAlgn="base"/>
            <a:r>
              <a:rPr lang="en-GB" sz="2800" dirty="0" smtClean="0"/>
              <a:t>10:00-13:00</a:t>
            </a:r>
            <a:endParaRPr lang="en-GB" sz="2800" dirty="0"/>
          </a:p>
          <a:p>
            <a:endParaRPr lang="en-GB" sz="2800" dirty="0" smtClean="0"/>
          </a:p>
          <a:p>
            <a:endParaRPr lang="en-GB" sz="2800" dirty="0"/>
          </a:p>
        </p:txBody>
      </p:sp>
      <p:pic>
        <p:nvPicPr>
          <p:cNvPr id="3" name="Picture 2"/>
          <p:cNvPicPr>
            <a:picLocks noChangeAspect="1"/>
          </p:cNvPicPr>
          <p:nvPr/>
        </p:nvPicPr>
        <p:blipFill>
          <a:blip r:embed="rId4"/>
          <a:stretch>
            <a:fillRect/>
          </a:stretch>
        </p:blipFill>
        <p:spPr>
          <a:xfrm>
            <a:off x="641684" y="1828642"/>
            <a:ext cx="4530291" cy="3537442"/>
          </a:xfrm>
          <a:prstGeom prst="rect">
            <a:avLst/>
          </a:prstGeom>
        </p:spPr>
      </p:pic>
    </p:spTree>
    <p:extLst>
      <p:ext uri="{BB962C8B-B14F-4D97-AF65-F5344CB8AC3E}">
        <p14:creationId xmlns:p14="http://schemas.microsoft.com/office/powerpoint/2010/main" val="3715969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3" y="17463"/>
            <a:ext cx="6081244" cy="11430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solidFill>
                  <a:srgbClr val="0070C0"/>
                </a:solidFill>
              </a:rPr>
              <a:t>Vision for the future</a:t>
            </a:r>
            <a:endParaRPr lang="en-GB" b="1" dirty="0"/>
          </a:p>
        </p:txBody>
      </p:sp>
      <p:sp>
        <p:nvSpPr>
          <p:cNvPr id="11" name="TextBox 10"/>
          <p:cNvSpPr txBox="1"/>
          <p:nvPr/>
        </p:nvSpPr>
        <p:spPr>
          <a:xfrm>
            <a:off x="6053667" y="1160463"/>
            <a:ext cx="5799666" cy="4293483"/>
          </a:xfrm>
          <a:prstGeom prst="rect">
            <a:avLst/>
          </a:prstGeom>
          <a:noFill/>
        </p:spPr>
        <p:txBody>
          <a:bodyPr wrap="square" rtlCol="0">
            <a:spAutoFit/>
          </a:bodyPr>
          <a:lstStyle/>
          <a:p>
            <a:r>
              <a:rPr lang="en-GB" sz="2400" b="1" dirty="0" smtClean="0"/>
              <a:t>Myerscough Open Events</a:t>
            </a:r>
          </a:p>
          <a:p>
            <a:endParaRPr lang="en-GB" sz="2400" dirty="0"/>
          </a:p>
          <a:p>
            <a:r>
              <a:rPr lang="en-GB" sz="2400" dirty="0" smtClean="0"/>
              <a:t>Saturday </a:t>
            </a:r>
            <a:r>
              <a:rPr lang="en-GB" sz="2400" dirty="0"/>
              <a:t>5</a:t>
            </a:r>
            <a:r>
              <a:rPr lang="en-GB" sz="2400" baseline="30000" dirty="0"/>
              <a:t>th</a:t>
            </a:r>
            <a:r>
              <a:rPr lang="en-GB" sz="2400" dirty="0"/>
              <a:t> October 2019 - Course Advice </a:t>
            </a:r>
            <a:r>
              <a:rPr lang="en-GB" sz="2400" dirty="0" smtClean="0"/>
              <a:t>Morning </a:t>
            </a:r>
            <a:r>
              <a:rPr lang="en-GB" sz="2400" dirty="0"/>
              <a:t>10 till 12.30 </a:t>
            </a:r>
            <a:endParaRPr lang="en-GB" sz="2400" dirty="0" smtClean="0"/>
          </a:p>
          <a:p>
            <a:endParaRPr lang="en-GB" sz="2400" dirty="0"/>
          </a:p>
          <a:p>
            <a:r>
              <a:rPr lang="en-GB" sz="2400" dirty="0" smtClean="0"/>
              <a:t>Saturday </a:t>
            </a:r>
            <a:r>
              <a:rPr lang="en-GB" sz="2400" dirty="0"/>
              <a:t>9</a:t>
            </a:r>
            <a:r>
              <a:rPr lang="en-GB" sz="2400" baseline="30000" dirty="0"/>
              <a:t>th</a:t>
            </a:r>
            <a:r>
              <a:rPr lang="en-GB" sz="2400" dirty="0"/>
              <a:t> November 2019 - Course Advice </a:t>
            </a:r>
            <a:r>
              <a:rPr lang="en-GB" sz="2400" dirty="0" smtClean="0"/>
              <a:t>Morning </a:t>
            </a:r>
            <a:r>
              <a:rPr lang="en-GB" sz="2400" dirty="0"/>
              <a:t>10 till </a:t>
            </a:r>
            <a:r>
              <a:rPr lang="en-GB" sz="2400" dirty="0" smtClean="0"/>
              <a:t>12.30</a:t>
            </a:r>
          </a:p>
          <a:p>
            <a:r>
              <a:rPr lang="en-GB" sz="2400" dirty="0" smtClean="0"/>
              <a:t> </a:t>
            </a:r>
            <a:endParaRPr lang="en-GB" sz="2400" dirty="0"/>
          </a:p>
          <a:p>
            <a:r>
              <a:rPr lang="en-GB" sz="2400" dirty="0" smtClean="0"/>
              <a:t>Saturday </a:t>
            </a:r>
            <a:r>
              <a:rPr lang="en-GB" sz="2400" dirty="0"/>
              <a:t>7</a:t>
            </a:r>
            <a:r>
              <a:rPr lang="en-GB" sz="2400" baseline="30000" dirty="0"/>
              <a:t>th</a:t>
            </a:r>
            <a:r>
              <a:rPr lang="en-GB" sz="2400" dirty="0"/>
              <a:t> December - 2019 Course Advice </a:t>
            </a:r>
            <a:r>
              <a:rPr lang="en-GB" sz="2400" dirty="0" smtClean="0"/>
              <a:t>Morning </a:t>
            </a:r>
            <a:r>
              <a:rPr lang="en-GB" sz="2400" dirty="0"/>
              <a:t>10 till 12.30 </a:t>
            </a:r>
          </a:p>
          <a:p>
            <a:endParaRPr lang="en-GB" sz="1200" dirty="0"/>
          </a:p>
          <a:p>
            <a:endParaRPr lang="en-GB" sz="1100" dirty="0" smtClean="0"/>
          </a:p>
          <a:p>
            <a:endParaRPr lang="en-GB" sz="1100" dirty="0"/>
          </a:p>
        </p:txBody>
      </p:sp>
      <p:pic>
        <p:nvPicPr>
          <p:cNvPr id="2050" name="Picture 2" descr="Image result for myerscough colle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423" y="1829745"/>
            <a:ext cx="5145860" cy="343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311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3" y="17463"/>
            <a:ext cx="6081244" cy="11430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solidFill>
                  <a:srgbClr val="0070C0"/>
                </a:solidFill>
              </a:rPr>
              <a:t>Vision for the future</a:t>
            </a:r>
            <a:endParaRPr lang="en-GB" b="1" dirty="0"/>
          </a:p>
        </p:txBody>
      </p:sp>
      <p:sp>
        <p:nvSpPr>
          <p:cNvPr id="11" name="TextBox 10"/>
          <p:cNvSpPr txBox="1"/>
          <p:nvPr/>
        </p:nvSpPr>
        <p:spPr>
          <a:xfrm>
            <a:off x="5425499" y="1313033"/>
            <a:ext cx="5799666" cy="3724096"/>
          </a:xfrm>
          <a:prstGeom prst="rect">
            <a:avLst/>
          </a:prstGeom>
          <a:noFill/>
        </p:spPr>
        <p:txBody>
          <a:bodyPr wrap="square" rtlCol="0">
            <a:spAutoFit/>
          </a:bodyPr>
          <a:lstStyle/>
          <a:p>
            <a:r>
              <a:rPr lang="en-GB" sz="2800" b="1" dirty="0" smtClean="0"/>
              <a:t>Preston’s College Open Events</a:t>
            </a:r>
          </a:p>
          <a:p>
            <a:endParaRPr lang="en-GB" sz="4400" dirty="0"/>
          </a:p>
          <a:p>
            <a:r>
              <a:rPr lang="en-GB" sz="2400" dirty="0" smtClean="0"/>
              <a:t>Tuesday 1st October 16:00-19:30</a:t>
            </a:r>
          </a:p>
          <a:p>
            <a:endParaRPr lang="en-GB" sz="2400" dirty="0"/>
          </a:p>
          <a:p>
            <a:r>
              <a:rPr lang="en-GB" sz="2400" dirty="0" smtClean="0"/>
              <a:t>Saturday 2nd November 10:00-14:00</a:t>
            </a:r>
          </a:p>
          <a:p>
            <a:endParaRPr lang="en-GB" sz="2400" dirty="0"/>
          </a:p>
          <a:p>
            <a:r>
              <a:rPr lang="en-GB" sz="2400" dirty="0" smtClean="0"/>
              <a:t>Wednesday 11</a:t>
            </a:r>
            <a:r>
              <a:rPr lang="en-GB" sz="2400" baseline="30000" dirty="0" smtClean="0"/>
              <a:t>th</a:t>
            </a:r>
            <a:r>
              <a:rPr lang="en-GB" sz="2400" dirty="0" smtClean="0"/>
              <a:t> March 16:00-19:30</a:t>
            </a:r>
          </a:p>
          <a:p>
            <a:endParaRPr lang="en-GB" sz="1100" dirty="0"/>
          </a:p>
          <a:p>
            <a:endParaRPr lang="en-GB" sz="1100" dirty="0"/>
          </a:p>
          <a:p>
            <a:endParaRPr lang="en-GB" sz="1100" dirty="0" smtClean="0"/>
          </a:p>
          <a:p>
            <a:endParaRPr lang="en-GB" sz="1100" dirty="0"/>
          </a:p>
        </p:txBody>
      </p:sp>
      <p:pic>
        <p:nvPicPr>
          <p:cNvPr id="3074" name="Picture 2" descr="Image result for preston's colle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61"/>
          <a:stretch/>
        </p:blipFill>
        <p:spPr bwMode="auto">
          <a:xfrm>
            <a:off x="226423" y="1740127"/>
            <a:ext cx="4570908" cy="280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483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3" y="17463"/>
            <a:ext cx="496364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solidFill>
                  <a:srgbClr val="0070C0"/>
                </a:solidFill>
              </a:rPr>
              <a:t>Resilience </a:t>
            </a:r>
            <a:endParaRPr lang="en-GB" b="1" dirty="0"/>
          </a:p>
        </p:txBody>
      </p:sp>
      <p:sp>
        <p:nvSpPr>
          <p:cNvPr id="2" name="TextBox 1"/>
          <p:cNvSpPr txBox="1"/>
          <p:nvPr/>
        </p:nvSpPr>
        <p:spPr>
          <a:xfrm>
            <a:off x="226423" y="1366977"/>
            <a:ext cx="11626910" cy="461665"/>
          </a:xfrm>
          <a:prstGeom prst="rect">
            <a:avLst/>
          </a:prstGeom>
          <a:noFill/>
        </p:spPr>
        <p:txBody>
          <a:bodyPr wrap="square" rtlCol="0">
            <a:spAutoFit/>
          </a:bodyPr>
          <a:lstStyle/>
          <a:p>
            <a:endParaRPr lang="en-GB" sz="2400" dirty="0">
              <a:solidFill>
                <a:srgbClr val="002060"/>
              </a:solidFill>
            </a:endParaRPr>
          </a:p>
        </p:txBody>
      </p:sp>
      <p:sp>
        <p:nvSpPr>
          <p:cNvPr id="10" name="TextBox 9"/>
          <p:cNvSpPr txBox="1"/>
          <p:nvPr/>
        </p:nvSpPr>
        <p:spPr>
          <a:xfrm>
            <a:off x="3956522" y="1200523"/>
            <a:ext cx="7547670" cy="5078313"/>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rgbClr val="002060"/>
                </a:solidFill>
              </a:rPr>
              <a:t>This year will be hard; there will be ups and downs </a:t>
            </a:r>
            <a:endParaRPr lang="en-GB" sz="2800" dirty="0">
              <a:solidFill>
                <a:srgbClr val="002060"/>
              </a:solidFill>
            </a:endParaRPr>
          </a:p>
          <a:p>
            <a:pPr marL="285750" indent="-285750">
              <a:buFont typeface="Arial" panose="020B0604020202020204" pitchFamily="34" charset="0"/>
              <a:buChar char="•"/>
            </a:pPr>
            <a:r>
              <a:rPr lang="en-GB" sz="2800" dirty="0" smtClean="0">
                <a:solidFill>
                  <a:srgbClr val="002060"/>
                </a:solidFill>
              </a:rPr>
              <a:t>It is how we respond to challenges and set-backs that determines how successful we will be</a:t>
            </a:r>
          </a:p>
          <a:p>
            <a:pPr marL="285750" indent="-285750">
              <a:buFont typeface="Arial" panose="020B0604020202020204" pitchFamily="34" charset="0"/>
              <a:buChar char="•"/>
            </a:pPr>
            <a:r>
              <a:rPr lang="en-GB" sz="2800" dirty="0" smtClean="0">
                <a:solidFill>
                  <a:srgbClr val="002060"/>
                </a:solidFill>
              </a:rPr>
              <a:t>Those who continue to work hard despite challenges will do well. Those who give up and stop trying will not. </a:t>
            </a:r>
          </a:p>
          <a:p>
            <a:pPr marL="285750" indent="-285750">
              <a:buFont typeface="Arial" panose="020B0604020202020204" pitchFamily="34" charset="0"/>
              <a:buChar char="•"/>
            </a:pPr>
            <a:r>
              <a:rPr lang="en-GB" sz="2800" dirty="0" smtClean="0">
                <a:solidFill>
                  <a:srgbClr val="002060"/>
                </a:solidFill>
              </a:rPr>
              <a:t>Parents, we need you to keep encouraging your son/daughter to keep going and never give up!</a:t>
            </a:r>
          </a:p>
          <a:p>
            <a:pPr marL="285750" indent="-285750">
              <a:buFont typeface="Arial" panose="020B0604020202020204" pitchFamily="34" charset="0"/>
              <a:buChar char="•"/>
            </a:pPr>
            <a:endParaRPr lang="en-GB" sz="2400" dirty="0" smtClean="0">
              <a:solidFill>
                <a:srgbClr val="002060"/>
              </a:solidFill>
            </a:endParaRPr>
          </a:p>
          <a:p>
            <a:pPr marL="285750" indent="-285750">
              <a:buFont typeface="Arial" panose="020B0604020202020204" pitchFamily="34" charset="0"/>
              <a:buChar char="•"/>
            </a:pPr>
            <a:endParaRPr lang="en-GB" sz="2400" dirty="0" smtClean="0">
              <a:solidFill>
                <a:srgbClr val="002060"/>
              </a:solidFill>
            </a:endParaRPr>
          </a:p>
          <a:p>
            <a:pPr marL="285750" indent="-285750">
              <a:buFont typeface="Arial" panose="020B0604020202020204" pitchFamily="34" charset="0"/>
              <a:buChar char="•"/>
            </a:pPr>
            <a:endParaRPr lang="en-GB" sz="2400" dirty="0" smtClean="0">
              <a:solidFill>
                <a:srgbClr val="002060"/>
              </a:solidFill>
            </a:endParaRPr>
          </a:p>
        </p:txBody>
      </p:sp>
      <p:pic>
        <p:nvPicPr>
          <p:cNvPr id="4098" name="Picture 2" descr="Image result for resili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423" y="2035156"/>
            <a:ext cx="3569758" cy="211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5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3" y="17463"/>
            <a:ext cx="496364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solidFill>
                  <a:srgbClr val="0070C0"/>
                </a:solidFill>
              </a:rPr>
              <a:t>Respect </a:t>
            </a:r>
            <a:endParaRPr lang="en-GB" b="1" dirty="0"/>
          </a:p>
        </p:txBody>
      </p:sp>
      <p:sp>
        <p:nvSpPr>
          <p:cNvPr id="2" name="TextBox 1"/>
          <p:cNvSpPr txBox="1"/>
          <p:nvPr/>
        </p:nvSpPr>
        <p:spPr>
          <a:xfrm>
            <a:off x="226423" y="1366977"/>
            <a:ext cx="11626910" cy="461665"/>
          </a:xfrm>
          <a:prstGeom prst="rect">
            <a:avLst/>
          </a:prstGeom>
          <a:noFill/>
        </p:spPr>
        <p:txBody>
          <a:bodyPr wrap="square" rtlCol="0">
            <a:spAutoFit/>
          </a:bodyPr>
          <a:lstStyle/>
          <a:p>
            <a:endParaRPr lang="en-GB" sz="2400" dirty="0">
              <a:solidFill>
                <a:srgbClr val="002060"/>
              </a:solidFill>
            </a:endParaRPr>
          </a:p>
        </p:txBody>
      </p:sp>
      <p:sp>
        <p:nvSpPr>
          <p:cNvPr id="10" name="TextBox 9"/>
          <p:cNvSpPr txBox="1"/>
          <p:nvPr/>
        </p:nvSpPr>
        <p:spPr>
          <a:xfrm>
            <a:off x="3956522" y="1200523"/>
            <a:ext cx="7547670" cy="5940088"/>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rgbClr val="002060"/>
                </a:solidFill>
              </a:rPr>
              <a:t>Students:</a:t>
            </a:r>
          </a:p>
          <a:p>
            <a:pPr marL="285750" indent="-285750">
              <a:buFont typeface="Arial" panose="020B0604020202020204" pitchFamily="34" charset="0"/>
              <a:buChar char="•"/>
            </a:pPr>
            <a:r>
              <a:rPr lang="en-GB" sz="2800" dirty="0" smtClean="0">
                <a:solidFill>
                  <a:srgbClr val="002060"/>
                </a:solidFill>
              </a:rPr>
              <a:t>Respect your teachers – listen carefully in class, follow advice given in feedback, stick to deadlines, be polite, acknowledge how hard teachers are working to support you.</a:t>
            </a:r>
          </a:p>
          <a:p>
            <a:pPr marL="285750" indent="-285750">
              <a:buFont typeface="Arial" panose="020B0604020202020204" pitchFamily="34" charset="0"/>
              <a:buChar char="•"/>
            </a:pPr>
            <a:r>
              <a:rPr lang="en-GB" sz="2800" dirty="0" smtClean="0">
                <a:solidFill>
                  <a:srgbClr val="002060"/>
                </a:solidFill>
              </a:rPr>
              <a:t>Respect your parents – they are going to nag you this year because they want the best for you!</a:t>
            </a:r>
          </a:p>
          <a:p>
            <a:pPr marL="285750" indent="-285750">
              <a:buFont typeface="Arial" panose="020B0604020202020204" pitchFamily="34" charset="0"/>
              <a:buChar char="•"/>
            </a:pPr>
            <a:r>
              <a:rPr lang="en-GB" sz="2800" dirty="0" smtClean="0">
                <a:solidFill>
                  <a:srgbClr val="002060"/>
                </a:solidFill>
              </a:rPr>
              <a:t>Respect yourselves – try your best, behave sensibly, give it your best shot. Attend every day and be present in every lesson. </a:t>
            </a:r>
          </a:p>
          <a:p>
            <a:pPr marL="285750" indent="-285750">
              <a:buFont typeface="Arial" panose="020B0604020202020204" pitchFamily="34" charset="0"/>
              <a:buChar char="•"/>
            </a:pPr>
            <a:endParaRPr lang="en-GB" sz="2800" dirty="0" smtClean="0">
              <a:solidFill>
                <a:srgbClr val="002060"/>
              </a:solidFill>
            </a:endParaRPr>
          </a:p>
          <a:p>
            <a:pPr marL="285750" indent="-285750">
              <a:buFont typeface="Arial" panose="020B0604020202020204" pitchFamily="34" charset="0"/>
              <a:buChar char="•"/>
            </a:pPr>
            <a:endParaRPr lang="en-GB" sz="2400" dirty="0" smtClean="0">
              <a:solidFill>
                <a:srgbClr val="002060"/>
              </a:solidFill>
            </a:endParaRPr>
          </a:p>
          <a:p>
            <a:pPr marL="285750" indent="-285750">
              <a:buFont typeface="Arial" panose="020B0604020202020204" pitchFamily="34" charset="0"/>
              <a:buChar char="•"/>
            </a:pPr>
            <a:endParaRPr lang="en-GB" sz="2400" dirty="0" smtClean="0">
              <a:solidFill>
                <a:srgbClr val="002060"/>
              </a:solidFill>
            </a:endParaRPr>
          </a:p>
          <a:p>
            <a:pPr marL="285750" indent="-285750">
              <a:buFont typeface="Arial" panose="020B0604020202020204" pitchFamily="34" charset="0"/>
              <a:buChar char="•"/>
            </a:pPr>
            <a:endParaRPr lang="en-GB" sz="2400" dirty="0" smtClean="0">
              <a:solidFill>
                <a:srgbClr val="002060"/>
              </a:solidFill>
            </a:endParaRPr>
          </a:p>
        </p:txBody>
      </p:sp>
      <p:pic>
        <p:nvPicPr>
          <p:cNvPr id="1026" name="Picture 2" descr="Image result for resp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65" y="1882544"/>
            <a:ext cx="3462816" cy="207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88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2" y="97109"/>
            <a:ext cx="7211607" cy="11430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solidFill>
                  <a:srgbClr val="0070C0"/>
                </a:solidFill>
              </a:rPr>
              <a:t>Respecting yourself also means looking after yourself </a:t>
            </a:r>
            <a:endParaRPr lang="en-GB" b="1" dirty="0"/>
          </a:p>
        </p:txBody>
      </p:sp>
      <p:sp>
        <p:nvSpPr>
          <p:cNvPr id="10" name="TextBox 9"/>
          <p:cNvSpPr txBox="1"/>
          <p:nvPr/>
        </p:nvSpPr>
        <p:spPr>
          <a:xfrm>
            <a:off x="3956522" y="1486208"/>
            <a:ext cx="7547670" cy="4647426"/>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rgbClr val="002060"/>
                </a:solidFill>
              </a:rPr>
              <a:t>This is going to be a difficult couple of years</a:t>
            </a:r>
          </a:p>
          <a:p>
            <a:pPr marL="285750" indent="-285750">
              <a:buFont typeface="Arial" panose="020B0604020202020204" pitchFamily="34" charset="0"/>
              <a:buChar char="•"/>
            </a:pPr>
            <a:r>
              <a:rPr lang="en-GB" sz="2800" dirty="0" smtClean="0">
                <a:solidFill>
                  <a:srgbClr val="002060"/>
                </a:solidFill>
              </a:rPr>
              <a:t>There will be ups and downs, tears, frustration, panic, self-doubt etc. etc. </a:t>
            </a:r>
          </a:p>
          <a:p>
            <a:pPr marL="285750" indent="-285750">
              <a:buFont typeface="Arial" panose="020B0604020202020204" pitchFamily="34" charset="0"/>
              <a:buChar char="•"/>
            </a:pPr>
            <a:r>
              <a:rPr lang="en-GB" sz="2800" dirty="0" smtClean="0">
                <a:solidFill>
                  <a:srgbClr val="002060"/>
                </a:solidFill>
              </a:rPr>
              <a:t>Working hard is essential, but so is self-care</a:t>
            </a:r>
          </a:p>
          <a:p>
            <a:pPr marL="285750" indent="-285750">
              <a:buFont typeface="Arial" panose="020B0604020202020204" pitchFamily="34" charset="0"/>
              <a:buChar char="•"/>
            </a:pPr>
            <a:r>
              <a:rPr lang="en-GB" sz="2800" dirty="0" smtClean="0">
                <a:solidFill>
                  <a:srgbClr val="002060"/>
                </a:solidFill>
              </a:rPr>
              <a:t>Revision must be a priority, but this should be balanced with exercise, healthy eating and time for hobbies, friends and family. </a:t>
            </a:r>
          </a:p>
          <a:p>
            <a:pPr marL="285750" indent="-285750">
              <a:buFont typeface="Arial" panose="020B0604020202020204" pitchFamily="34" charset="0"/>
              <a:buChar char="•"/>
            </a:pPr>
            <a:r>
              <a:rPr lang="en-GB" sz="2800" dirty="0" smtClean="0">
                <a:solidFill>
                  <a:srgbClr val="002060"/>
                </a:solidFill>
              </a:rPr>
              <a:t>Please let us know if you are concerned . </a:t>
            </a:r>
          </a:p>
          <a:p>
            <a:pPr marL="285750" indent="-285750">
              <a:buFont typeface="Arial" panose="020B0604020202020204" pitchFamily="34" charset="0"/>
              <a:buChar char="•"/>
            </a:pPr>
            <a:endParaRPr lang="en-GB" sz="2400" dirty="0" smtClean="0">
              <a:solidFill>
                <a:srgbClr val="002060"/>
              </a:solidFill>
            </a:endParaRPr>
          </a:p>
          <a:p>
            <a:pPr marL="285750" indent="-285750">
              <a:buFont typeface="Arial" panose="020B0604020202020204" pitchFamily="34" charset="0"/>
              <a:buChar char="•"/>
            </a:pPr>
            <a:endParaRPr lang="en-GB" sz="2400" dirty="0" smtClean="0">
              <a:solidFill>
                <a:srgbClr val="002060"/>
              </a:solidFill>
            </a:endParaRPr>
          </a:p>
          <a:p>
            <a:pPr marL="285750" indent="-285750">
              <a:buFont typeface="Arial" panose="020B0604020202020204" pitchFamily="34" charset="0"/>
              <a:buChar char="•"/>
            </a:pPr>
            <a:endParaRPr lang="en-GB" sz="2400" dirty="0" smtClean="0">
              <a:solidFill>
                <a:srgbClr val="002060"/>
              </a:solidFill>
            </a:endParaRPr>
          </a:p>
        </p:txBody>
      </p:sp>
      <p:pic>
        <p:nvPicPr>
          <p:cNvPr id="2050" name="Picture 2" descr="Image result for wo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22" y="1661814"/>
            <a:ext cx="3500960" cy="282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28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2" y="17463"/>
            <a:ext cx="7211607"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2" name="TextBox 1"/>
          <p:cNvSpPr txBox="1"/>
          <p:nvPr/>
        </p:nvSpPr>
        <p:spPr>
          <a:xfrm>
            <a:off x="226423" y="1366977"/>
            <a:ext cx="11626910" cy="461665"/>
          </a:xfrm>
          <a:prstGeom prst="rect">
            <a:avLst/>
          </a:prstGeom>
          <a:noFill/>
        </p:spPr>
        <p:txBody>
          <a:bodyPr wrap="square" rtlCol="0">
            <a:spAutoFit/>
          </a:bodyPr>
          <a:lstStyle/>
          <a:p>
            <a:endParaRPr lang="en-GB" sz="2400" dirty="0">
              <a:solidFill>
                <a:srgbClr val="002060"/>
              </a:solidFill>
            </a:endParaRPr>
          </a:p>
        </p:txBody>
      </p:sp>
      <p:pic>
        <p:nvPicPr>
          <p:cNvPr id="11" name="Picture 10"/>
          <p:cNvPicPr>
            <a:picLocks noChangeAspect="1"/>
          </p:cNvPicPr>
          <p:nvPr/>
        </p:nvPicPr>
        <p:blipFill>
          <a:blip r:embed="rId4"/>
          <a:stretch>
            <a:fillRect/>
          </a:stretch>
        </p:blipFill>
        <p:spPr>
          <a:xfrm>
            <a:off x="24049" y="116633"/>
            <a:ext cx="12167951" cy="5674568"/>
          </a:xfrm>
          <a:prstGeom prst="rect">
            <a:avLst/>
          </a:prstGeom>
        </p:spPr>
      </p:pic>
    </p:spTree>
    <p:extLst>
      <p:ext uri="{BB962C8B-B14F-4D97-AF65-F5344CB8AC3E}">
        <p14:creationId xmlns:p14="http://schemas.microsoft.com/office/powerpoint/2010/main" val="547234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pic>
        <p:nvPicPr>
          <p:cNvPr id="8" name="Picture 2" descr="C:\Users\allj01\AppData\Local\Microsoft\Windows\Temporary Internet Files\Content.IE5\NNFWEUGL\happy[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77" y="2944417"/>
            <a:ext cx="3113087"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allj01\AppData\Local\Microsoft\Windows\Temporary Internet Files\Content.IE5\3ML0EUFM\revision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6079" y="3137496"/>
            <a:ext cx="30003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Users\allj01\AppData\Local\Microsoft\Windows\Temporary Internet Files\Content.IE5\ISHO60JF\books[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77" y="188640"/>
            <a:ext cx="264318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3792539" y="2205039"/>
            <a:ext cx="4175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4800" b="0"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Revision </a:t>
            </a:r>
            <a:r>
              <a:rPr kumimoji="0" lang="en-GB" altLang="en-US" sz="4800" b="0" i="0" u="none" strike="noStrike" kern="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Techniques</a:t>
            </a:r>
            <a:endParaRPr kumimoji="0" lang="en-GB" altLang="en-US" sz="4800" b="0"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822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12" name="Rectangle 3"/>
          <p:cNvSpPr txBox="1">
            <a:spLocks noChangeArrowheads="1"/>
          </p:cNvSpPr>
          <p:nvPr/>
        </p:nvSpPr>
        <p:spPr>
          <a:xfrm>
            <a:off x="119336" y="116632"/>
            <a:ext cx="4903090" cy="1143000"/>
          </a:xfrm>
          <a:prstGeom prst="rect">
            <a:avLst/>
          </a:prstGeom>
          <a:solidFill>
            <a:srgbClr val="99CCFF"/>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mtClean="0"/>
              <a:t>Get organised!</a:t>
            </a:r>
            <a:endParaRPr lang="en-GB" altLang="en-US" dirty="0" smtClean="0"/>
          </a:p>
        </p:txBody>
      </p:sp>
      <p:sp>
        <p:nvSpPr>
          <p:cNvPr id="13" name="Rectangle 4"/>
          <p:cNvSpPr txBox="1">
            <a:spLocks noChangeArrowheads="1"/>
          </p:cNvSpPr>
          <p:nvPr/>
        </p:nvSpPr>
        <p:spPr>
          <a:xfrm>
            <a:off x="549511" y="1259633"/>
            <a:ext cx="6122554" cy="47173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endParaRPr lang="en-GB" altLang="en-US" sz="3200" dirty="0" smtClean="0">
              <a:solidFill>
                <a:srgbClr val="002060"/>
              </a:solidFill>
            </a:endParaRPr>
          </a:p>
          <a:p>
            <a:pPr>
              <a:lnSpc>
                <a:spcPct val="80000"/>
              </a:lnSpc>
              <a:defRPr/>
            </a:pPr>
            <a:r>
              <a:rPr lang="en-GB" altLang="en-US" sz="3200" dirty="0" smtClean="0">
                <a:solidFill>
                  <a:srgbClr val="002060"/>
                </a:solidFill>
              </a:rPr>
              <a:t>All students need a quiet space with a desk or table to complete their revision (no distractions)</a:t>
            </a:r>
          </a:p>
          <a:p>
            <a:pPr>
              <a:lnSpc>
                <a:spcPct val="80000"/>
              </a:lnSpc>
              <a:defRPr/>
            </a:pPr>
            <a:r>
              <a:rPr lang="en-GB" altLang="en-US" sz="3200" dirty="0" smtClean="0">
                <a:solidFill>
                  <a:srgbClr val="002060"/>
                </a:solidFill>
              </a:rPr>
              <a:t>Notes need to be in order and books/files organised</a:t>
            </a:r>
          </a:p>
          <a:p>
            <a:pPr>
              <a:lnSpc>
                <a:spcPct val="80000"/>
              </a:lnSpc>
              <a:defRPr/>
            </a:pPr>
            <a:r>
              <a:rPr lang="en-GB" altLang="en-US" sz="3200" dirty="0" smtClean="0">
                <a:solidFill>
                  <a:srgbClr val="002060"/>
                </a:solidFill>
              </a:rPr>
              <a:t>Students should have an array of past exam questions to practise</a:t>
            </a:r>
          </a:p>
          <a:p>
            <a:pPr>
              <a:lnSpc>
                <a:spcPct val="80000"/>
              </a:lnSpc>
              <a:defRPr/>
            </a:pPr>
            <a:r>
              <a:rPr lang="en-GB" altLang="en-US" sz="3200" dirty="0" smtClean="0">
                <a:solidFill>
                  <a:srgbClr val="002060"/>
                </a:solidFill>
              </a:rPr>
              <a:t>Make sure all coursework submission dates are on your calendar.</a:t>
            </a:r>
          </a:p>
          <a:p>
            <a:pPr marL="0" indent="0">
              <a:lnSpc>
                <a:spcPct val="80000"/>
              </a:lnSpc>
              <a:buFont typeface="Arial" panose="020B0604020202020204" pitchFamily="34" charset="0"/>
              <a:buNone/>
              <a:defRPr/>
            </a:pPr>
            <a:endParaRPr lang="en-GB" altLang="en-US" sz="2400" dirty="0">
              <a:solidFill>
                <a:srgbClr val="002060"/>
              </a:solidFill>
            </a:endParaRPr>
          </a:p>
        </p:txBody>
      </p:sp>
      <p:pic>
        <p:nvPicPr>
          <p:cNvPr id="14" name="Picture 6" descr="C:\Users\allj01\AppData\Local\Microsoft\Windows\Temporary Internet Files\Content.IE5\SAXCGODN\Book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1556792"/>
            <a:ext cx="4329113"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927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588" r="25817"/>
          <a:stretch/>
        </p:blipFill>
        <p:spPr>
          <a:xfrm>
            <a:off x="160866" y="183917"/>
            <a:ext cx="2704083" cy="3363616"/>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7582" r="24902"/>
          <a:stretch/>
        </p:blipFill>
        <p:spPr>
          <a:xfrm>
            <a:off x="9431865" y="1147182"/>
            <a:ext cx="2431995" cy="3137724"/>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0036" r="31359"/>
          <a:stretch/>
        </p:blipFill>
        <p:spPr>
          <a:xfrm>
            <a:off x="2973254" y="1641857"/>
            <a:ext cx="2654802" cy="3641344"/>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31975" t="10494" r="22346"/>
          <a:stretch/>
        </p:blipFill>
        <p:spPr>
          <a:xfrm>
            <a:off x="6095176" y="1844283"/>
            <a:ext cx="2607734" cy="3406500"/>
          </a:xfrm>
          <a:prstGeom prst="rect">
            <a:avLst/>
          </a:prstGeom>
        </p:spPr>
      </p:pic>
    </p:spTree>
    <p:extLst>
      <p:ext uri="{BB962C8B-B14F-4D97-AF65-F5344CB8AC3E}">
        <p14:creationId xmlns:p14="http://schemas.microsoft.com/office/powerpoint/2010/main" val="363209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12" name="Rectangle 3"/>
          <p:cNvSpPr txBox="1">
            <a:spLocks noChangeArrowheads="1"/>
          </p:cNvSpPr>
          <p:nvPr/>
        </p:nvSpPr>
        <p:spPr>
          <a:xfrm>
            <a:off x="440635" y="67543"/>
            <a:ext cx="4262264" cy="1143000"/>
          </a:xfrm>
          <a:prstGeom prst="rect">
            <a:avLst/>
          </a:prstGeom>
          <a:solidFill>
            <a:srgbClr val="92D05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mtClean="0"/>
              <a:t>Eat the frog! </a:t>
            </a:r>
            <a:endParaRPr lang="en-GB" altLang="en-US" dirty="0" smtClean="0"/>
          </a:p>
        </p:txBody>
      </p:sp>
      <p:sp>
        <p:nvSpPr>
          <p:cNvPr id="13" name="Rectangle 4"/>
          <p:cNvSpPr txBox="1">
            <a:spLocks noChangeArrowheads="1"/>
          </p:cNvSpPr>
          <p:nvPr/>
        </p:nvSpPr>
        <p:spPr>
          <a:xfrm>
            <a:off x="162949" y="1417057"/>
            <a:ext cx="6120680" cy="3929063"/>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GB" altLang="en-US" dirty="0" smtClean="0">
                <a:solidFill>
                  <a:srgbClr val="002060"/>
                </a:solidFill>
              </a:rPr>
              <a:t>“I don’t know how to revise” translates as “I don’t want to revise” or “I feel overwhelmed and don’t know where to start” or “I’m anxious about my exams.”</a:t>
            </a:r>
          </a:p>
          <a:p>
            <a:pPr>
              <a:lnSpc>
                <a:spcPct val="80000"/>
              </a:lnSpc>
            </a:pPr>
            <a:r>
              <a:rPr lang="en-GB" altLang="en-US" dirty="0" smtClean="0">
                <a:solidFill>
                  <a:srgbClr val="002060"/>
                </a:solidFill>
              </a:rPr>
              <a:t>The best place to start is the most difficult subject and the topics which students feel the least secure.</a:t>
            </a:r>
          </a:p>
          <a:p>
            <a:pPr>
              <a:lnSpc>
                <a:spcPct val="80000"/>
              </a:lnSpc>
            </a:pPr>
            <a:r>
              <a:rPr lang="en-GB" altLang="en-US" dirty="0" smtClean="0">
                <a:solidFill>
                  <a:srgbClr val="002060"/>
                </a:solidFill>
              </a:rPr>
              <a:t>We need to encourage students to revise little and often, every evening and every weekend. Procrastination is the thief of all time. </a:t>
            </a:r>
            <a:endParaRPr lang="en-GB" altLang="en-US" dirty="0">
              <a:solidFill>
                <a:srgbClr val="002060"/>
              </a:solidFill>
            </a:endParaRPr>
          </a:p>
        </p:txBody>
      </p:sp>
      <p:pic>
        <p:nvPicPr>
          <p:cNvPr id="14" name="Picture 5" descr="C:\Users\allj01\AppData\Local\Microsoft\Windows\Temporary Internet Files\Content.IE5\SAXCGODN\Love Frog 0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219" y="1061665"/>
            <a:ext cx="3994092" cy="402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132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8" name="Rectangle 3"/>
          <p:cNvSpPr txBox="1">
            <a:spLocks noChangeArrowheads="1"/>
          </p:cNvSpPr>
          <p:nvPr/>
        </p:nvSpPr>
        <p:spPr>
          <a:xfrm>
            <a:off x="263352" y="179571"/>
            <a:ext cx="6984776" cy="1212224"/>
          </a:xfrm>
          <a:prstGeom prst="rect">
            <a:avLst/>
          </a:prstGeom>
          <a:solidFill>
            <a:srgbClr val="FFCC00"/>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000" dirty="0" smtClean="0"/>
              <a:t>Read, write, cover, check…</a:t>
            </a:r>
            <a:endParaRPr lang="en-GB" altLang="en-US" sz="4000" dirty="0"/>
          </a:p>
        </p:txBody>
      </p:sp>
      <p:sp>
        <p:nvSpPr>
          <p:cNvPr id="9" name="Rectangle 5"/>
          <p:cNvSpPr txBox="1">
            <a:spLocks noChangeArrowheads="1"/>
          </p:cNvSpPr>
          <p:nvPr/>
        </p:nvSpPr>
        <p:spPr>
          <a:xfrm>
            <a:off x="263352" y="1628800"/>
            <a:ext cx="5976664" cy="4248472"/>
          </a:xfrm>
          <a:prstGeom prst="rect">
            <a:avLst/>
          </a:prstGeom>
          <a:no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GB" altLang="en-US" sz="3200" smtClean="0">
                <a:solidFill>
                  <a:srgbClr val="002060"/>
                </a:solidFill>
              </a:rPr>
              <a:t>Write out your notes – cover over small sections and see if you can remember what you have written.</a:t>
            </a:r>
          </a:p>
          <a:p>
            <a:pPr>
              <a:lnSpc>
                <a:spcPct val="80000"/>
              </a:lnSpc>
            </a:pPr>
            <a:r>
              <a:rPr lang="en-GB" altLang="en-US" sz="3200" smtClean="0">
                <a:solidFill>
                  <a:srgbClr val="002060"/>
                </a:solidFill>
              </a:rPr>
              <a:t>Alternatively, make a short quiz based on what you have revised and answer it at the end of your revision/get someone to test you. </a:t>
            </a:r>
          </a:p>
          <a:p>
            <a:pPr>
              <a:lnSpc>
                <a:spcPct val="80000"/>
              </a:lnSpc>
            </a:pPr>
            <a:r>
              <a:rPr lang="en-GB" altLang="en-US" sz="3200" smtClean="0">
                <a:solidFill>
                  <a:srgbClr val="002060"/>
                </a:solidFill>
              </a:rPr>
              <a:t>Don’t go on to the next bit until you know the bit you have already revised! </a:t>
            </a:r>
          </a:p>
          <a:p>
            <a:pPr>
              <a:lnSpc>
                <a:spcPct val="80000"/>
              </a:lnSpc>
            </a:pPr>
            <a:endParaRPr lang="en-GB" altLang="en-US" sz="1800" dirty="0"/>
          </a:p>
        </p:txBody>
      </p:sp>
      <p:pic>
        <p:nvPicPr>
          <p:cNvPr id="10" name="Picture 7" descr="C:\Users\allj01\AppData\Local\Microsoft\Windows\Temporary Internet Files\Content.IE5\SAXCGODN\book01_4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168" y="1196752"/>
            <a:ext cx="3240087"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5950195"/>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15" name="Rectangle 14"/>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sp>
        <p:nvSpPr>
          <p:cNvPr id="16" name="TextBox 15"/>
          <p:cNvSpPr txBox="1"/>
          <p:nvPr/>
        </p:nvSpPr>
        <p:spPr>
          <a:xfrm>
            <a:off x="152400" y="61501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49928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12" name="Rectangle 3"/>
          <p:cNvSpPr txBox="1">
            <a:spLocks noChangeArrowheads="1"/>
          </p:cNvSpPr>
          <p:nvPr/>
        </p:nvSpPr>
        <p:spPr>
          <a:xfrm>
            <a:off x="623392" y="24165"/>
            <a:ext cx="3542184" cy="1143000"/>
          </a:xfrm>
          <a:prstGeom prst="rect">
            <a:avLst/>
          </a:prstGeom>
          <a:solidFill>
            <a:srgbClr val="99CCFF"/>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mtClean="0"/>
              <a:t>Cue cards</a:t>
            </a:r>
            <a:endParaRPr lang="en-GB" altLang="en-US" dirty="0" smtClean="0"/>
          </a:p>
        </p:txBody>
      </p:sp>
      <p:sp>
        <p:nvSpPr>
          <p:cNvPr id="13" name="Rectangle 4"/>
          <p:cNvSpPr txBox="1">
            <a:spLocks noChangeArrowheads="1"/>
          </p:cNvSpPr>
          <p:nvPr/>
        </p:nvSpPr>
        <p:spPr>
          <a:xfrm>
            <a:off x="479376" y="1412776"/>
            <a:ext cx="5472608" cy="432048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GB" altLang="en-US" smtClean="0">
                <a:solidFill>
                  <a:srgbClr val="002060"/>
                </a:solidFill>
              </a:rPr>
              <a:t>Try making cards with key terms/scholars on one side and an explanation on the other. </a:t>
            </a:r>
          </a:p>
          <a:p>
            <a:pPr>
              <a:lnSpc>
                <a:spcPct val="80000"/>
              </a:lnSpc>
            </a:pPr>
            <a:r>
              <a:rPr lang="en-GB" altLang="en-US" smtClean="0">
                <a:solidFill>
                  <a:srgbClr val="002060"/>
                </a:solidFill>
              </a:rPr>
              <a:t>Don’t forget to test yourself by turning them over, explanation down, and trying to recall all information.</a:t>
            </a:r>
          </a:p>
          <a:p>
            <a:pPr>
              <a:lnSpc>
                <a:spcPct val="80000"/>
              </a:lnSpc>
            </a:pPr>
            <a:r>
              <a:rPr lang="en-GB" altLang="en-US" smtClean="0">
                <a:solidFill>
                  <a:srgbClr val="002060"/>
                </a:solidFill>
              </a:rPr>
              <a:t>Colour stimulates  long term memory, so colour coding for different topics works really well. </a:t>
            </a:r>
            <a:endParaRPr lang="en-GB" altLang="en-US" dirty="0">
              <a:solidFill>
                <a:srgbClr val="002060"/>
              </a:solidFill>
            </a:endParaRPr>
          </a:p>
        </p:txBody>
      </p:sp>
      <p:pic>
        <p:nvPicPr>
          <p:cNvPr id="14" name="Picture 2" descr="https://pbs.twimg.com/media/CeJp84jWEAAw0f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096" y="2045047"/>
            <a:ext cx="4075112"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398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Rectangle 3"/>
          <p:cNvSpPr txBox="1">
            <a:spLocks noChangeArrowheads="1"/>
          </p:cNvSpPr>
          <p:nvPr/>
        </p:nvSpPr>
        <p:spPr>
          <a:xfrm>
            <a:off x="609600" y="274638"/>
            <a:ext cx="4766320" cy="1143000"/>
          </a:xfrm>
          <a:prstGeom prst="rect">
            <a:avLst/>
          </a:prstGeom>
          <a:solidFill>
            <a:srgbClr val="FF3399">
              <a:alpha val="47842"/>
            </a:srgb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000" smtClean="0"/>
              <a:t>Record yourself</a:t>
            </a:r>
            <a:endParaRPr lang="en-GB" altLang="en-US" sz="4000" dirty="0"/>
          </a:p>
        </p:txBody>
      </p:sp>
      <p:sp>
        <p:nvSpPr>
          <p:cNvPr id="10" name="Rectangle 5"/>
          <p:cNvSpPr txBox="1">
            <a:spLocks noChangeArrowheads="1"/>
          </p:cNvSpPr>
          <p:nvPr/>
        </p:nvSpPr>
        <p:spPr>
          <a:xfrm>
            <a:off x="609600" y="1844824"/>
            <a:ext cx="5184576" cy="389890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GB" altLang="en-US" sz="3200" dirty="0" smtClean="0">
                <a:solidFill>
                  <a:srgbClr val="002060"/>
                </a:solidFill>
              </a:rPr>
              <a:t>Some students find it really useful to record their revision notes and play them back. Hearing the notes spoken can help you to remember them if you are an auditory learner. </a:t>
            </a:r>
          </a:p>
          <a:p>
            <a:pPr>
              <a:lnSpc>
                <a:spcPct val="80000"/>
              </a:lnSpc>
            </a:pPr>
            <a:endParaRPr lang="en-GB" altLang="en-US" sz="1800" dirty="0"/>
          </a:p>
        </p:txBody>
      </p:sp>
      <p:pic>
        <p:nvPicPr>
          <p:cNvPr id="11" name="Picture 4" descr="C:\Users\allj01\AppData\Local\Microsoft\Windows\Temporary Internet Files\Content.IE5\NNFWEUGL\listening[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1844824"/>
            <a:ext cx="3597275"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592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12" name="Rectangle 3"/>
          <p:cNvSpPr txBox="1">
            <a:spLocks noChangeArrowheads="1"/>
          </p:cNvSpPr>
          <p:nvPr/>
        </p:nvSpPr>
        <p:spPr>
          <a:xfrm>
            <a:off x="609600" y="274638"/>
            <a:ext cx="4694312" cy="1143000"/>
          </a:xfrm>
          <a:prstGeom prst="rect">
            <a:avLst/>
          </a:prstGeom>
          <a:solidFill>
            <a:srgbClr val="FFFF00">
              <a:alpha val="30980"/>
            </a:srgb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mtClean="0"/>
              <a:t>Mind-mapping</a:t>
            </a:r>
            <a:endParaRPr lang="en-GB" altLang="en-US" dirty="0" smtClean="0"/>
          </a:p>
        </p:txBody>
      </p:sp>
      <p:sp>
        <p:nvSpPr>
          <p:cNvPr id="13" name="Rectangle 4"/>
          <p:cNvSpPr txBox="1">
            <a:spLocks noChangeArrowheads="1"/>
          </p:cNvSpPr>
          <p:nvPr/>
        </p:nvSpPr>
        <p:spPr>
          <a:xfrm>
            <a:off x="191344" y="1654915"/>
            <a:ext cx="5472608" cy="3929062"/>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GB" altLang="en-US" sz="3600" smtClean="0">
                <a:solidFill>
                  <a:srgbClr val="002060"/>
                </a:solidFill>
              </a:rPr>
              <a:t>Mind-maps can really help you to consolidate the knowledge you have gained. </a:t>
            </a:r>
          </a:p>
          <a:p>
            <a:pPr>
              <a:lnSpc>
                <a:spcPct val="80000"/>
              </a:lnSpc>
            </a:pPr>
            <a:r>
              <a:rPr lang="en-GB" altLang="en-US" sz="3600" smtClean="0">
                <a:solidFill>
                  <a:srgbClr val="002060"/>
                </a:solidFill>
              </a:rPr>
              <a:t>Many people find that mind-maps help them to recall knowledge around a central theme.</a:t>
            </a:r>
            <a:endParaRPr lang="en-GB" altLang="en-US" sz="3600" dirty="0">
              <a:solidFill>
                <a:srgbClr val="002060"/>
              </a:solidFill>
            </a:endParaRPr>
          </a:p>
        </p:txBody>
      </p:sp>
      <p:pic>
        <p:nvPicPr>
          <p:cNvPr id="14" name="Picture 2" descr="https://pbs.twimg.com/media/CdMskfRWwAAgGM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69424">
            <a:off x="7556345" y="1485108"/>
            <a:ext cx="32893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774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Rectangle 3"/>
          <p:cNvSpPr txBox="1">
            <a:spLocks noChangeArrowheads="1"/>
          </p:cNvSpPr>
          <p:nvPr/>
        </p:nvSpPr>
        <p:spPr>
          <a:xfrm>
            <a:off x="609600" y="274638"/>
            <a:ext cx="3470176" cy="1143000"/>
          </a:xfrm>
          <a:prstGeom prst="rect">
            <a:avLst/>
          </a:prstGeom>
          <a:solidFill>
            <a:srgbClr val="FFCC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000" smtClean="0"/>
              <a:t>Revision Wall</a:t>
            </a:r>
            <a:endParaRPr lang="en-GB" altLang="en-US" sz="4000" dirty="0"/>
          </a:p>
        </p:txBody>
      </p:sp>
      <p:sp>
        <p:nvSpPr>
          <p:cNvPr id="10" name="Rectangle 5"/>
          <p:cNvSpPr txBox="1">
            <a:spLocks noChangeArrowheads="1"/>
          </p:cNvSpPr>
          <p:nvPr/>
        </p:nvSpPr>
        <p:spPr>
          <a:xfrm>
            <a:off x="750904" y="1571625"/>
            <a:ext cx="5201080" cy="389890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GB" altLang="en-US" sz="3200" dirty="0" smtClean="0">
                <a:solidFill>
                  <a:srgbClr val="002060"/>
                </a:solidFill>
              </a:rPr>
              <a:t>Get your revision notes everywhere!</a:t>
            </a:r>
          </a:p>
          <a:p>
            <a:pPr>
              <a:lnSpc>
                <a:spcPct val="80000"/>
              </a:lnSpc>
            </a:pPr>
            <a:r>
              <a:rPr lang="en-GB" altLang="en-US" sz="3200" dirty="0" smtClean="0">
                <a:solidFill>
                  <a:srgbClr val="002060"/>
                </a:solidFill>
              </a:rPr>
              <a:t>Read them whilst you’re brushing your teeth, making your breakfast – have prompts to help you remember dates/facts/people all over your house. </a:t>
            </a:r>
          </a:p>
          <a:p>
            <a:pPr>
              <a:lnSpc>
                <a:spcPct val="80000"/>
              </a:lnSpc>
            </a:pPr>
            <a:endParaRPr lang="en-GB" altLang="en-US" sz="1800"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8048" y="1442532"/>
            <a:ext cx="4974801" cy="372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453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12" name="Rectangle 5"/>
          <p:cNvSpPr txBox="1">
            <a:spLocks noChangeArrowheads="1"/>
          </p:cNvSpPr>
          <p:nvPr/>
        </p:nvSpPr>
        <p:spPr>
          <a:xfrm>
            <a:off x="641574" y="933450"/>
            <a:ext cx="5201080" cy="389890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GB" altLang="en-US" sz="3200" dirty="0" smtClean="0">
                <a:solidFill>
                  <a:srgbClr val="002060"/>
                </a:solidFill>
              </a:rPr>
              <a:t>Remember, it is self-testing/peer testing which makes revision effective. When you have revised a topic, you must make sure that you </a:t>
            </a:r>
            <a:r>
              <a:rPr lang="en-GB" altLang="en-US" sz="3200" b="1" u="sng" dirty="0" smtClean="0">
                <a:solidFill>
                  <a:srgbClr val="002060"/>
                </a:solidFill>
              </a:rPr>
              <a:t>know</a:t>
            </a:r>
            <a:r>
              <a:rPr lang="en-GB" altLang="en-US" sz="3200" dirty="0" smtClean="0">
                <a:solidFill>
                  <a:srgbClr val="002060"/>
                </a:solidFill>
              </a:rPr>
              <a:t> it by testing yourself (through a quiz, a parent asking you questions or completing an exam question) before you move on to the next topic. </a:t>
            </a:r>
          </a:p>
          <a:p>
            <a:pPr>
              <a:lnSpc>
                <a:spcPct val="80000"/>
              </a:lnSpc>
            </a:pPr>
            <a:endParaRPr lang="en-GB" altLang="en-US" sz="1800" dirty="0"/>
          </a:p>
        </p:txBody>
      </p:sp>
      <p:pic>
        <p:nvPicPr>
          <p:cNvPr id="1026" name="Picture 2" descr="Image result for top ti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9725" y="1882775"/>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50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12" name="Rectangle 5"/>
          <p:cNvSpPr txBox="1">
            <a:spLocks noChangeArrowheads="1"/>
          </p:cNvSpPr>
          <p:nvPr/>
        </p:nvSpPr>
        <p:spPr>
          <a:xfrm>
            <a:off x="2251433" y="1474364"/>
            <a:ext cx="7716815" cy="214460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None/>
            </a:pPr>
            <a:r>
              <a:rPr lang="en-GB" altLang="en-US" sz="3600" b="1" dirty="0" smtClean="0">
                <a:solidFill>
                  <a:srgbClr val="0070C0"/>
                </a:solidFill>
              </a:rPr>
              <a:t>How can we ensure we support our children/young people to achieve their dreams?</a:t>
            </a:r>
            <a:endParaRPr lang="en-GB" altLang="en-US" sz="3600" b="1" dirty="0">
              <a:solidFill>
                <a:srgbClr val="0070C0"/>
              </a:solidFill>
            </a:endParaRPr>
          </a:p>
        </p:txBody>
      </p:sp>
      <p:sp>
        <p:nvSpPr>
          <p:cNvPr id="2" name="AutoShape 2" descr="Image result for support"/>
          <p:cNvSpPr>
            <a:spLocks noChangeAspect="1" noChangeArrowheads="1"/>
          </p:cNvSpPr>
          <p:nvPr/>
        </p:nvSpPr>
        <p:spPr bwMode="auto">
          <a:xfrm>
            <a:off x="63499" y="-136526"/>
            <a:ext cx="1256987" cy="12569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486" y="2814034"/>
            <a:ext cx="3048000" cy="2286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0357" y="2915138"/>
            <a:ext cx="3257510" cy="2167725"/>
          </a:xfrm>
          <a:prstGeom prst="rect">
            <a:avLst/>
          </a:prstGeom>
        </p:spPr>
      </p:pic>
    </p:spTree>
    <p:extLst>
      <p:ext uri="{BB962C8B-B14F-4D97-AF65-F5344CB8AC3E}">
        <p14:creationId xmlns:p14="http://schemas.microsoft.com/office/powerpoint/2010/main" val="1203207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3" y="17463"/>
            <a:ext cx="496364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solidFill>
                  <a:srgbClr val="0070C0"/>
                </a:solidFill>
              </a:rPr>
              <a:t>Attendance</a:t>
            </a:r>
            <a:r>
              <a:rPr lang="en-GB" dirty="0" smtClean="0"/>
              <a:t>	</a:t>
            </a:r>
            <a:endParaRPr lang="en-GB" dirty="0"/>
          </a:p>
        </p:txBody>
      </p:sp>
      <p:sp>
        <p:nvSpPr>
          <p:cNvPr id="10" name="Content Placeholder 2"/>
          <p:cNvSpPr txBox="1">
            <a:spLocks/>
          </p:cNvSpPr>
          <p:nvPr/>
        </p:nvSpPr>
        <p:spPr>
          <a:xfrm>
            <a:off x="423334" y="1922748"/>
            <a:ext cx="5270376" cy="33409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3200" dirty="0" smtClean="0">
                <a:solidFill>
                  <a:srgbClr val="002060"/>
                </a:solidFill>
              </a:rPr>
              <a:t>95% attendance = </a:t>
            </a:r>
            <a:r>
              <a:rPr lang="en-GB" sz="3200" b="1" dirty="0" smtClean="0">
                <a:solidFill>
                  <a:srgbClr val="002060"/>
                </a:solidFill>
              </a:rPr>
              <a:t>½ a day</a:t>
            </a:r>
            <a:r>
              <a:rPr lang="en-GB" sz="3200" dirty="0" smtClean="0">
                <a:solidFill>
                  <a:srgbClr val="002060"/>
                </a:solidFill>
              </a:rPr>
              <a:t> of lessons missed every two weeks</a:t>
            </a:r>
          </a:p>
          <a:p>
            <a:pPr marL="342900" indent="-342900" algn="l">
              <a:buFont typeface="Arial" panose="020B0604020202020204" pitchFamily="34" charset="0"/>
              <a:buChar char="•"/>
            </a:pPr>
            <a:endParaRPr lang="en-GB" sz="3200" dirty="0" smtClean="0">
              <a:solidFill>
                <a:srgbClr val="002060"/>
              </a:solidFill>
            </a:endParaRPr>
          </a:p>
          <a:p>
            <a:pPr marL="342900" indent="-342900" algn="l">
              <a:buFont typeface="Arial" panose="020B0604020202020204" pitchFamily="34" charset="0"/>
              <a:buChar char="•"/>
            </a:pPr>
            <a:r>
              <a:rPr lang="en-GB" sz="3200" dirty="0" smtClean="0">
                <a:solidFill>
                  <a:srgbClr val="002060"/>
                </a:solidFill>
              </a:rPr>
              <a:t>95% attendance – </a:t>
            </a:r>
            <a:r>
              <a:rPr lang="en-GB" sz="3200" b="1" dirty="0" smtClean="0">
                <a:solidFill>
                  <a:srgbClr val="002060"/>
                </a:solidFill>
              </a:rPr>
              <a:t>TWO</a:t>
            </a:r>
            <a:r>
              <a:rPr lang="en-GB" sz="3200" dirty="0" smtClean="0">
                <a:solidFill>
                  <a:srgbClr val="002060"/>
                </a:solidFill>
              </a:rPr>
              <a:t> weeks of lessons missed each year</a:t>
            </a:r>
            <a:endParaRPr lang="en-GB" sz="3200" dirty="0">
              <a:solidFill>
                <a:srgbClr val="002060"/>
              </a:solidFill>
            </a:endParaRPr>
          </a:p>
        </p:txBody>
      </p:sp>
      <p:pic>
        <p:nvPicPr>
          <p:cNvPr id="11" name="Picture 10"/>
          <p:cNvPicPr>
            <a:picLocks noChangeAspect="1"/>
          </p:cNvPicPr>
          <p:nvPr/>
        </p:nvPicPr>
        <p:blipFill rotWithShape="1">
          <a:blip r:embed="rId4"/>
          <a:srcRect b="9091"/>
          <a:stretch/>
        </p:blipFill>
        <p:spPr>
          <a:xfrm>
            <a:off x="6494347" y="994009"/>
            <a:ext cx="4968552" cy="4516865"/>
          </a:xfrm>
          <a:prstGeom prst="rect">
            <a:avLst/>
          </a:prstGeom>
        </p:spPr>
      </p:pic>
    </p:spTree>
    <p:extLst>
      <p:ext uri="{BB962C8B-B14F-4D97-AF65-F5344CB8AC3E}">
        <p14:creationId xmlns:p14="http://schemas.microsoft.com/office/powerpoint/2010/main" val="3663274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3" y="17463"/>
            <a:ext cx="496364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solidFill>
                  <a:srgbClr val="0070C0"/>
                </a:solidFill>
              </a:rPr>
              <a:t>Behaviour</a:t>
            </a:r>
            <a:endParaRPr lang="en-GB" b="1" dirty="0"/>
          </a:p>
        </p:txBody>
      </p:sp>
      <p:graphicFrame>
        <p:nvGraphicFramePr>
          <p:cNvPr id="3" name="Table 2"/>
          <p:cNvGraphicFramePr>
            <a:graphicFrameLocks noGrp="1"/>
          </p:cNvGraphicFramePr>
          <p:nvPr>
            <p:extLst>
              <p:ext uri="{D42A27DB-BD31-4B8C-83A1-F6EECF244321}">
                <p14:modId xmlns:p14="http://schemas.microsoft.com/office/powerpoint/2010/main" val="1710366989"/>
              </p:ext>
            </p:extLst>
          </p:nvPr>
        </p:nvGraphicFramePr>
        <p:xfrm>
          <a:off x="201217" y="1621154"/>
          <a:ext cx="11789566" cy="3992880"/>
        </p:xfrm>
        <a:graphic>
          <a:graphicData uri="http://schemas.openxmlformats.org/drawingml/2006/table">
            <a:tbl>
              <a:tblPr firstRow="1" bandRow="1">
                <a:tableStyleId>{5C22544A-7EE6-4342-B048-85BDC9FD1C3A}</a:tableStyleId>
              </a:tblPr>
              <a:tblGrid>
                <a:gridCol w="2027380"/>
                <a:gridCol w="9762186"/>
              </a:tblGrid>
              <a:tr h="401089">
                <a:tc>
                  <a:txBody>
                    <a:bodyPr/>
                    <a:lstStyle/>
                    <a:p>
                      <a:r>
                        <a:rPr lang="en-GB" sz="2000" b="1" dirty="0" smtClean="0">
                          <a:solidFill>
                            <a:srgbClr val="002060"/>
                          </a:solidFill>
                        </a:rPr>
                        <a:t>Present</a:t>
                      </a:r>
                      <a:r>
                        <a:rPr lang="en-GB" sz="2000" dirty="0" smtClean="0"/>
                        <a:t>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smtClean="0">
                          <a:solidFill>
                            <a:srgbClr val="002060"/>
                          </a:solidFill>
                        </a:rPr>
                        <a:t>Being both physically present in class and mentally in the room and ready to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089">
                <a:tc>
                  <a:txBody>
                    <a:bodyPr/>
                    <a:lstStyle/>
                    <a:p>
                      <a:r>
                        <a:rPr lang="en-GB" sz="2000" b="1" dirty="0" smtClean="0">
                          <a:solidFill>
                            <a:srgbClr val="002060"/>
                          </a:solidFill>
                        </a:rPr>
                        <a:t>Punctual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smtClean="0">
                          <a:solidFill>
                            <a:srgbClr val="002060"/>
                          </a:solidFill>
                        </a:rPr>
                        <a:t>5 minutes lateness to every lesson in a day costs 25 minutes of learning. Over</a:t>
                      </a:r>
                      <a:r>
                        <a:rPr lang="en-GB" sz="2000" b="0" baseline="0" dirty="0" smtClean="0">
                          <a:solidFill>
                            <a:srgbClr val="002060"/>
                          </a:solidFill>
                        </a:rPr>
                        <a:t> </a:t>
                      </a:r>
                      <a:r>
                        <a:rPr lang="en-GB" sz="2000" b="0" dirty="0" smtClean="0">
                          <a:solidFill>
                            <a:srgbClr val="002060"/>
                          </a:solidFill>
                        </a:rPr>
                        <a:t>a week, that’s over 2 hours of learning lost. Over a term, almost 30 hours lost.</a:t>
                      </a:r>
                    </a:p>
                    <a:p>
                      <a:endParaRPr lang="en-GB" sz="1100" b="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089">
                <a:tc>
                  <a:txBody>
                    <a:bodyPr/>
                    <a:lstStyle/>
                    <a:p>
                      <a:r>
                        <a:rPr lang="en-GB" sz="2000" b="1" dirty="0" smtClean="0">
                          <a:solidFill>
                            <a:srgbClr val="002060"/>
                          </a:solidFill>
                        </a:rPr>
                        <a:t>Positive</a:t>
                      </a:r>
                      <a:r>
                        <a:rPr lang="en-GB" sz="2000" dirty="0" smtClean="0">
                          <a:solidFill>
                            <a:srgbClr val="002060"/>
                          </a:solidFill>
                        </a:rPr>
                        <a:t>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smtClean="0">
                          <a:solidFill>
                            <a:srgbClr val="002060"/>
                          </a:solidFill>
                        </a:rPr>
                        <a:t>This year will be tough with some knocks and set-backs. Resilience and positivity needed. </a:t>
                      </a:r>
                    </a:p>
                    <a:p>
                      <a:endParaRPr lang="en-GB" sz="1100" b="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089">
                <a:tc>
                  <a:txBody>
                    <a:bodyPr/>
                    <a:lstStyle/>
                    <a:p>
                      <a:r>
                        <a:rPr lang="en-GB" sz="2000" b="1" dirty="0" smtClean="0">
                          <a:solidFill>
                            <a:srgbClr val="002060"/>
                          </a:solidFill>
                        </a:rPr>
                        <a:t>Polite</a:t>
                      </a:r>
                      <a:r>
                        <a:rPr lang="en-GB" sz="2000" dirty="0" smtClean="0">
                          <a:solidFill>
                            <a:srgbClr val="002060"/>
                          </a:solidFill>
                        </a:rPr>
                        <a:t>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smtClean="0">
                          <a:solidFill>
                            <a:srgbClr val="002060"/>
                          </a:solidFill>
                        </a:rPr>
                        <a:t>Staff at school expect manners and courtesy from students as an absolute minimum. Students should also be polite to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089">
                <a:tc>
                  <a:txBody>
                    <a:bodyPr/>
                    <a:lstStyle/>
                    <a:p>
                      <a:r>
                        <a:rPr lang="en-GB" sz="2000" b="1" dirty="0" smtClean="0">
                          <a:solidFill>
                            <a:srgbClr val="002060"/>
                          </a:solidFill>
                        </a:rPr>
                        <a:t>Proud</a:t>
                      </a:r>
                      <a:r>
                        <a:rPr lang="en-GB" sz="2000" dirty="0" smtClean="0">
                          <a:solidFill>
                            <a:srgbClr val="002060"/>
                          </a:solidFill>
                        </a:rPr>
                        <a:t>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smtClean="0">
                          <a:solidFill>
                            <a:srgbClr val="002060"/>
                          </a:solidFill>
                        </a:rPr>
                        <a:t>Proud of our school community and proud of ourselves.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089">
                <a:tc>
                  <a:txBody>
                    <a:bodyPr/>
                    <a:lstStyle/>
                    <a:p>
                      <a:r>
                        <a:rPr lang="en-GB" sz="2000" b="1" dirty="0" smtClean="0">
                          <a:solidFill>
                            <a:srgbClr val="002060"/>
                          </a:solidFill>
                        </a:rPr>
                        <a:t>Prepared</a:t>
                      </a:r>
                      <a:r>
                        <a:rPr lang="en-GB" sz="2000" dirty="0" smtClean="0">
                          <a:solidFill>
                            <a:srgbClr val="002060"/>
                          </a:solidFill>
                        </a:rPr>
                        <a:t>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smtClean="0">
                          <a:solidFill>
                            <a:srgbClr val="002060"/>
                          </a:solidFill>
                        </a:rPr>
                        <a:t>All books and equipment. Prepared for all assessments and PPEs. </a:t>
                      </a:r>
                    </a:p>
                    <a:p>
                      <a:endParaRPr lang="en-GB"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7438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4357" r="24293"/>
          <a:stretch/>
        </p:blipFill>
        <p:spPr>
          <a:xfrm>
            <a:off x="203200" y="209814"/>
            <a:ext cx="3009648" cy="3270483"/>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9766" r="24327"/>
          <a:stretch/>
        </p:blipFill>
        <p:spPr>
          <a:xfrm>
            <a:off x="9481243" y="1076453"/>
            <a:ext cx="2576348" cy="3072213"/>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23793" t="15461" r="24731"/>
          <a:stretch/>
        </p:blipFill>
        <p:spPr>
          <a:xfrm>
            <a:off x="3403410" y="1939078"/>
            <a:ext cx="2655184" cy="2907054"/>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20994" r="22279"/>
          <a:stretch/>
        </p:blipFill>
        <p:spPr>
          <a:xfrm>
            <a:off x="6283078" y="1732950"/>
            <a:ext cx="2973681" cy="3494694"/>
          </a:xfrm>
          <a:prstGeom prst="rect">
            <a:avLst/>
          </a:prstGeom>
        </p:spPr>
      </p:pic>
    </p:spTree>
    <p:extLst>
      <p:ext uri="{BB962C8B-B14F-4D97-AF65-F5344CB8AC3E}">
        <p14:creationId xmlns:p14="http://schemas.microsoft.com/office/powerpoint/2010/main" val="1645622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3" y="17463"/>
            <a:ext cx="4963644"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solidFill>
                  <a:srgbClr val="0070C0"/>
                </a:solidFill>
              </a:rPr>
              <a:t>Coping Strategies:</a:t>
            </a:r>
            <a:endParaRPr lang="en-GB" b="1" dirty="0"/>
          </a:p>
        </p:txBody>
      </p:sp>
      <p:sp>
        <p:nvSpPr>
          <p:cNvPr id="7" name="Content Placeholder 6"/>
          <p:cNvSpPr>
            <a:spLocks noGrp="1"/>
          </p:cNvSpPr>
          <p:nvPr>
            <p:ph sz="half" idx="1"/>
          </p:nvPr>
        </p:nvSpPr>
        <p:spPr>
          <a:xfrm>
            <a:off x="482421" y="1439862"/>
            <a:ext cx="3316846" cy="4351338"/>
          </a:xfrm>
        </p:spPr>
        <p:txBody>
          <a:bodyPr/>
          <a:lstStyle/>
          <a:p>
            <a:r>
              <a:rPr lang="en-GB" dirty="0" smtClean="0"/>
              <a:t>Exercise</a:t>
            </a:r>
          </a:p>
          <a:p>
            <a:r>
              <a:rPr lang="en-GB" dirty="0" smtClean="0"/>
              <a:t>sleep</a:t>
            </a:r>
          </a:p>
          <a:p>
            <a:r>
              <a:rPr lang="en-GB" dirty="0" smtClean="0"/>
              <a:t>Reading </a:t>
            </a:r>
          </a:p>
          <a:p>
            <a:r>
              <a:rPr lang="en-GB" dirty="0" smtClean="0"/>
              <a:t>Walking</a:t>
            </a:r>
          </a:p>
          <a:p>
            <a:r>
              <a:rPr lang="en-GB" dirty="0" smtClean="0"/>
              <a:t>Talking to other students / friends / family / teachers</a:t>
            </a:r>
            <a:endParaRPr lang="en-GB" dirty="0"/>
          </a:p>
        </p:txBody>
      </p:sp>
      <p:sp>
        <p:nvSpPr>
          <p:cNvPr id="8" name="Content Placeholder 7"/>
          <p:cNvSpPr>
            <a:spLocks noGrp="1"/>
          </p:cNvSpPr>
          <p:nvPr>
            <p:ph sz="half" idx="2"/>
          </p:nvPr>
        </p:nvSpPr>
        <p:spPr>
          <a:xfrm>
            <a:off x="4150216" y="1406978"/>
            <a:ext cx="3448319" cy="4351338"/>
          </a:xfrm>
        </p:spPr>
        <p:txBody>
          <a:bodyPr/>
          <a:lstStyle/>
          <a:p>
            <a:r>
              <a:rPr lang="en-GB" dirty="0" smtClean="0"/>
              <a:t>Listening to music</a:t>
            </a:r>
          </a:p>
          <a:p>
            <a:r>
              <a:rPr lang="en-GB" dirty="0" smtClean="0"/>
              <a:t>Going out with friends</a:t>
            </a:r>
          </a:p>
          <a:p>
            <a:r>
              <a:rPr lang="en-GB" dirty="0" smtClean="0"/>
              <a:t>Puzzles/games</a:t>
            </a:r>
          </a:p>
          <a:p>
            <a:r>
              <a:rPr lang="en-GB" dirty="0" smtClean="0"/>
              <a:t>Gym </a:t>
            </a:r>
          </a:p>
          <a:p>
            <a:r>
              <a:rPr lang="en-GB" dirty="0" smtClean="0"/>
              <a:t>Scheduling activities which you would like to take part in, including revision</a:t>
            </a:r>
            <a:endParaRPr lang="en-GB"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0357" y="2289186"/>
            <a:ext cx="4063783" cy="2133486"/>
          </a:xfrm>
          <a:prstGeom prst="rect">
            <a:avLst/>
          </a:prstGeom>
        </p:spPr>
      </p:pic>
    </p:spTree>
    <p:extLst>
      <p:ext uri="{BB962C8B-B14F-4D97-AF65-F5344CB8AC3E}">
        <p14:creationId xmlns:p14="http://schemas.microsoft.com/office/powerpoint/2010/main" val="728616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pic>
        <p:nvPicPr>
          <p:cNvPr id="8" name="Picture 2" descr="Image result for thank yo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589" y="1099474"/>
            <a:ext cx="7565540" cy="453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34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13" name="Title 1"/>
          <p:cNvSpPr txBox="1">
            <a:spLocks/>
          </p:cNvSpPr>
          <p:nvPr/>
        </p:nvSpPr>
        <p:spPr>
          <a:xfrm>
            <a:off x="308429" y="20548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i="0" u="none" strike="noStrike" kern="1200" cap="none" spc="0" normalizeH="0" baseline="0" noProof="0" dirty="0" smtClean="0">
                <a:ln>
                  <a:noFill/>
                </a:ln>
                <a:solidFill>
                  <a:srgbClr val="1F497D">
                    <a:lumMod val="60000"/>
                    <a:lumOff val="40000"/>
                  </a:srgbClr>
                </a:solidFill>
                <a:effectLst/>
                <a:uLnTx/>
                <a:uFillTx/>
                <a:latin typeface="Century Gothic" pitchFamily="34" charset="0"/>
                <a:ea typeface="+mj-ea"/>
                <a:cs typeface="+mj-cs"/>
              </a:rPr>
              <a:t>Parents – We need your help!</a:t>
            </a:r>
            <a:endParaRPr kumimoji="0" lang="en-GB" sz="4000" i="0" u="none" strike="noStrike" kern="1200" cap="none" spc="0" normalizeH="0" baseline="0" noProof="0" dirty="0">
              <a:ln>
                <a:noFill/>
              </a:ln>
              <a:solidFill>
                <a:srgbClr val="1F497D">
                  <a:lumMod val="60000"/>
                  <a:lumOff val="40000"/>
                </a:srgbClr>
              </a:solidFill>
              <a:effectLst/>
              <a:uLnTx/>
              <a:uFillTx/>
              <a:latin typeface="Century Gothic" pitchFamily="34" charset="0"/>
              <a:ea typeface="+mj-ea"/>
              <a:cs typeface="+mj-cs"/>
            </a:endParaRPr>
          </a:p>
        </p:txBody>
      </p:sp>
      <p:sp>
        <p:nvSpPr>
          <p:cNvPr id="14" name="Content Placeholder 2"/>
          <p:cNvSpPr txBox="1">
            <a:spLocks/>
          </p:cNvSpPr>
          <p:nvPr/>
        </p:nvSpPr>
        <p:spPr>
          <a:xfrm>
            <a:off x="609600" y="1292192"/>
            <a:ext cx="10972800" cy="398903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rgbClr val="002060"/>
                </a:solidFill>
                <a:effectLst/>
                <a:uLnTx/>
                <a:uFillTx/>
                <a:latin typeface="Calibri"/>
                <a:ea typeface="+mn-ea"/>
                <a:cs typeface="+mn-cs"/>
              </a:rPr>
              <a:t>All</a:t>
            </a:r>
            <a:r>
              <a:rPr kumimoji="0" lang="en-GB" sz="3200" b="0" i="0" u="none" strike="noStrike" kern="1200" cap="none" spc="0" normalizeH="0" noProof="0" dirty="0" smtClean="0">
                <a:ln>
                  <a:noFill/>
                </a:ln>
                <a:solidFill>
                  <a:srgbClr val="002060"/>
                </a:solidFill>
                <a:effectLst/>
                <a:uLnTx/>
                <a:uFillTx/>
                <a:latin typeface="Calibri"/>
                <a:ea typeface="+mn-ea"/>
                <a:cs typeface="+mn-cs"/>
              </a:rPr>
              <a:t> students need a desk and a quiet space to revise.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baseline="0" dirty="0" smtClean="0">
                <a:solidFill>
                  <a:srgbClr val="002060"/>
                </a:solidFill>
                <a:latin typeface="Calibri"/>
              </a:rPr>
              <a:t>Revision</a:t>
            </a:r>
            <a:r>
              <a:rPr lang="en-GB" dirty="0" smtClean="0">
                <a:solidFill>
                  <a:srgbClr val="002060"/>
                </a:solidFill>
                <a:latin typeface="Calibri"/>
              </a:rPr>
              <a:t> needs to start now. The new specifications are large and students need to read over notes every night.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rgbClr val="002060"/>
                </a:solidFill>
                <a:effectLst/>
                <a:uLnTx/>
                <a:uFillTx/>
                <a:latin typeface="Calibri"/>
                <a:ea typeface="+mn-ea"/>
                <a:cs typeface="+mn-cs"/>
              </a:rPr>
              <a:t>Effective</a:t>
            </a:r>
            <a:r>
              <a:rPr kumimoji="0" lang="en-GB" sz="3200" b="0" i="0" u="none" strike="noStrike" kern="1200" cap="none" spc="0" normalizeH="0" noProof="0" dirty="0" smtClean="0">
                <a:ln>
                  <a:noFill/>
                </a:ln>
                <a:solidFill>
                  <a:srgbClr val="002060"/>
                </a:solidFill>
                <a:effectLst/>
                <a:uLnTx/>
                <a:uFillTx/>
                <a:latin typeface="Calibri"/>
                <a:ea typeface="+mn-ea"/>
                <a:cs typeface="+mn-cs"/>
              </a:rPr>
              <a:t> learning involves self-testing – can you test your son/daughter on what they have learnt in class to make sure that it has gone 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baseline="0" dirty="0" smtClean="0">
                <a:solidFill>
                  <a:srgbClr val="002060"/>
                </a:solidFill>
                <a:latin typeface="Calibri"/>
              </a:rPr>
              <a:t>Take an active interest in their learning and ask them to tell you what they have learnt each day.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dirty="0" smtClean="0">
                <a:solidFill>
                  <a:srgbClr val="002060"/>
                </a:solidFill>
                <a:latin typeface="Calibri"/>
              </a:rPr>
              <a:t>Students should be spending </a:t>
            </a:r>
            <a:r>
              <a:rPr lang="en-GB" u="sng" dirty="0" smtClean="0">
                <a:solidFill>
                  <a:srgbClr val="002060"/>
                </a:solidFill>
                <a:latin typeface="Calibri"/>
              </a:rPr>
              <a:t>at least </a:t>
            </a:r>
            <a:r>
              <a:rPr lang="en-GB" dirty="0" smtClean="0">
                <a:solidFill>
                  <a:srgbClr val="002060"/>
                </a:solidFill>
                <a:latin typeface="Calibri"/>
              </a:rPr>
              <a:t>10 hours per week on homework and revision. </a:t>
            </a:r>
            <a:endParaRPr lang="en-GB" baseline="0" dirty="0" smtClean="0">
              <a:solidFill>
                <a:srgbClr val="002060"/>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469104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3" y="17463"/>
            <a:ext cx="496364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solidFill>
                  <a:srgbClr val="0070C0"/>
                </a:solidFill>
              </a:rPr>
              <a:t>Role</a:t>
            </a:r>
            <a:r>
              <a:rPr lang="en-GB" dirty="0" smtClean="0">
                <a:solidFill>
                  <a:srgbClr val="0070C0"/>
                </a:solidFill>
              </a:rPr>
              <a:t> </a:t>
            </a:r>
            <a:r>
              <a:rPr lang="en-GB" b="1" dirty="0" smtClean="0">
                <a:solidFill>
                  <a:srgbClr val="0070C0"/>
                </a:solidFill>
              </a:rPr>
              <a:t>Models</a:t>
            </a:r>
            <a:endParaRPr lang="en-GB" b="1" dirty="0"/>
          </a:p>
        </p:txBody>
      </p:sp>
      <p:sp>
        <p:nvSpPr>
          <p:cNvPr id="2" name="TextBox 1"/>
          <p:cNvSpPr txBox="1"/>
          <p:nvPr/>
        </p:nvSpPr>
        <p:spPr>
          <a:xfrm>
            <a:off x="226423" y="1366977"/>
            <a:ext cx="11626910" cy="461665"/>
          </a:xfrm>
          <a:prstGeom prst="rect">
            <a:avLst/>
          </a:prstGeom>
          <a:noFill/>
        </p:spPr>
        <p:txBody>
          <a:bodyPr wrap="square" rtlCol="0">
            <a:spAutoFit/>
          </a:bodyPr>
          <a:lstStyle/>
          <a:p>
            <a:endParaRPr lang="en-GB" sz="2400" dirty="0">
              <a:solidFill>
                <a:srgbClr val="002060"/>
              </a:solidFill>
            </a:endParaRPr>
          </a:p>
        </p:txBody>
      </p:sp>
      <p:sp>
        <p:nvSpPr>
          <p:cNvPr id="7" name="TextBox 6"/>
          <p:cNvSpPr txBox="1"/>
          <p:nvPr/>
        </p:nvSpPr>
        <p:spPr>
          <a:xfrm>
            <a:off x="4678787" y="1328498"/>
            <a:ext cx="6254958" cy="4247317"/>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Look smart – appropriate length skirt, no makeup or fake tan, ties on etc.</a:t>
            </a:r>
          </a:p>
          <a:p>
            <a:pPr marL="285750" indent="-285750">
              <a:buFont typeface="Arial" panose="020B0604020202020204" pitchFamily="34" charset="0"/>
              <a:buChar char="•"/>
            </a:pPr>
            <a:r>
              <a:rPr lang="en-GB" sz="2800" dirty="0" smtClean="0"/>
              <a:t>Work hard</a:t>
            </a:r>
          </a:p>
          <a:p>
            <a:pPr marL="285750" indent="-285750">
              <a:buFont typeface="Arial" panose="020B0604020202020204" pitchFamily="34" charset="0"/>
              <a:buChar char="•"/>
            </a:pPr>
            <a:r>
              <a:rPr lang="en-GB" sz="2800" dirty="0" smtClean="0"/>
              <a:t>Focus on your future</a:t>
            </a:r>
          </a:p>
          <a:p>
            <a:pPr marL="285750" indent="-285750">
              <a:buFont typeface="Arial" panose="020B0604020202020204" pitchFamily="34" charset="0"/>
              <a:buChar char="•"/>
            </a:pPr>
            <a:r>
              <a:rPr lang="en-GB" sz="2800" dirty="0" smtClean="0"/>
              <a:t>Be respectful</a:t>
            </a:r>
          </a:p>
          <a:p>
            <a:pPr marL="285750" indent="-285750">
              <a:buFont typeface="Arial" panose="020B0604020202020204" pitchFamily="34" charset="0"/>
              <a:buChar char="•"/>
            </a:pPr>
            <a:r>
              <a:rPr lang="en-GB" sz="2800" dirty="0" smtClean="0"/>
              <a:t>Try your best</a:t>
            </a:r>
          </a:p>
          <a:p>
            <a:pPr marL="285750" indent="-285750">
              <a:buFont typeface="Arial" panose="020B0604020202020204" pitchFamily="34" charset="0"/>
              <a:buChar char="•"/>
            </a:pPr>
            <a:r>
              <a:rPr lang="en-GB" sz="2800" dirty="0" smtClean="0"/>
              <a:t>Put in at least 10 hours of revision each week</a:t>
            </a:r>
          </a:p>
          <a:p>
            <a:pPr marL="285750" indent="-285750">
              <a:buFont typeface="Arial" panose="020B0604020202020204" pitchFamily="34" charset="0"/>
              <a:buChar char="•"/>
            </a:pPr>
            <a:r>
              <a:rPr lang="en-GB" sz="2800" dirty="0" smtClean="0"/>
              <a:t>Behave sensibly around school</a:t>
            </a:r>
          </a:p>
          <a:p>
            <a:pPr marL="285750" indent="-285750">
              <a:buFont typeface="Arial" panose="020B0604020202020204" pitchFamily="34" charset="0"/>
              <a:buChar char="•"/>
            </a:pPr>
            <a:endParaRPr lang="en-GB" dirty="0" smtClean="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534" y="1253754"/>
            <a:ext cx="2751666" cy="4127500"/>
          </a:xfrm>
          <a:prstGeom prst="rect">
            <a:avLst/>
          </a:prstGeom>
        </p:spPr>
      </p:pic>
    </p:spTree>
    <p:extLst>
      <p:ext uri="{BB962C8B-B14F-4D97-AF65-F5344CB8AC3E}">
        <p14:creationId xmlns:p14="http://schemas.microsoft.com/office/powerpoint/2010/main" val="3583463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3" y="17463"/>
            <a:ext cx="496364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smtClean="0">
                <a:solidFill>
                  <a:srgbClr val="0070C0"/>
                </a:solidFill>
              </a:rPr>
              <a:t>Future Prefects</a:t>
            </a:r>
            <a:endParaRPr lang="en-GB" b="1" dirty="0"/>
          </a:p>
        </p:txBody>
      </p:sp>
      <p:sp>
        <p:nvSpPr>
          <p:cNvPr id="2" name="TextBox 1"/>
          <p:cNvSpPr txBox="1"/>
          <p:nvPr/>
        </p:nvSpPr>
        <p:spPr>
          <a:xfrm>
            <a:off x="226423" y="1366977"/>
            <a:ext cx="11626910" cy="461665"/>
          </a:xfrm>
          <a:prstGeom prst="rect">
            <a:avLst/>
          </a:prstGeom>
          <a:noFill/>
        </p:spPr>
        <p:txBody>
          <a:bodyPr wrap="square" rtlCol="0">
            <a:spAutoFit/>
          </a:bodyPr>
          <a:lstStyle/>
          <a:p>
            <a:endParaRPr lang="en-GB" sz="2400" dirty="0">
              <a:solidFill>
                <a:srgbClr val="002060"/>
              </a:solidFill>
            </a:endParaRPr>
          </a:p>
        </p:txBody>
      </p:sp>
      <p:sp>
        <p:nvSpPr>
          <p:cNvPr id="7" name="TextBox 6"/>
          <p:cNvSpPr txBox="1"/>
          <p:nvPr/>
        </p:nvSpPr>
        <p:spPr>
          <a:xfrm>
            <a:off x="5594411" y="1112996"/>
            <a:ext cx="5881067" cy="4678204"/>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Later in the year, we will be choosing our prefects, including our senior prefects, Head Boy and Head Girl.</a:t>
            </a:r>
          </a:p>
          <a:p>
            <a:pPr marL="285750" indent="-285750">
              <a:buFont typeface="Arial" panose="020B0604020202020204" pitchFamily="34" charset="0"/>
              <a:buChar char="•"/>
            </a:pPr>
            <a:r>
              <a:rPr lang="en-GB" sz="2800" dirty="0" smtClean="0"/>
              <a:t>This is a fantastic opportunity to develop leadership and organisational skills and to give back to the school</a:t>
            </a:r>
          </a:p>
          <a:p>
            <a:pPr marL="285750" indent="-285750">
              <a:buFont typeface="Arial" panose="020B0604020202020204" pitchFamily="34" charset="0"/>
              <a:buChar char="•"/>
            </a:pPr>
            <a:r>
              <a:rPr lang="en-GB" sz="2800" dirty="0" smtClean="0"/>
              <a:t>Being a prefect looks great on college and apprenticeship application forms. </a:t>
            </a:r>
          </a:p>
          <a:p>
            <a:pPr marL="285750" indent="-285750">
              <a:buFont typeface="Arial" panose="020B0604020202020204" pitchFamily="34" charset="0"/>
              <a:buChar char="•"/>
            </a:pPr>
            <a:endParaRPr lang="en-GB" dirty="0" smtClean="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767" y="1350138"/>
            <a:ext cx="4770966" cy="3180644"/>
          </a:xfrm>
          <a:prstGeom prst="rect">
            <a:avLst/>
          </a:prstGeom>
        </p:spPr>
      </p:pic>
    </p:spTree>
    <p:extLst>
      <p:ext uri="{BB962C8B-B14F-4D97-AF65-F5344CB8AC3E}">
        <p14:creationId xmlns:p14="http://schemas.microsoft.com/office/powerpoint/2010/main" val="4253211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4"/>
          <a:stretch>
            <a:fillRect/>
          </a:stretch>
        </p:blipFill>
        <p:spPr>
          <a:xfrm>
            <a:off x="0" y="0"/>
            <a:ext cx="12192000" cy="6870949"/>
          </a:xfrm>
          <a:prstGeom prst="rect">
            <a:avLst/>
          </a:prstGeom>
        </p:spPr>
      </p:pic>
    </p:spTree>
    <p:extLst>
      <p:ext uri="{BB962C8B-B14F-4D97-AF65-F5344CB8AC3E}">
        <p14:creationId xmlns:p14="http://schemas.microsoft.com/office/powerpoint/2010/main" val="3556047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3" y="17463"/>
            <a:ext cx="496364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solidFill>
                  <a:srgbClr val="0070C0"/>
                </a:solidFill>
              </a:rPr>
              <a:t>Commitment</a:t>
            </a:r>
            <a:endParaRPr lang="en-GB" b="1" dirty="0"/>
          </a:p>
        </p:txBody>
      </p:sp>
      <p:sp>
        <p:nvSpPr>
          <p:cNvPr id="2" name="TextBox 1"/>
          <p:cNvSpPr txBox="1"/>
          <p:nvPr/>
        </p:nvSpPr>
        <p:spPr>
          <a:xfrm>
            <a:off x="226423" y="1366977"/>
            <a:ext cx="11626910" cy="461665"/>
          </a:xfrm>
          <a:prstGeom prst="rect">
            <a:avLst/>
          </a:prstGeom>
          <a:noFill/>
        </p:spPr>
        <p:txBody>
          <a:bodyPr wrap="square" rtlCol="0">
            <a:spAutoFit/>
          </a:bodyPr>
          <a:lstStyle/>
          <a:p>
            <a:endParaRPr lang="en-GB" sz="2400" dirty="0">
              <a:solidFill>
                <a:srgbClr val="002060"/>
              </a:solidFill>
            </a:endParaRPr>
          </a:p>
        </p:txBody>
      </p:sp>
      <p:sp>
        <p:nvSpPr>
          <p:cNvPr id="10" name="TextBox 9"/>
          <p:cNvSpPr txBox="1"/>
          <p:nvPr/>
        </p:nvSpPr>
        <p:spPr>
          <a:xfrm>
            <a:off x="4066904" y="1201755"/>
            <a:ext cx="7547670"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rgbClr val="002060"/>
                </a:solidFill>
              </a:rPr>
              <a:t>Teachers – committed to supporting our students to fulfil their potential, to giving them as much support and guidance as possible to help them achieve their goals. </a:t>
            </a:r>
          </a:p>
          <a:p>
            <a:pPr marL="285750" indent="-285750">
              <a:buFont typeface="Arial" panose="020B0604020202020204" pitchFamily="34" charset="0"/>
              <a:buChar char="•"/>
            </a:pPr>
            <a:r>
              <a:rPr lang="en-GB" sz="2400" dirty="0" smtClean="0">
                <a:solidFill>
                  <a:srgbClr val="002060"/>
                </a:solidFill>
              </a:rPr>
              <a:t>Students – the real effort and commitment must come from you. At </a:t>
            </a:r>
            <a:r>
              <a:rPr lang="en-GB" sz="2400" smtClean="0">
                <a:solidFill>
                  <a:srgbClr val="002060"/>
                </a:solidFill>
              </a:rPr>
              <a:t>least 10 </a:t>
            </a:r>
            <a:r>
              <a:rPr lang="en-GB" sz="2400" dirty="0" smtClean="0">
                <a:solidFill>
                  <a:srgbClr val="002060"/>
                </a:solidFill>
              </a:rPr>
              <a:t>hours of work at home each week. Maximum effort in all classwork and homework. No excuses – these are </a:t>
            </a:r>
            <a:r>
              <a:rPr lang="en-GB" sz="2400" b="1" dirty="0" smtClean="0">
                <a:solidFill>
                  <a:srgbClr val="002060"/>
                </a:solidFill>
              </a:rPr>
              <a:t>your</a:t>
            </a:r>
            <a:r>
              <a:rPr lang="en-GB" sz="2400" dirty="0" smtClean="0">
                <a:solidFill>
                  <a:srgbClr val="002060"/>
                </a:solidFill>
              </a:rPr>
              <a:t> results and </a:t>
            </a:r>
            <a:r>
              <a:rPr lang="en-GB" sz="2400" b="1" dirty="0" smtClean="0">
                <a:solidFill>
                  <a:srgbClr val="002060"/>
                </a:solidFill>
              </a:rPr>
              <a:t>you </a:t>
            </a:r>
            <a:r>
              <a:rPr lang="en-GB" sz="2400" dirty="0" smtClean="0">
                <a:solidFill>
                  <a:srgbClr val="002060"/>
                </a:solidFill>
              </a:rPr>
              <a:t>have to work hard for them.</a:t>
            </a:r>
          </a:p>
          <a:p>
            <a:pPr marL="285750" indent="-285750">
              <a:buFont typeface="Arial" panose="020B0604020202020204" pitchFamily="34" charset="0"/>
              <a:buChar char="•"/>
            </a:pPr>
            <a:r>
              <a:rPr lang="en-GB" sz="2400" dirty="0" smtClean="0">
                <a:solidFill>
                  <a:srgbClr val="002060"/>
                </a:solidFill>
              </a:rPr>
              <a:t>Parents – we need you to make sure the extra work at home is happening. All students need a quiet space to study, free from all distractions (especially electronic devices).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423" y="1828642"/>
            <a:ext cx="3651391" cy="2434260"/>
          </a:xfrm>
          <a:prstGeom prst="rect">
            <a:avLst/>
          </a:prstGeom>
        </p:spPr>
      </p:pic>
    </p:spTree>
    <p:extLst>
      <p:ext uri="{BB962C8B-B14F-4D97-AF65-F5344CB8AC3E}">
        <p14:creationId xmlns:p14="http://schemas.microsoft.com/office/powerpoint/2010/main" val="52454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183917"/>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226423" y="17463"/>
            <a:ext cx="496364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solidFill>
                  <a:srgbClr val="0070C0"/>
                </a:solidFill>
              </a:rPr>
              <a:t>Aspiration</a:t>
            </a:r>
            <a:endParaRPr lang="en-GB" b="1" dirty="0"/>
          </a:p>
        </p:txBody>
      </p:sp>
      <p:sp>
        <p:nvSpPr>
          <p:cNvPr id="10" name="TextBox 9"/>
          <p:cNvSpPr txBox="1"/>
          <p:nvPr/>
        </p:nvSpPr>
        <p:spPr>
          <a:xfrm>
            <a:off x="4075371" y="1735155"/>
            <a:ext cx="7547670" cy="4647426"/>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rgbClr val="002060"/>
                </a:solidFill>
              </a:rPr>
              <a:t>We want out students to set high targets for themselves. </a:t>
            </a:r>
          </a:p>
          <a:p>
            <a:pPr marL="285750" indent="-285750">
              <a:buFont typeface="Arial" panose="020B0604020202020204" pitchFamily="34" charset="0"/>
              <a:buChar char="•"/>
            </a:pPr>
            <a:r>
              <a:rPr lang="en-GB" sz="2800" dirty="0" smtClean="0">
                <a:solidFill>
                  <a:srgbClr val="002060"/>
                </a:solidFill>
              </a:rPr>
              <a:t>A clear vision of where they want to go in the future and what they need to get there will help with motivation.</a:t>
            </a:r>
          </a:p>
          <a:p>
            <a:pPr marL="285750" indent="-285750">
              <a:buFont typeface="Arial" panose="020B0604020202020204" pitchFamily="34" charset="0"/>
              <a:buChar char="•"/>
            </a:pPr>
            <a:r>
              <a:rPr lang="en-GB" sz="2800" dirty="0" smtClean="0">
                <a:solidFill>
                  <a:srgbClr val="002060"/>
                </a:solidFill>
              </a:rPr>
              <a:t>Visit many colleges and find out about other opportunities such as apprenticeships</a:t>
            </a:r>
          </a:p>
          <a:p>
            <a:pPr marL="285750" indent="-285750">
              <a:buFont typeface="Arial" panose="020B0604020202020204" pitchFamily="34" charset="0"/>
              <a:buChar char="•"/>
            </a:pPr>
            <a:r>
              <a:rPr lang="en-GB" sz="2800" dirty="0" smtClean="0">
                <a:solidFill>
                  <a:srgbClr val="002060"/>
                </a:solidFill>
              </a:rPr>
              <a:t>We have a careers advisor in school to help</a:t>
            </a:r>
          </a:p>
          <a:p>
            <a:pPr marL="285750" indent="-285750">
              <a:buFont typeface="Arial" panose="020B0604020202020204" pitchFamily="34" charset="0"/>
              <a:buChar char="•"/>
            </a:pPr>
            <a:endParaRPr lang="en-GB" sz="2400" dirty="0" smtClean="0">
              <a:solidFill>
                <a:srgbClr val="002060"/>
              </a:solidFill>
            </a:endParaRPr>
          </a:p>
          <a:p>
            <a:pPr marL="285750" indent="-285750">
              <a:buFont typeface="Arial" panose="020B0604020202020204" pitchFamily="34" charset="0"/>
              <a:buChar char="•"/>
            </a:pPr>
            <a:endParaRPr lang="en-GB" sz="2400" dirty="0" smtClean="0">
              <a:solidFill>
                <a:srgbClr val="002060"/>
              </a:solidFill>
            </a:endParaRPr>
          </a:p>
          <a:p>
            <a:pPr marL="285750" indent="-285750">
              <a:buFont typeface="Arial" panose="020B0604020202020204" pitchFamily="34" charset="0"/>
              <a:buChar char="•"/>
            </a:pPr>
            <a:endParaRPr lang="en-GB" sz="2400" dirty="0" smtClean="0">
              <a:solidFill>
                <a:srgbClr val="002060"/>
              </a:solidFill>
            </a:endParaRPr>
          </a:p>
        </p:txBody>
      </p:sp>
      <p:pic>
        <p:nvPicPr>
          <p:cNvPr id="1026" name="Picture 2" descr="Image result for aspi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120" y="2108200"/>
            <a:ext cx="3630735" cy="256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90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1579</Words>
  <Application>Microsoft Office PowerPoint</Application>
  <PresentationFormat>Widescreen</PresentationFormat>
  <Paragraphs>205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Carr Hill High School &amp; Sixth Form Centre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E Bateson</dc:creator>
  <cp:lastModifiedBy>Miss J Wareing</cp:lastModifiedBy>
  <cp:revision>45</cp:revision>
  <cp:lastPrinted>2019-09-12T15:16:11Z</cp:lastPrinted>
  <dcterms:created xsi:type="dcterms:W3CDTF">2019-03-20T11:47:43Z</dcterms:created>
  <dcterms:modified xsi:type="dcterms:W3CDTF">2019-10-03T15:54:30Z</dcterms:modified>
</cp:coreProperties>
</file>