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369" r:id="rId2"/>
    <p:sldId id="370" r:id="rId3"/>
    <p:sldId id="371" r:id="rId4"/>
    <p:sldId id="375" r:id="rId5"/>
    <p:sldId id="358" r:id="rId6"/>
    <p:sldId id="359" r:id="rId7"/>
    <p:sldId id="360" r:id="rId8"/>
    <p:sldId id="361" r:id="rId9"/>
    <p:sldId id="362" r:id="rId10"/>
    <p:sldId id="363" r:id="rId11"/>
    <p:sldId id="364" r:id="rId12"/>
    <p:sldId id="365" r:id="rId13"/>
    <p:sldId id="366" r:id="rId14"/>
    <p:sldId id="374"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68" autoAdjust="0"/>
    <p:restoredTop sz="87612" autoAdjust="0"/>
  </p:normalViewPr>
  <p:slideViewPr>
    <p:cSldViewPr>
      <p:cViewPr varScale="1">
        <p:scale>
          <a:sx n="61" d="100"/>
          <a:sy n="61" d="100"/>
        </p:scale>
        <p:origin x="594"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B96E381-07F0-4A92-A6EA-DB6002F2088E}" type="datetimeFigureOut">
              <a:rPr lang="en-GB" smtClean="0"/>
              <a:t>06/11/2018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BDA3DFB-67CA-4016-B07F-158177EEE276}" type="slidenum">
              <a:rPr lang="en-GB" smtClean="0"/>
              <a:t>‹#›</a:t>
            </a:fld>
            <a:endParaRPr lang="en-GB"/>
          </a:p>
        </p:txBody>
      </p:sp>
    </p:spTree>
    <p:extLst>
      <p:ext uri="{BB962C8B-B14F-4D97-AF65-F5344CB8AC3E}">
        <p14:creationId xmlns:p14="http://schemas.microsoft.com/office/powerpoint/2010/main" val="3698334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F75BDE-2817-4A2A-A007-C0B5E602D9FC}" type="datetimeFigureOut">
              <a:rPr lang="en-GB" smtClean="0"/>
              <a:t>06/11/2018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dirty="0"/>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06/11/2018</a:t>
            </a:fld>
            <a:endParaRPr lang="en-GB" dirty="0"/>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4" y="188640"/>
            <a:ext cx="10972800" cy="724942"/>
          </a:xfrm>
        </p:spPr>
        <p:txBody>
          <a:bodyPr>
            <a:normAutofit/>
          </a:bodyPr>
          <a:lstStyle/>
          <a:p>
            <a:r>
              <a:rPr lang="en-GB" sz="3600" dirty="0" smtClean="0"/>
              <a:t>Year 11 Parents’ Evening - information</a:t>
            </a:r>
            <a:endParaRPr lang="en-GB" sz="3600" dirty="0"/>
          </a:p>
        </p:txBody>
      </p:sp>
      <p:sp>
        <p:nvSpPr>
          <p:cNvPr id="3" name="Content Placeholder 2"/>
          <p:cNvSpPr>
            <a:spLocks noGrp="1"/>
          </p:cNvSpPr>
          <p:nvPr>
            <p:ph sz="half" idx="1"/>
          </p:nvPr>
        </p:nvSpPr>
        <p:spPr>
          <a:xfrm>
            <a:off x="407368" y="1124744"/>
            <a:ext cx="10972800" cy="4493095"/>
          </a:xfrm>
        </p:spPr>
        <p:txBody>
          <a:bodyPr>
            <a:normAutofit fontScale="92500"/>
          </a:bodyPr>
          <a:lstStyle/>
          <a:p>
            <a:pPr marL="0" indent="0">
              <a:buNone/>
            </a:pPr>
            <a:r>
              <a:rPr lang="en-GB" u="sng" dirty="0" smtClean="0"/>
              <a:t>What can you do to support your son/daughter?</a:t>
            </a:r>
          </a:p>
          <a:p>
            <a:r>
              <a:rPr lang="en-GB" dirty="0" smtClean="0"/>
              <a:t>Make sure they have created and are following a revision timetable which shows 10 hours of extra work per week (including homework)</a:t>
            </a:r>
          </a:p>
          <a:p>
            <a:r>
              <a:rPr lang="en-GB" dirty="0" smtClean="0"/>
              <a:t>Encourage them to keep part time work to an absolute minimum. We recommend no more than 5 hours per week and no part time work after the Easter holidays.</a:t>
            </a:r>
          </a:p>
          <a:p>
            <a:r>
              <a:rPr lang="en-GB" dirty="0" smtClean="0"/>
              <a:t>Support them in trying a range of revision techniques such as the techniques included in this presentation and </a:t>
            </a:r>
            <a:r>
              <a:rPr lang="en-GB" dirty="0" err="1" smtClean="0"/>
              <a:t>GCSEPod</a:t>
            </a:r>
            <a:r>
              <a:rPr lang="en-GB" dirty="0" smtClean="0"/>
              <a:t>.</a:t>
            </a:r>
          </a:p>
          <a:p>
            <a:r>
              <a:rPr lang="en-GB" dirty="0" smtClean="0"/>
              <a:t>Get involved in their revision, testing them with flash cards for example. </a:t>
            </a:r>
          </a:p>
          <a:p>
            <a:r>
              <a:rPr lang="en-GB" dirty="0" smtClean="0"/>
              <a:t>Encourage them to revise away from all distractions, such as mobile phones. </a:t>
            </a:r>
          </a:p>
          <a:p>
            <a:endParaRPr lang="en-GB" dirty="0"/>
          </a:p>
        </p:txBody>
      </p:sp>
    </p:spTree>
    <p:extLst>
      <p:ext uri="{BB962C8B-B14F-4D97-AF65-F5344CB8AC3E}">
        <p14:creationId xmlns:p14="http://schemas.microsoft.com/office/powerpoint/2010/main" val="64068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609600" y="274638"/>
            <a:ext cx="4766320" cy="1143000"/>
          </a:xfrm>
          <a:solidFill>
            <a:srgbClr val="FF3399">
              <a:alpha val="47842"/>
            </a:srgbClr>
          </a:solidFill>
        </p:spPr>
        <p:txBody>
          <a:bodyPr/>
          <a:lstStyle/>
          <a:p>
            <a:pPr eaLnBrk="1" hangingPunct="1"/>
            <a:r>
              <a:rPr lang="en-GB" altLang="en-US" sz="4000"/>
              <a:t>Record yourself</a:t>
            </a:r>
          </a:p>
        </p:txBody>
      </p:sp>
      <p:sp>
        <p:nvSpPr>
          <p:cNvPr id="13316" name="Rectangle 5"/>
          <p:cNvSpPr>
            <a:spLocks noGrp="1" noChangeArrowheads="1"/>
          </p:cNvSpPr>
          <p:nvPr>
            <p:ph type="body" sz="half" idx="2"/>
          </p:nvPr>
        </p:nvSpPr>
        <p:spPr>
          <a:xfrm>
            <a:off x="609600" y="1844824"/>
            <a:ext cx="5184576" cy="3898900"/>
          </a:xfrm>
          <a:noFill/>
        </p:spPr>
        <p:txBody>
          <a:bodyPr/>
          <a:lstStyle/>
          <a:p>
            <a:pPr eaLnBrk="1" hangingPunct="1">
              <a:lnSpc>
                <a:spcPct val="80000"/>
              </a:lnSpc>
            </a:pPr>
            <a:r>
              <a:rPr lang="en-GB" altLang="en-US" sz="3200" dirty="0">
                <a:solidFill>
                  <a:srgbClr val="002060"/>
                </a:solidFill>
              </a:rPr>
              <a:t>Some students find it really useful to record their revision notes and play them back. Hearing the notes spoken can help you to remember them if you are an auditory learner. </a:t>
            </a:r>
          </a:p>
          <a:p>
            <a:pPr eaLnBrk="1" hangingPunct="1">
              <a:lnSpc>
                <a:spcPct val="80000"/>
              </a:lnSpc>
            </a:pPr>
            <a:endParaRPr lang="en-GB" altLang="en-US" sz="1800" dirty="0"/>
          </a:p>
        </p:txBody>
      </p:sp>
      <p:pic>
        <p:nvPicPr>
          <p:cNvPr id="13317" name="Picture 4" descr="C:\Users\allj01\AppData\Local\Microsoft\Windows\Temporary Internet Files\Content.IE5\NNFWEUGL\listen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844824"/>
            <a:ext cx="359727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410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09600" y="274638"/>
            <a:ext cx="4694312" cy="1143000"/>
          </a:xfrm>
          <a:solidFill>
            <a:srgbClr val="FFFF00">
              <a:alpha val="30980"/>
            </a:srgbClr>
          </a:solidFill>
        </p:spPr>
        <p:txBody>
          <a:bodyPr/>
          <a:lstStyle/>
          <a:p>
            <a:pPr eaLnBrk="1" hangingPunct="1"/>
            <a:r>
              <a:rPr lang="en-GB" altLang="en-US" smtClean="0"/>
              <a:t>Mind-mapping</a:t>
            </a:r>
          </a:p>
        </p:txBody>
      </p:sp>
      <p:sp>
        <p:nvSpPr>
          <p:cNvPr id="14340" name="Rectangle 4"/>
          <p:cNvSpPr>
            <a:spLocks noGrp="1" noChangeArrowheads="1"/>
          </p:cNvSpPr>
          <p:nvPr>
            <p:ph type="body" sz="half" idx="2"/>
          </p:nvPr>
        </p:nvSpPr>
        <p:spPr>
          <a:xfrm>
            <a:off x="191344" y="1654915"/>
            <a:ext cx="5472608" cy="3929062"/>
          </a:xfrm>
          <a:noFill/>
        </p:spPr>
        <p:txBody>
          <a:bodyPr>
            <a:normAutofit/>
          </a:bodyPr>
          <a:lstStyle/>
          <a:p>
            <a:pPr eaLnBrk="1" hangingPunct="1">
              <a:lnSpc>
                <a:spcPct val="80000"/>
              </a:lnSpc>
            </a:pPr>
            <a:r>
              <a:rPr lang="en-GB" altLang="en-US" sz="3600" dirty="0">
                <a:solidFill>
                  <a:srgbClr val="002060"/>
                </a:solidFill>
              </a:rPr>
              <a:t>Mind-maps can really help you to consolidate the knowledge you have gained. </a:t>
            </a:r>
          </a:p>
          <a:p>
            <a:pPr eaLnBrk="1" hangingPunct="1">
              <a:lnSpc>
                <a:spcPct val="80000"/>
              </a:lnSpc>
            </a:pPr>
            <a:r>
              <a:rPr lang="en-GB" altLang="en-US" sz="3600" dirty="0">
                <a:solidFill>
                  <a:srgbClr val="002060"/>
                </a:solidFill>
              </a:rPr>
              <a:t>Many people find that mind-maps help them to recall knowledge around a central theme.</a:t>
            </a:r>
          </a:p>
        </p:txBody>
      </p:sp>
      <p:pic>
        <p:nvPicPr>
          <p:cNvPr id="14341" name="Picture 2" descr="https://pbs.twimg.com/media/CdMskfRWwAAgG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69424">
            <a:off x="7556345" y="1485108"/>
            <a:ext cx="32893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630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609600" y="274638"/>
            <a:ext cx="3470176" cy="1143000"/>
          </a:xfrm>
          <a:solidFill>
            <a:srgbClr val="FFCC00"/>
          </a:solidFill>
        </p:spPr>
        <p:txBody>
          <a:bodyPr/>
          <a:lstStyle/>
          <a:p>
            <a:pPr eaLnBrk="1" hangingPunct="1"/>
            <a:r>
              <a:rPr lang="en-GB" altLang="en-US" sz="4000"/>
              <a:t>Revision Wall</a:t>
            </a:r>
          </a:p>
        </p:txBody>
      </p:sp>
      <p:sp>
        <p:nvSpPr>
          <p:cNvPr id="15364" name="Rectangle 5"/>
          <p:cNvSpPr>
            <a:spLocks noGrp="1" noChangeArrowheads="1"/>
          </p:cNvSpPr>
          <p:nvPr>
            <p:ph type="body" sz="half" idx="2"/>
          </p:nvPr>
        </p:nvSpPr>
        <p:spPr>
          <a:xfrm>
            <a:off x="750904" y="1571625"/>
            <a:ext cx="5201080" cy="3898900"/>
          </a:xfrm>
          <a:noFill/>
        </p:spPr>
        <p:txBody>
          <a:bodyPr/>
          <a:lstStyle/>
          <a:p>
            <a:pPr eaLnBrk="1" hangingPunct="1">
              <a:lnSpc>
                <a:spcPct val="80000"/>
              </a:lnSpc>
            </a:pPr>
            <a:r>
              <a:rPr lang="en-GB" altLang="en-US" sz="3200" dirty="0">
                <a:solidFill>
                  <a:srgbClr val="002060"/>
                </a:solidFill>
              </a:rPr>
              <a:t>Get your revision notes everywhere!</a:t>
            </a:r>
          </a:p>
          <a:p>
            <a:pPr eaLnBrk="1" hangingPunct="1">
              <a:lnSpc>
                <a:spcPct val="80000"/>
              </a:lnSpc>
            </a:pPr>
            <a:r>
              <a:rPr lang="en-GB" altLang="en-US" sz="3200" dirty="0">
                <a:solidFill>
                  <a:srgbClr val="002060"/>
                </a:solidFill>
              </a:rPr>
              <a:t>Read them whilst you’re brushing your teeth, making your breakfast – have prompts to help you remember dates/facts/people all over your house. </a:t>
            </a:r>
          </a:p>
          <a:p>
            <a:pPr eaLnBrk="1" hangingPunct="1">
              <a:lnSpc>
                <a:spcPct val="80000"/>
              </a:lnSpc>
            </a:pPr>
            <a:endParaRPr lang="en-GB" altLang="en-US" sz="1800" dirty="0"/>
          </a:p>
        </p:txBody>
      </p:sp>
      <p:sp>
        <p:nvSpPr>
          <p:cNvPr id="15365" name="AutoShape 2" descr="https://pbs.twimg.com/media/Cci3uCAXIAAkmLL.jpg:large"/>
          <p:cNvSpPr>
            <a:spLocks noChangeAspect="1" noChangeArrowheads="1"/>
          </p:cNvSpPr>
          <p:nvPr/>
        </p:nvSpPr>
        <p:spPr bwMode="auto">
          <a:xfrm>
            <a:off x="1492250" y="-13652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1442532"/>
            <a:ext cx="4974801" cy="372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8071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609600" y="274638"/>
            <a:ext cx="7934672" cy="1143000"/>
          </a:xfrm>
          <a:solidFill>
            <a:srgbClr val="99CCFF"/>
          </a:solidFill>
        </p:spPr>
        <p:txBody>
          <a:bodyPr/>
          <a:lstStyle/>
          <a:p>
            <a:pPr eaLnBrk="1" hangingPunct="1"/>
            <a:r>
              <a:rPr lang="en-GB" altLang="en-US" dirty="0" smtClean="0"/>
              <a:t>Create consolidation sheets</a:t>
            </a:r>
          </a:p>
        </p:txBody>
      </p:sp>
      <p:sp>
        <p:nvSpPr>
          <p:cNvPr id="16388" name="Rectangle 4"/>
          <p:cNvSpPr>
            <a:spLocks noGrp="1" noChangeArrowheads="1"/>
          </p:cNvSpPr>
          <p:nvPr>
            <p:ph type="body" sz="half" idx="2"/>
          </p:nvPr>
        </p:nvSpPr>
        <p:spPr>
          <a:xfrm>
            <a:off x="479376" y="1700621"/>
            <a:ext cx="5040560" cy="3929062"/>
          </a:xfrm>
          <a:noFill/>
        </p:spPr>
        <p:txBody>
          <a:bodyPr>
            <a:normAutofit/>
          </a:bodyPr>
          <a:lstStyle/>
          <a:p>
            <a:pPr eaLnBrk="1" hangingPunct="1">
              <a:lnSpc>
                <a:spcPct val="80000"/>
              </a:lnSpc>
            </a:pPr>
            <a:r>
              <a:rPr lang="en-GB" altLang="en-US" sz="3600" dirty="0">
                <a:solidFill>
                  <a:srgbClr val="002060"/>
                </a:solidFill>
              </a:rPr>
              <a:t>Bring your lesson notes, booklets and extra reading together on consolidation sheets – make sure your notes are together in one place. </a:t>
            </a:r>
          </a:p>
        </p:txBody>
      </p:sp>
      <p:pic>
        <p:nvPicPr>
          <p:cNvPr id="16389" name="Picture 2" descr="https://pbs.twimg.com/media/Ccs8Uy0W4AAWa8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11773">
            <a:off x="7250441" y="1263673"/>
            <a:ext cx="3630612"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8051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49" y="116632"/>
            <a:ext cx="12167951" cy="5987925"/>
          </a:xfrm>
          <a:prstGeom prst="rect">
            <a:avLst/>
          </a:prstGeom>
        </p:spPr>
      </p:pic>
    </p:spTree>
    <p:extLst>
      <p:ext uri="{BB962C8B-B14F-4D97-AF65-F5344CB8AC3E}">
        <p14:creationId xmlns:p14="http://schemas.microsoft.com/office/powerpoint/2010/main" val="241179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8" y="457201"/>
            <a:ext cx="10972800" cy="1143000"/>
          </a:xfrm>
        </p:spPr>
        <p:txBody>
          <a:bodyPr>
            <a:normAutofit/>
          </a:bodyPr>
          <a:lstStyle/>
          <a:p>
            <a:r>
              <a:rPr lang="en-GB" sz="3600" dirty="0" smtClean="0"/>
              <a:t>In the lead up to the exams - March onwards</a:t>
            </a:r>
            <a:endParaRPr lang="en-GB" sz="3600" dirty="0"/>
          </a:p>
        </p:txBody>
      </p:sp>
      <p:sp>
        <p:nvSpPr>
          <p:cNvPr id="3" name="Content Placeholder 2"/>
          <p:cNvSpPr>
            <a:spLocks noGrp="1"/>
          </p:cNvSpPr>
          <p:nvPr>
            <p:ph sz="half" idx="1"/>
          </p:nvPr>
        </p:nvSpPr>
        <p:spPr>
          <a:xfrm>
            <a:off x="609600" y="1600200"/>
            <a:ext cx="5384800" cy="3917031"/>
          </a:xfrm>
        </p:spPr>
        <p:txBody>
          <a:bodyPr>
            <a:normAutofit/>
          </a:bodyPr>
          <a:lstStyle/>
          <a:p>
            <a:r>
              <a:rPr lang="en-GB" dirty="0" smtClean="0"/>
              <a:t>Revision will need to be even more of a priority – 15-20 hours per week. </a:t>
            </a:r>
          </a:p>
          <a:p>
            <a:r>
              <a:rPr lang="en-GB" dirty="0" smtClean="0"/>
              <a:t>Healthy eating and exercise should be encouraged alongside revision.</a:t>
            </a:r>
          </a:p>
          <a:p>
            <a:r>
              <a:rPr lang="en-GB" dirty="0" smtClean="0"/>
              <a:t>Practice questions should now be a key part of revision.</a:t>
            </a:r>
          </a:p>
          <a:p>
            <a:endParaRPr lang="en-GB" dirty="0" smtClean="0"/>
          </a:p>
        </p:txBody>
      </p:sp>
      <p:sp>
        <p:nvSpPr>
          <p:cNvPr id="4" name="Content Placeholder 3"/>
          <p:cNvSpPr>
            <a:spLocks noGrp="1"/>
          </p:cNvSpPr>
          <p:nvPr>
            <p:ph sz="half" idx="2"/>
          </p:nvPr>
        </p:nvSpPr>
        <p:spPr/>
        <p:txBody>
          <a:bodyPr>
            <a:normAutofit/>
          </a:bodyPr>
          <a:lstStyle/>
          <a:p>
            <a:r>
              <a:rPr lang="en-GB" dirty="0" smtClean="0"/>
              <a:t>Encourage attendance at support sessions lunchtimes/after school. </a:t>
            </a:r>
          </a:p>
          <a:p>
            <a:r>
              <a:rPr lang="en-GB" dirty="0" smtClean="0"/>
              <a:t>Let us know if you have any concerns. </a:t>
            </a:r>
            <a:endParaRPr lang="en-GB" dirty="0"/>
          </a:p>
        </p:txBody>
      </p:sp>
    </p:spTree>
    <p:extLst>
      <p:ext uri="{BB962C8B-B14F-4D97-AF65-F5344CB8AC3E}">
        <p14:creationId xmlns:p14="http://schemas.microsoft.com/office/powerpoint/2010/main" val="1134848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the exams themselves…</a:t>
            </a:r>
            <a:endParaRPr lang="en-GB" dirty="0"/>
          </a:p>
        </p:txBody>
      </p:sp>
      <p:sp>
        <p:nvSpPr>
          <p:cNvPr id="3" name="Content Placeholder 2"/>
          <p:cNvSpPr>
            <a:spLocks noGrp="1"/>
          </p:cNvSpPr>
          <p:nvPr>
            <p:ph sz="half" idx="1"/>
          </p:nvPr>
        </p:nvSpPr>
        <p:spPr>
          <a:xfrm>
            <a:off x="609600" y="1600200"/>
            <a:ext cx="5384800" cy="3989039"/>
          </a:xfrm>
        </p:spPr>
        <p:txBody>
          <a:bodyPr>
            <a:normAutofit fontScale="92500" lnSpcReduction="20000"/>
          </a:bodyPr>
          <a:lstStyle/>
          <a:p>
            <a:r>
              <a:rPr lang="en-GB" dirty="0" smtClean="0"/>
              <a:t>A good breakfast is really important. </a:t>
            </a:r>
          </a:p>
          <a:p>
            <a:r>
              <a:rPr lang="en-GB" dirty="0" smtClean="0"/>
              <a:t>Please make sure students have an analogue watch to wear to help with question timings. </a:t>
            </a:r>
          </a:p>
          <a:p>
            <a:r>
              <a:rPr lang="en-GB" dirty="0" smtClean="0"/>
              <a:t>Encourage positivity - if the work has been done, the outcome will be a great grade</a:t>
            </a:r>
            <a:r>
              <a:rPr lang="en-GB" dirty="0" smtClean="0"/>
              <a:t>!</a:t>
            </a:r>
          </a:p>
          <a:p>
            <a:r>
              <a:rPr lang="en-GB" dirty="0" smtClean="0"/>
              <a:t>Make sure students have a few good quality black biros (Bic Cristal are a good choice).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1376165"/>
            <a:ext cx="3861048" cy="3861048"/>
          </a:xfrm>
          <a:prstGeom prst="rect">
            <a:avLst/>
          </a:prstGeom>
        </p:spPr>
      </p:pic>
    </p:spTree>
    <p:extLst>
      <p:ext uri="{BB962C8B-B14F-4D97-AF65-F5344CB8AC3E}">
        <p14:creationId xmlns:p14="http://schemas.microsoft.com/office/powerpoint/2010/main" val="144232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j01\AppData\Local\Microsoft\Windows\Temporary Internet Files\Content.IE5\NNFWEUGL\happ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7" y="3501008"/>
            <a:ext cx="31130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llj01\AppData\Local\Microsoft\Windows\Temporary Internet Files\Content.IE5\3ML0EUFM\revisio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312" y="3471345"/>
            <a:ext cx="30003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allj01\AppData\Local\Microsoft\Windows\Temporary Internet Files\Content.IE5\ISHO60JF\book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7" y="188640"/>
            <a:ext cx="26431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4"/>
          <p:cNvSpPr txBox="1">
            <a:spLocks noChangeArrowheads="1"/>
          </p:cNvSpPr>
          <p:nvPr/>
        </p:nvSpPr>
        <p:spPr bwMode="auto">
          <a:xfrm>
            <a:off x="3792539" y="2205039"/>
            <a:ext cx="4175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4800" dirty="0">
                <a:solidFill>
                  <a:srgbClr val="7030A0"/>
                </a:solidFill>
              </a:rPr>
              <a:t>Revision </a:t>
            </a:r>
            <a:r>
              <a:rPr lang="en-GB" altLang="en-US" sz="4800" dirty="0" smtClean="0">
                <a:solidFill>
                  <a:srgbClr val="7030A0"/>
                </a:solidFill>
              </a:rPr>
              <a:t>Techniques</a:t>
            </a:r>
            <a:endParaRPr lang="en-GB" altLang="en-US" sz="4800" dirty="0">
              <a:solidFill>
                <a:srgbClr val="7030A0"/>
              </a:solidFill>
            </a:endParaRPr>
          </a:p>
        </p:txBody>
      </p:sp>
    </p:spTree>
    <p:extLst>
      <p:ext uri="{BB962C8B-B14F-4D97-AF65-F5344CB8AC3E}">
        <p14:creationId xmlns:p14="http://schemas.microsoft.com/office/powerpoint/2010/main" val="305197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119336" y="116632"/>
            <a:ext cx="4903090" cy="1143000"/>
          </a:xfrm>
          <a:solidFill>
            <a:srgbClr val="99CCFF"/>
          </a:solidFill>
        </p:spPr>
        <p:txBody>
          <a:bodyPr/>
          <a:lstStyle/>
          <a:p>
            <a:pPr eaLnBrk="1" hangingPunct="1"/>
            <a:r>
              <a:rPr lang="en-GB" altLang="en-US" dirty="0" smtClean="0"/>
              <a:t>Get organised!</a:t>
            </a:r>
          </a:p>
        </p:txBody>
      </p:sp>
      <p:sp>
        <p:nvSpPr>
          <p:cNvPr id="8196" name="Rectangle 4"/>
          <p:cNvSpPr>
            <a:spLocks noGrp="1" noChangeArrowheads="1"/>
          </p:cNvSpPr>
          <p:nvPr>
            <p:ph type="body" sz="half" idx="2"/>
          </p:nvPr>
        </p:nvSpPr>
        <p:spPr>
          <a:xfrm>
            <a:off x="549511" y="1914539"/>
            <a:ext cx="6122554" cy="4062413"/>
          </a:xfrm>
        </p:spPr>
        <p:txBody>
          <a:bodyPr>
            <a:normAutofit/>
          </a:bodyPr>
          <a:lstStyle/>
          <a:p>
            <a:pPr>
              <a:lnSpc>
                <a:spcPct val="80000"/>
              </a:lnSpc>
              <a:defRPr/>
            </a:pPr>
            <a:r>
              <a:rPr lang="en-GB" altLang="en-US" sz="3200" dirty="0">
                <a:solidFill>
                  <a:srgbClr val="002060"/>
                </a:solidFill>
              </a:rPr>
              <a:t>Make sure your notes are in order and your books/files are organised</a:t>
            </a:r>
          </a:p>
          <a:p>
            <a:pPr>
              <a:lnSpc>
                <a:spcPct val="80000"/>
              </a:lnSpc>
              <a:defRPr/>
            </a:pPr>
            <a:r>
              <a:rPr lang="en-GB" altLang="en-US" sz="3200" dirty="0">
                <a:solidFill>
                  <a:srgbClr val="002060"/>
                </a:solidFill>
              </a:rPr>
              <a:t>Make sure you have all past paper questions/sample questions and model answers.</a:t>
            </a:r>
          </a:p>
          <a:p>
            <a:pPr>
              <a:lnSpc>
                <a:spcPct val="80000"/>
              </a:lnSpc>
              <a:defRPr/>
            </a:pPr>
            <a:r>
              <a:rPr lang="en-GB" altLang="en-US" sz="3200" dirty="0">
                <a:solidFill>
                  <a:srgbClr val="002060"/>
                </a:solidFill>
              </a:rPr>
              <a:t>Know your deadlines for coursework submission.</a:t>
            </a:r>
          </a:p>
          <a:p>
            <a:pPr marL="0" indent="0" eaLnBrk="1" hangingPunct="1">
              <a:lnSpc>
                <a:spcPct val="80000"/>
              </a:lnSpc>
              <a:buNone/>
              <a:defRPr/>
            </a:pPr>
            <a:endParaRPr lang="en-GB" altLang="en-US" sz="2400" dirty="0">
              <a:solidFill>
                <a:srgbClr val="002060"/>
              </a:solidFill>
            </a:endParaRPr>
          </a:p>
        </p:txBody>
      </p:sp>
      <p:pic>
        <p:nvPicPr>
          <p:cNvPr id="8197" name="Picture 6" descr="C:\Users\allj01\AppData\Local\Microsoft\Windows\Temporary Internet Files\Content.IE5\SAXCGODN\Book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556792"/>
            <a:ext cx="43291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3024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609600" y="274638"/>
            <a:ext cx="4262264" cy="1143000"/>
          </a:xfrm>
          <a:solidFill>
            <a:srgbClr val="92D050"/>
          </a:solidFill>
        </p:spPr>
        <p:txBody>
          <a:bodyPr/>
          <a:lstStyle/>
          <a:p>
            <a:pPr eaLnBrk="1" hangingPunct="1"/>
            <a:r>
              <a:rPr lang="en-GB" altLang="en-US" smtClean="0"/>
              <a:t>Eat the frog! </a:t>
            </a:r>
          </a:p>
        </p:txBody>
      </p:sp>
      <p:sp>
        <p:nvSpPr>
          <p:cNvPr id="9220" name="Rectangle 4"/>
          <p:cNvSpPr>
            <a:spLocks noGrp="1" noChangeArrowheads="1"/>
          </p:cNvSpPr>
          <p:nvPr>
            <p:ph type="body" sz="half" idx="2"/>
          </p:nvPr>
        </p:nvSpPr>
        <p:spPr>
          <a:xfrm>
            <a:off x="407368" y="1916832"/>
            <a:ext cx="6120680" cy="3929063"/>
          </a:xfrm>
          <a:noFill/>
        </p:spPr>
        <p:txBody>
          <a:bodyPr>
            <a:noAutofit/>
          </a:bodyPr>
          <a:lstStyle/>
          <a:p>
            <a:pPr eaLnBrk="1" hangingPunct="1">
              <a:lnSpc>
                <a:spcPct val="80000"/>
              </a:lnSpc>
            </a:pPr>
            <a:r>
              <a:rPr lang="en-GB" altLang="en-US" dirty="0">
                <a:solidFill>
                  <a:srgbClr val="002060"/>
                </a:solidFill>
              </a:rPr>
              <a:t>Don’t succumb to the temptation to revise things you already know.</a:t>
            </a:r>
          </a:p>
          <a:p>
            <a:pPr eaLnBrk="1" hangingPunct="1">
              <a:lnSpc>
                <a:spcPct val="80000"/>
              </a:lnSpc>
            </a:pPr>
            <a:r>
              <a:rPr lang="en-GB" altLang="en-US" dirty="0">
                <a:solidFill>
                  <a:srgbClr val="002060"/>
                </a:solidFill>
              </a:rPr>
              <a:t>Eat the frog – revise the bits you find the most difficult/least interesting – they are the bits you need to focus on. </a:t>
            </a:r>
          </a:p>
          <a:p>
            <a:pPr eaLnBrk="1" hangingPunct="1">
              <a:lnSpc>
                <a:spcPct val="80000"/>
              </a:lnSpc>
            </a:pPr>
            <a:r>
              <a:rPr lang="en-GB" altLang="en-US" dirty="0">
                <a:solidFill>
                  <a:srgbClr val="002060"/>
                </a:solidFill>
              </a:rPr>
              <a:t>Don’t put things off – just do them and you will feel so much better!</a:t>
            </a:r>
          </a:p>
        </p:txBody>
      </p:sp>
      <p:pic>
        <p:nvPicPr>
          <p:cNvPr id="9221" name="Picture 5" descr="C:\Users\allj01\AppData\Local\Microsoft\Windows\Temporary Internet Files\Content.IE5\SAXCGODN\Love Frog 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268760"/>
            <a:ext cx="3994092" cy="40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2231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215732" y="81442"/>
            <a:ext cx="5845993" cy="1143000"/>
          </a:xfrm>
          <a:solidFill>
            <a:srgbClr val="7030A0">
              <a:alpha val="47842"/>
            </a:srgbClr>
          </a:solidFill>
        </p:spPr>
        <p:txBody>
          <a:bodyPr/>
          <a:lstStyle/>
          <a:p>
            <a:pPr eaLnBrk="1" hangingPunct="1"/>
            <a:r>
              <a:rPr lang="en-GB" altLang="en-US" dirty="0" smtClean="0"/>
              <a:t>Past exam questions</a:t>
            </a:r>
          </a:p>
        </p:txBody>
      </p:sp>
      <p:sp>
        <p:nvSpPr>
          <p:cNvPr id="10244" name="Rectangle 4"/>
          <p:cNvSpPr>
            <a:spLocks noGrp="1" noChangeArrowheads="1"/>
          </p:cNvSpPr>
          <p:nvPr>
            <p:ph type="body" sz="half" idx="2"/>
          </p:nvPr>
        </p:nvSpPr>
        <p:spPr>
          <a:xfrm>
            <a:off x="551384" y="1706910"/>
            <a:ext cx="4742235" cy="3929063"/>
          </a:xfrm>
          <a:noFill/>
        </p:spPr>
        <p:txBody>
          <a:bodyPr>
            <a:normAutofit/>
          </a:bodyPr>
          <a:lstStyle/>
          <a:p>
            <a:pPr eaLnBrk="1" hangingPunct="1">
              <a:lnSpc>
                <a:spcPct val="80000"/>
              </a:lnSpc>
            </a:pPr>
            <a:r>
              <a:rPr lang="en-GB" altLang="en-US" sz="3200" dirty="0">
                <a:solidFill>
                  <a:srgbClr val="002060"/>
                </a:solidFill>
              </a:rPr>
              <a:t>As you are revising, make sure that you have all of the PEQs you can find and also the spec so that you know how the knowledge you are learning will be assessed in the actual exams. </a:t>
            </a:r>
          </a:p>
        </p:txBody>
      </p:sp>
      <p:pic>
        <p:nvPicPr>
          <p:cNvPr id="12290" name="Picture 2" descr="Image result for exam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725" y="1433067"/>
            <a:ext cx="52387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968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263352" y="179571"/>
            <a:ext cx="6984776" cy="1212224"/>
          </a:xfrm>
          <a:solidFill>
            <a:srgbClr val="FFCC00"/>
          </a:solidFill>
        </p:spPr>
        <p:txBody>
          <a:bodyPr>
            <a:normAutofit fontScale="90000"/>
          </a:bodyPr>
          <a:lstStyle/>
          <a:p>
            <a:pPr eaLnBrk="1" hangingPunct="1"/>
            <a:r>
              <a:rPr lang="en-GB" altLang="en-US" sz="4000" dirty="0"/>
              <a:t>Read, write, cover, check…</a:t>
            </a:r>
          </a:p>
        </p:txBody>
      </p:sp>
      <p:sp>
        <p:nvSpPr>
          <p:cNvPr id="11268" name="Rectangle 5"/>
          <p:cNvSpPr>
            <a:spLocks noGrp="1" noChangeArrowheads="1"/>
          </p:cNvSpPr>
          <p:nvPr>
            <p:ph type="body" sz="half" idx="2"/>
          </p:nvPr>
        </p:nvSpPr>
        <p:spPr>
          <a:xfrm>
            <a:off x="263352" y="1628800"/>
            <a:ext cx="5976664" cy="4248472"/>
          </a:xfrm>
          <a:noFill/>
        </p:spPr>
        <p:txBody>
          <a:bodyPr>
            <a:normAutofit fontScale="92500"/>
          </a:bodyPr>
          <a:lstStyle/>
          <a:p>
            <a:pPr eaLnBrk="1" hangingPunct="1">
              <a:lnSpc>
                <a:spcPct val="80000"/>
              </a:lnSpc>
            </a:pPr>
            <a:r>
              <a:rPr lang="en-GB" altLang="en-US" sz="3200" dirty="0">
                <a:solidFill>
                  <a:srgbClr val="002060"/>
                </a:solidFill>
              </a:rPr>
              <a:t>Write out your notes – cover over small sections and see if you can remember what you have written.</a:t>
            </a:r>
          </a:p>
          <a:p>
            <a:pPr eaLnBrk="1" hangingPunct="1">
              <a:lnSpc>
                <a:spcPct val="80000"/>
              </a:lnSpc>
            </a:pPr>
            <a:r>
              <a:rPr lang="en-GB" altLang="en-US" sz="3200" dirty="0">
                <a:solidFill>
                  <a:srgbClr val="002060"/>
                </a:solidFill>
              </a:rPr>
              <a:t>Alternatively, make a short quiz based on what you have revised and answer it at the end of your revision/get someone to test you. </a:t>
            </a:r>
          </a:p>
          <a:p>
            <a:pPr eaLnBrk="1" hangingPunct="1">
              <a:lnSpc>
                <a:spcPct val="80000"/>
              </a:lnSpc>
            </a:pPr>
            <a:r>
              <a:rPr lang="en-GB" altLang="en-US" sz="3200" dirty="0">
                <a:solidFill>
                  <a:srgbClr val="002060"/>
                </a:solidFill>
              </a:rPr>
              <a:t>Don’t go on to the next bit until you know the bit you have already revised! </a:t>
            </a:r>
          </a:p>
          <a:p>
            <a:pPr eaLnBrk="1" hangingPunct="1">
              <a:lnSpc>
                <a:spcPct val="80000"/>
              </a:lnSpc>
            </a:pPr>
            <a:endParaRPr lang="en-GB" altLang="en-US" sz="1800" dirty="0"/>
          </a:p>
        </p:txBody>
      </p:sp>
      <p:pic>
        <p:nvPicPr>
          <p:cNvPr id="11269" name="Picture 7" descr="C:\Users\allj01\AppData\Local\Microsoft\Windows\Temporary Internet Files\Content.IE5\SAXCGODN\book01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196752"/>
            <a:ext cx="324008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7154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623392" y="24165"/>
            <a:ext cx="3542184" cy="1143000"/>
          </a:xfrm>
          <a:solidFill>
            <a:srgbClr val="99CCFF"/>
          </a:solidFill>
        </p:spPr>
        <p:txBody>
          <a:bodyPr/>
          <a:lstStyle/>
          <a:p>
            <a:pPr eaLnBrk="1" hangingPunct="1"/>
            <a:r>
              <a:rPr lang="en-GB" altLang="en-US" dirty="0" smtClean="0"/>
              <a:t>Cue cards</a:t>
            </a:r>
          </a:p>
        </p:txBody>
      </p:sp>
      <p:sp>
        <p:nvSpPr>
          <p:cNvPr id="12292" name="Rectangle 4"/>
          <p:cNvSpPr>
            <a:spLocks noGrp="1" noChangeArrowheads="1"/>
          </p:cNvSpPr>
          <p:nvPr>
            <p:ph type="body" sz="half" idx="2"/>
          </p:nvPr>
        </p:nvSpPr>
        <p:spPr>
          <a:xfrm>
            <a:off x="479376" y="1412776"/>
            <a:ext cx="5472608" cy="4320480"/>
          </a:xfrm>
          <a:noFill/>
        </p:spPr>
        <p:txBody>
          <a:bodyPr>
            <a:normAutofit/>
          </a:bodyPr>
          <a:lstStyle/>
          <a:p>
            <a:pPr eaLnBrk="1" hangingPunct="1">
              <a:lnSpc>
                <a:spcPct val="80000"/>
              </a:lnSpc>
            </a:pPr>
            <a:r>
              <a:rPr lang="en-GB" altLang="en-US" dirty="0">
                <a:solidFill>
                  <a:srgbClr val="002060"/>
                </a:solidFill>
              </a:rPr>
              <a:t>Try making cards with key terms/scholars on one side and an explanation on the other. </a:t>
            </a:r>
          </a:p>
          <a:p>
            <a:pPr eaLnBrk="1" hangingPunct="1">
              <a:lnSpc>
                <a:spcPct val="80000"/>
              </a:lnSpc>
            </a:pPr>
            <a:r>
              <a:rPr lang="en-GB" altLang="en-US" dirty="0">
                <a:solidFill>
                  <a:srgbClr val="002060"/>
                </a:solidFill>
              </a:rPr>
              <a:t>Don’t forget to test yourself by turning them over, explanation down, and trying to recall all information.</a:t>
            </a:r>
          </a:p>
          <a:p>
            <a:pPr eaLnBrk="1" hangingPunct="1">
              <a:lnSpc>
                <a:spcPct val="80000"/>
              </a:lnSpc>
            </a:pPr>
            <a:r>
              <a:rPr lang="en-GB" altLang="en-US" dirty="0">
                <a:solidFill>
                  <a:srgbClr val="002060"/>
                </a:solidFill>
              </a:rPr>
              <a:t>Colour stimulates </a:t>
            </a:r>
            <a:r>
              <a:rPr lang="en-GB" altLang="en-US" dirty="0" smtClean="0">
                <a:solidFill>
                  <a:srgbClr val="002060"/>
                </a:solidFill>
              </a:rPr>
              <a:t> </a:t>
            </a:r>
            <a:r>
              <a:rPr lang="en-GB" altLang="en-US" dirty="0">
                <a:solidFill>
                  <a:srgbClr val="002060"/>
                </a:solidFill>
              </a:rPr>
              <a:t>long term memory, so colour coding for different topics works really well. </a:t>
            </a:r>
          </a:p>
        </p:txBody>
      </p:sp>
      <p:pic>
        <p:nvPicPr>
          <p:cNvPr id="12293" name="Picture 2" descr="https://pbs.twimg.com/media/CeJp84jWEAAw0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2045047"/>
            <a:ext cx="4075112"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21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2663</TotalTime>
  <Words>630</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Office Theme</vt:lpstr>
      <vt:lpstr>Year 11 Parents’ Evening - information</vt:lpstr>
      <vt:lpstr>In the lead up to the exams - March onwards</vt:lpstr>
      <vt:lpstr>For the exams themselves…</vt:lpstr>
      <vt:lpstr>PowerPoint Presentation</vt:lpstr>
      <vt:lpstr>Get organised!</vt:lpstr>
      <vt:lpstr>Eat the frog! </vt:lpstr>
      <vt:lpstr>Past exam questions</vt:lpstr>
      <vt:lpstr>Read, write, cover, check…</vt:lpstr>
      <vt:lpstr>Cue cards</vt:lpstr>
      <vt:lpstr>Record yourself</vt:lpstr>
      <vt:lpstr>Mind-mapping</vt:lpstr>
      <vt:lpstr>Revision Wall</vt:lpstr>
      <vt:lpstr>Create consolidation sheets</vt:lpstr>
      <vt:lpstr>PowerPoint Presentation</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Ms J Allan</cp:lastModifiedBy>
  <cp:revision>186</cp:revision>
  <cp:lastPrinted>2018-09-13T11:58:34Z</cp:lastPrinted>
  <dcterms:created xsi:type="dcterms:W3CDTF">2011-11-23T17:04:58Z</dcterms:created>
  <dcterms:modified xsi:type="dcterms:W3CDTF">2018-11-06T07:53:57Z</dcterms:modified>
</cp:coreProperties>
</file>