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1"/>
  </p:notesMasterIdLst>
  <p:handoutMasterIdLst>
    <p:handoutMasterId r:id="rId62"/>
  </p:handoutMasterIdLst>
  <p:sldIdLst>
    <p:sldId id="270" r:id="rId2"/>
    <p:sldId id="391" r:id="rId3"/>
    <p:sldId id="392" r:id="rId4"/>
    <p:sldId id="379" r:id="rId5"/>
    <p:sldId id="376" r:id="rId6"/>
    <p:sldId id="377" r:id="rId7"/>
    <p:sldId id="378" r:id="rId8"/>
    <p:sldId id="380" r:id="rId9"/>
    <p:sldId id="271" r:id="rId10"/>
    <p:sldId id="342" r:id="rId11"/>
    <p:sldId id="341" r:id="rId12"/>
    <p:sldId id="343" r:id="rId13"/>
    <p:sldId id="352" r:id="rId14"/>
    <p:sldId id="381" r:id="rId15"/>
    <p:sldId id="274" r:id="rId16"/>
    <p:sldId id="272" r:id="rId17"/>
    <p:sldId id="353" r:id="rId18"/>
    <p:sldId id="354" r:id="rId19"/>
    <p:sldId id="355" r:id="rId20"/>
    <p:sldId id="356" r:id="rId21"/>
    <p:sldId id="268" r:id="rId22"/>
    <p:sldId id="382" r:id="rId23"/>
    <p:sldId id="383" r:id="rId24"/>
    <p:sldId id="384" r:id="rId25"/>
    <p:sldId id="385" r:id="rId26"/>
    <p:sldId id="386" r:id="rId27"/>
    <p:sldId id="387" r:id="rId28"/>
    <p:sldId id="388" r:id="rId29"/>
    <p:sldId id="294" r:id="rId30"/>
    <p:sldId id="296" r:id="rId31"/>
    <p:sldId id="299" r:id="rId32"/>
    <p:sldId id="301" r:id="rId33"/>
    <p:sldId id="309" r:id="rId34"/>
    <p:sldId id="315" r:id="rId35"/>
    <p:sldId id="351" r:id="rId36"/>
    <p:sldId id="389" r:id="rId37"/>
    <p:sldId id="390" r:id="rId38"/>
    <p:sldId id="326" r:id="rId39"/>
    <p:sldId id="329" r:id="rId40"/>
    <p:sldId id="330" r:id="rId41"/>
    <p:sldId id="328" r:id="rId42"/>
    <p:sldId id="331" r:id="rId43"/>
    <p:sldId id="332" r:id="rId44"/>
    <p:sldId id="333" r:id="rId45"/>
    <p:sldId id="334" r:id="rId46"/>
    <p:sldId id="335" r:id="rId47"/>
    <p:sldId id="338" r:id="rId48"/>
    <p:sldId id="339" r:id="rId49"/>
    <p:sldId id="367" r:id="rId50"/>
    <p:sldId id="358" r:id="rId51"/>
    <p:sldId id="359" r:id="rId52"/>
    <p:sldId id="360" r:id="rId53"/>
    <p:sldId id="361" r:id="rId54"/>
    <p:sldId id="362" r:id="rId55"/>
    <p:sldId id="363" r:id="rId56"/>
    <p:sldId id="364" r:id="rId57"/>
    <p:sldId id="365" r:id="rId58"/>
    <p:sldId id="366" r:id="rId59"/>
    <p:sldId id="368" r:id="rId6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64" autoAdjust="0"/>
    <p:restoredTop sz="87612" autoAdjust="0"/>
  </p:normalViewPr>
  <p:slideViewPr>
    <p:cSldViewPr>
      <p:cViewPr varScale="1">
        <p:scale>
          <a:sx n="61" d="100"/>
          <a:sy n="61" d="100"/>
        </p:scale>
        <p:origin x="1356" y="7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B96E381-07F0-4A92-A6EA-DB6002F2088E}" type="datetimeFigureOut">
              <a:rPr lang="en-GB" smtClean="0"/>
              <a:t>14/09/2018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BDA3DFB-67CA-4016-B07F-158177EEE276}" type="slidenum">
              <a:rPr lang="en-GB" smtClean="0"/>
              <a:t>‹#›</a:t>
            </a:fld>
            <a:endParaRPr lang="en-GB"/>
          </a:p>
        </p:txBody>
      </p:sp>
    </p:spTree>
    <p:extLst>
      <p:ext uri="{BB962C8B-B14F-4D97-AF65-F5344CB8AC3E}">
        <p14:creationId xmlns:p14="http://schemas.microsoft.com/office/powerpoint/2010/main" val="3698334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F75BDE-2817-4A2A-A007-C0B5E602D9FC}" type="datetimeFigureOut">
              <a:rPr lang="en-GB" smtClean="0"/>
              <a:t>14/09/2018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F66A9B-2E53-4B75-B9F8-F4714C603D0C}" type="slidenum">
              <a:rPr lang="en-GB" smtClean="0"/>
              <a:t>‹#›</a:t>
            </a:fld>
            <a:endParaRPr lang="en-GB" dirty="0"/>
          </a:p>
        </p:txBody>
      </p:sp>
    </p:spTree>
    <p:extLst>
      <p:ext uri="{BB962C8B-B14F-4D97-AF65-F5344CB8AC3E}">
        <p14:creationId xmlns:p14="http://schemas.microsoft.com/office/powerpoint/2010/main" val="80967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6</a:t>
            </a:fld>
            <a:endParaRPr lang="en-GB" dirty="0"/>
          </a:p>
        </p:txBody>
      </p:sp>
    </p:spTree>
    <p:extLst>
      <p:ext uri="{BB962C8B-B14F-4D97-AF65-F5344CB8AC3E}">
        <p14:creationId xmlns:p14="http://schemas.microsoft.com/office/powerpoint/2010/main" val="193349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35</a:t>
            </a:fld>
            <a:endParaRPr lang="en-GB"/>
          </a:p>
        </p:txBody>
      </p:sp>
    </p:spTree>
    <p:extLst>
      <p:ext uri="{BB962C8B-B14F-4D97-AF65-F5344CB8AC3E}">
        <p14:creationId xmlns:p14="http://schemas.microsoft.com/office/powerpoint/2010/main" val="43374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37</a:t>
            </a:fld>
            <a:endParaRPr lang="en-GB" dirty="0"/>
          </a:p>
        </p:txBody>
      </p:sp>
    </p:spTree>
    <p:extLst>
      <p:ext uri="{BB962C8B-B14F-4D97-AF65-F5344CB8AC3E}">
        <p14:creationId xmlns:p14="http://schemas.microsoft.com/office/powerpoint/2010/main" val="22425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38</a:t>
            </a:fld>
            <a:endParaRPr lang="en-GB" dirty="0"/>
          </a:p>
        </p:txBody>
      </p:sp>
    </p:spTree>
    <p:extLst>
      <p:ext uri="{BB962C8B-B14F-4D97-AF65-F5344CB8AC3E}">
        <p14:creationId xmlns:p14="http://schemas.microsoft.com/office/powerpoint/2010/main" val="155955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573017"/>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4"/>
            <a:ext cx="10363200" cy="66630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4668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3506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14/09/2018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p:nvPr userDrawn="1"/>
        </p:nvPicPr>
        <p:blipFill rotWithShape="1">
          <a:blip r:embed="rId13" cstate="print">
            <a:extLst>
              <a:ext uri="{28A0092B-C50C-407E-A947-70E740481C1C}">
                <a14:useLocalDpi xmlns:a14="http://schemas.microsoft.com/office/drawing/2010/main" val="0"/>
              </a:ext>
            </a:extLst>
          </a:blip>
          <a:srcRect t="94439" r="202" b="1403"/>
          <a:stretch/>
        </p:blipFill>
        <p:spPr>
          <a:xfrm>
            <a:off x="0" y="6139375"/>
            <a:ext cx="12192000" cy="718625"/>
          </a:xfrm>
          <a:prstGeom prst="rect">
            <a:avLst/>
          </a:prstGeom>
        </p:spPr>
      </p:pic>
      <p:pic>
        <p:nvPicPr>
          <p:cNvPr id="10" name="Picture 9"/>
          <p:cNvPicPr/>
          <p:nvPr userDrawn="1"/>
        </p:nvPicPr>
        <p:blipFill rotWithShape="1">
          <a:blip r:embed="rId13" cstate="print">
            <a:extLst>
              <a:ext uri="{28A0092B-C50C-407E-A947-70E740481C1C}">
                <a14:useLocalDpi xmlns:a14="http://schemas.microsoft.com/office/drawing/2010/main" val="0"/>
              </a:ext>
            </a:extLst>
          </a:blip>
          <a:srcRect l="49274" t="2787" b="90011"/>
          <a:stretch/>
        </p:blipFill>
        <p:spPr>
          <a:xfrm>
            <a:off x="9089101" y="185019"/>
            <a:ext cx="3102899" cy="62309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33409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57332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2AF56-0474-404F-BC45-3D4C9C5270F1}" type="datetimeFigureOut">
              <a:rPr lang="en-GB" smtClean="0"/>
              <a:t>14/09/2018</a:t>
            </a:fld>
            <a:endParaRPr lang="en-GB" dirty="0"/>
          </a:p>
        </p:txBody>
      </p:sp>
      <p:sp>
        <p:nvSpPr>
          <p:cNvPr id="5" name="Footer Placeholder 4"/>
          <p:cNvSpPr>
            <a:spLocks noGrp="1"/>
          </p:cNvSpPr>
          <p:nvPr>
            <p:ph type="ftr" sz="quarter" idx="3"/>
          </p:nvPr>
        </p:nvSpPr>
        <p:spPr>
          <a:xfrm>
            <a:off x="4165600" y="57332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57332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AFD58-C948-483E-890F-595EDA1F0601}"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28m2x7crzpr7u.cloudfront.net/cdn.gcsepod.com/assets/resources/What_is_GCSEPod_A_guide_for_parents1.m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3352" y="0"/>
            <a:ext cx="10363200" cy="1470025"/>
          </a:xfrm>
        </p:spPr>
        <p:txBody>
          <a:bodyPr/>
          <a:lstStyle/>
          <a:p>
            <a:r>
              <a:rPr lang="en-GB" dirty="0" smtClean="0"/>
              <a:t>Year 11 Information Evening</a:t>
            </a:r>
            <a:endParaRPr lang="en-GB" dirty="0"/>
          </a:p>
        </p:txBody>
      </p:sp>
      <p:sp>
        <p:nvSpPr>
          <p:cNvPr id="5" name="Subtitle 4"/>
          <p:cNvSpPr>
            <a:spLocks noGrp="1"/>
          </p:cNvSpPr>
          <p:nvPr>
            <p:ph type="subTitle" idx="1"/>
          </p:nvPr>
        </p:nvSpPr>
        <p:spPr/>
        <p:txBody>
          <a:bodyPr/>
          <a:lstStyle/>
          <a:p>
            <a:endParaRPr lang="en-GB" dirty="0"/>
          </a:p>
        </p:txBody>
      </p:sp>
      <p:pic>
        <p:nvPicPr>
          <p:cNvPr id="1026" name="Picture 2" descr="Image result for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340768"/>
            <a:ext cx="7909079" cy="444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393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work?</a:t>
            </a:r>
            <a:endParaRPr lang="en-GB" dirty="0"/>
          </a:p>
        </p:txBody>
      </p:sp>
      <p:sp>
        <p:nvSpPr>
          <p:cNvPr id="3" name="Content Placeholder 2"/>
          <p:cNvSpPr>
            <a:spLocks noGrp="1"/>
          </p:cNvSpPr>
          <p:nvPr>
            <p:ph idx="1"/>
          </p:nvPr>
        </p:nvSpPr>
        <p:spPr>
          <a:xfrm>
            <a:off x="609600" y="1600200"/>
            <a:ext cx="5990456" cy="4421088"/>
          </a:xfrm>
        </p:spPr>
        <p:txBody>
          <a:bodyPr>
            <a:normAutofit lnSpcReduction="10000"/>
          </a:bodyPr>
          <a:lstStyle/>
          <a:p>
            <a:r>
              <a:rPr lang="en-GB" sz="3600" dirty="0" smtClean="0">
                <a:solidFill>
                  <a:srgbClr val="002060"/>
                </a:solidFill>
              </a:rPr>
              <a:t>We recommend that Year 11 students spend a </a:t>
            </a:r>
            <a:r>
              <a:rPr lang="en-GB" sz="3600" u="sng" dirty="0" smtClean="0">
                <a:solidFill>
                  <a:srgbClr val="002060"/>
                </a:solidFill>
              </a:rPr>
              <a:t>minimum</a:t>
            </a:r>
            <a:r>
              <a:rPr lang="en-GB" sz="3600" dirty="0" smtClean="0">
                <a:solidFill>
                  <a:srgbClr val="002060"/>
                </a:solidFill>
              </a:rPr>
              <a:t> of 10 hours per week on school work.</a:t>
            </a:r>
          </a:p>
          <a:p>
            <a:r>
              <a:rPr lang="en-GB" sz="3600" dirty="0" smtClean="0">
                <a:solidFill>
                  <a:srgbClr val="002060"/>
                </a:solidFill>
              </a:rPr>
              <a:t>This should include homework, reading over notes and revising for assessments.  </a:t>
            </a:r>
          </a:p>
          <a:p>
            <a:endParaRPr lang="en-GB" dirty="0"/>
          </a:p>
        </p:txBody>
      </p:sp>
      <p:pic>
        <p:nvPicPr>
          <p:cNvPr id="1026" name="Picture 2" descr="Image result for cartoon cl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34"/>
          <a:stretch/>
        </p:blipFill>
        <p:spPr bwMode="auto">
          <a:xfrm>
            <a:off x="7680176" y="1417638"/>
            <a:ext cx="3752629"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2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39" y="17346"/>
            <a:ext cx="10972800" cy="706090"/>
          </a:xfrm>
        </p:spPr>
        <p:txBody>
          <a:bodyPr>
            <a:normAutofit fontScale="90000"/>
          </a:bodyPr>
          <a:lstStyle/>
          <a:p>
            <a:r>
              <a:rPr lang="en-GB" dirty="0" smtClean="0"/>
              <a:t>What’s the secret?</a:t>
            </a:r>
            <a:endParaRPr lang="en-GB" dirty="0"/>
          </a:p>
        </p:txBody>
      </p:sp>
      <p:sp>
        <p:nvSpPr>
          <p:cNvPr id="3" name="TextBox 2"/>
          <p:cNvSpPr txBox="1"/>
          <p:nvPr/>
        </p:nvSpPr>
        <p:spPr>
          <a:xfrm>
            <a:off x="595839" y="1523955"/>
            <a:ext cx="5990456" cy="4031873"/>
          </a:xfrm>
          <a:prstGeom prst="rect">
            <a:avLst/>
          </a:prstGeom>
          <a:noFill/>
        </p:spPr>
        <p:txBody>
          <a:bodyPr wrap="square" rtlCol="0">
            <a:spAutoFit/>
          </a:bodyPr>
          <a:lstStyle/>
          <a:p>
            <a:r>
              <a:rPr lang="en-GB" sz="3200" dirty="0" smtClean="0">
                <a:solidFill>
                  <a:srgbClr val="002060"/>
                </a:solidFill>
              </a:rPr>
              <a:t>Hard work! </a:t>
            </a:r>
          </a:p>
          <a:p>
            <a:r>
              <a:rPr lang="en-GB" sz="3200" dirty="0" smtClean="0">
                <a:solidFill>
                  <a:srgbClr val="002060"/>
                </a:solidFill>
              </a:rPr>
              <a:t>It’s not about ability</a:t>
            </a:r>
          </a:p>
          <a:p>
            <a:r>
              <a:rPr lang="en-GB" sz="3200" dirty="0" smtClean="0">
                <a:solidFill>
                  <a:srgbClr val="002060"/>
                </a:solidFill>
              </a:rPr>
              <a:t>It’s not about ‘smarts’</a:t>
            </a:r>
          </a:p>
          <a:p>
            <a:r>
              <a:rPr lang="en-GB" sz="3200" dirty="0" smtClean="0">
                <a:solidFill>
                  <a:srgbClr val="002060"/>
                </a:solidFill>
              </a:rPr>
              <a:t>It’s about hard graft! </a:t>
            </a:r>
          </a:p>
          <a:p>
            <a:r>
              <a:rPr lang="en-GB" sz="3200" dirty="0" smtClean="0">
                <a:solidFill>
                  <a:srgbClr val="002060"/>
                </a:solidFill>
              </a:rPr>
              <a:t>Students who work hard and make their studies a priority will do well and achieve their targets. </a:t>
            </a:r>
            <a:endParaRPr lang="en-GB" sz="3200" dirty="0">
              <a:solidFill>
                <a:srgbClr val="002060"/>
              </a:solidFill>
            </a:endParaRPr>
          </a:p>
          <a:p>
            <a:endParaRPr lang="en-GB" sz="3200" dirty="0">
              <a:solidFill>
                <a:srgbClr val="002060"/>
              </a:solidFill>
            </a:endParaRPr>
          </a:p>
        </p:txBody>
      </p:sp>
      <p:pic>
        <p:nvPicPr>
          <p:cNvPr id="2050" name="Picture 2" descr="Image result for hard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1124744"/>
            <a:ext cx="3528392" cy="412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444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6183" y="0"/>
            <a:ext cx="10972800" cy="764704"/>
          </a:xfrm>
        </p:spPr>
        <p:txBody>
          <a:bodyPr/>
          <a:lstStyle/>
          <a:p>
            <a:r>
              <a:rPr lang="en-GB" dirty="0" smtClean="0"/>
              <a:t>This year will be challenging</a:t>
            </a:r>
            <a:endParaRPr lang="en-GB" dirty="0"/>
          </a:p>
        </p:txBody>
      </p:sp>
      <p:pic>
        <p:nvPicPr>
          <p:cNvPr id="3074" name="Picture 2" descr="Image result for nothing worth having comes ea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697" y="2204864"/>
            <a:ext cx="2736303" cy="27363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6235" y="819960"/>
            <a:ext cx="9408367" cy="5170646"/>
          </a:xfrm>
          <a:prstGeom prst="rect">
            <a:avLst/>
          </a:prstGeom>
          <a:noFill/>
        </p:spPr>
        <p:txBody>
          <a:bodyPr wrap="square" rtlCol="0">
            <a:spAutoFit/>
          </a:bodyPr>
          <a:lstStyle/>
          <a:p>
            <a:pPr marL="342900" indent="-342900">
              <a:buFont typeface="Arial" panose="020B0604020202020204" pitchFamily="34" charset="0"/>
              <a:buChar char="•"/>
            </a:pPr>
            <a:r>
              <a:rPr lang="en-GB" sz="2750" b="1" dirty="0" smtClean="0">
                <a:solidFill>
                  <a:srgbClr val="002060"/>
                </a:solidFill>
              </a:rPr>
              <a:t>Vision</a:t>
            </a:r>
            <a:r>
              <a:rPr lang="en-GB" sz="2750" dirty="0" smtClean="0">
                <a:solidFill>
                  <a:srgbClr val="002060"/>
                </a:solidFill>
              </a:rPr>
              <a:t> - Put some time into thinking about where you want to go after school and what you need to get there. </a:t>
            </a:r>
          </a:p>
          <a:p>
            <a:pPr marL="342900" indent="-342900">
              <a:buFont typeface="Arial" panose="020B0604020202020204" pitchFamily="34" charset="0"/>
              <a:buChar char="•"/>
            </a:pPr>
            <a:r>
              <a:rPr lang="en-GB" sz="2750" b="1" dirty="0" smtClean="0">
                <a:solidFill>
                  <a:srgbClr val="002060"/>
                </a:solidFill>
              </a:rPr>
              <a:t>Effort</a:t>
            </a:r>
            <a:r>
              <a:rPr lang="en-GB" sz="2750" dirty="0" smtClean="0">
                <a:solidFill>
                  <a:srgbClr val="002060"/>
                </a:solidFill>
              </a:rPr>
              <a:t> – If you want good outcomes, you need to put in time and effort. At least 10 hours per week.</a:t>
            </a:r>
          </a:p>
          <a:p>
            <a:pPr marL="342900" indent="-342900">
              <a:buFont typeface="Arial" panose="020B0604020202020204" pitchFamily="34" charset="0"/>
              <a:buChar char="•"/>
            </a:pPr>
            <a:r>
              <a:rPr lang="en-GB" sz="2750" b="1" dirty="0" smtClean="0">
                <a:solidFill>
                  <a:srgbClr val="002060"/>
                </a:solidFill>
              </a:rPr>
              <a:t>Systems</a:t>
            </a:r>
            <a:r>
              <a:rPr lang="en-GB" sz="2750" dirty="0" smtClean="0">
                <a:solidFill>
                  <a:srgbClr val="002060"/>
                </a:solidFill>
              </a:rPr>
              <a:t> – Organisation is the key to success. Keep your notes neat and organised so you have quality materials from which to revise. </a:t>
            </a:r>
          </a:p>
          <a:p>
            <a:pPr marL="342900" indent="-342900">
              <a:buFont typeface="Arial" panose="020B0604020202020204" pitchFamily="34" charset="0"/>
              <a:buChar char="•"/>
            </a:pPr>
            <a:r>
              <a:rPr lang="en-GB" sz="2750" b="1" dirty="0" smtClean="0">
                <a:solidFill>
                  <a:srgbClr val="002060"/>
                </a:solidFill>
              </a:rPr>
              <a:t>Practice</a:t>
            </a:r>
            <a:r>
              <a:rPr lang="en-GB" sz="2750" dirty="0" smtClean="0">
                <a:solidFill>
                  <a:srgbClr val="002060"/>
                </a:solidFill>
              </a:rPr>
              <a:t> – Include answering past exam questions as part of your weekly work/revision</a:t>
            </a:r>
          </a:p>
          <a:p>
            <a:pPr marL="342900" indent="-342900">
              <a:buFont typeface="Arial" panose="020B0604020202020204" pitchFamily="34" charset="0"/>
              <a:buChar char="•"/>
            </a:pPr>
            <a:r>
              <a:rPr lang="en-GB" sz="2750" b="1" dirty="0" smtClean="0">
                <a:solidFill>
                  <a:srgbClr val="002060"/>
                </a:solidFill>
              </a:rPr>
              <a:t>Attitude</a:t>
            </a:r>
            <a:r>
              <a:rPr lang="en-GB" sz="2750" dirty="0" smtClean="0">
                <a:solidFill>
                  <a:srgbClr val="002060"/>
                </a:solidFill>
              </a:rPr>
              <a:t> – Can do! There will be set backs, there will be times when you feel like you aren’t going to get the results you want, but keep going and you will get there! Never give up. </a:t>
            </a:r>
            <a:endParaRPr lang="en-GB" sz="2750" dirty="0">
              <a:solidFill>
                <a:srgbClr val="002060"/>
              </a:solidFill>
            </a:endParaRPr>
          </a:p>
        </p:txBody>
      </p:sp>
    </p:spTree>
    <p:extLst>
      <p:ext uri="{BB962C8B-B14F-4D97-AF65-F5344CB8AC3E}">
        <p14:creationId xmlns:p14="http://schemas.microsoft.com/office/powerpoint/2010/main" val="3282179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16632"/>
            <a:ext cx="10972800" cy="850106"/>
          </a:xfrm>
        </p:spPr>
        <p:txBody>
          <a:bodyPr>
            <a:normAutofit fontScale="90000"/>
          </a:bodyPr>
          <a:lstStyle/>
          <a:p>
            <a:r>
              <a:rPr lang="en-GB" dirty="0" err="1" smtClean="0"/>
              <a:t>GCSEPod</a:t>
            </a:r>
            <a:r>
              <a:rPr lang="en-GB" dirty="0"/>
              <a:t> </a:t>
            </a:r>
            <a:r>
              <a:rPr lang="en-GB" dirty="0" smtClean="0"/>
              <a:t/>
            </a:r>
            <a:br>
              <a:rPr lang="en-GB" dirty="0" smtClean="0"/>
            </a:br>
            <a:r>
              <a:rPr lang="en-GB" dirty="0" smtClean="0"/>
              <a:t>– A fantastic new resource</a:t>
            </a:r>
            <a:endParaRPr lang="en-GB" dirty="0"/>
          </a:p>
        </p:txBody>
      </p:sp>
      <p:pic>
        <p:nvPicPr>
          <p:cNvPr id="4" name="Picture 3">
            <a:hlinkClick r:id="rId2"/>
          </p:cNvPr>
          <p:cNvPicPr>
            <a:picLocks noChangeAspect="1"/>
          </p:cNvPicPr>
          <p:nvPr/>
        </p:nvPicPr>
        <p:blipFill rotWithShape="1">
          <a:blip r:embed="rId3"/>
          <a:srcRect l="63786" t="35717" r="21448" b="39071"/>
          <a:stretch/>
        </p:blipFill>
        <p:spPr>
          <a:xfrm>
            <a:off x="8040216" y="1556792"/>
            <a:ext cx="3561078" cy="3418635"/>
          </a:xfrm>
          <a:prstGeom prst="rect">
            <a:avLst/>
          </a:prstGeom>
        </p:spPr>
      </p:pic>
      <p:sp>
        <p:nvSpPr>
          <p:cNvPr id="5" name="TextBox 4"/>
          <p:cNvSpPr txBox="1"/>
          <p:nvPr/>
        </p:nvSpPr>
        <p:spPr>
          <a:xfrm>
            <a:off x="468974" y="1124743"/>
            <a:ext cx="7128792"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solidFill>
                  <a:srgbClr val="002060"/>
                </a:solidFill>
              </a:rPr>
              <a:t>Revision in short bursts</a:t>
            </a:r>
          </a:p>
          <a:p>
            <a:pPr marL="285750" indent="-285750">
              <a:buFont typeface="Arial" panose="020B0604020202020204" pitchFamily="34" charset="0"/>
              <a:buChar char="•"/>
            </a:pPr>
            <a:r>
              <a:rPr lang="en-GB" sz="3200" dirty="0" smtClean="0">
                <a:solidFill>
                  <a:srgbClr val="002060"/>
                </a:solidFill>
              </a:rPr>
              <a:t>Accessible via PCs, tablets and smart phones – revision on-the-go</a:t>
            </a:r>
          </a:p>
          <a:p>
            <a:pPr marL="285750" indent="-285750">
              <a:buFont typeface="Arial" panose="020B0604020202020204" pitchFamily="34" charset="0"/>
              <a:buChar char="•"/>
            </a:pPr>
            <a:r>
              <a:rPr lang="en-GB" sz="3200" dirty="0" smtClean="0">
                <a:solidFill>
                  <a:srgbClr val="002060"/>
                </a:solidFill>
              </a:rPr>
              <a:t>Can be used to consolidate learning after each topic</a:t>
            </a:r>
          </a:p>
          <a:p>
            <a:pPr marL="285750" indent="-285750">
              <a:buFont typeface="Arial" panose="020B0604020202020204" pitchFamily="34" charset="0"/>
              <a:buChar char="•"/>
            </a:pPr>
            <a:r>
              <a:rPr lang="en-GB" sz="3200" dirty="0" smtClean="0">
                <a:solidFill>
                  <a:srgbClr val="002060"/>
                </a:solidFill>
              </a:rPr>
              <a:t>Can be used to examine topics not yet covered to get ahead of the game</a:t>
            </a:r>
          </a:p>
          <a:p>
            <a:pPr marL="285750" indent="-285750">
              <a:buFont typeface="Arial" panose="020B0604020202020204" pitchFamily="34" charset="0"/>
              <a:buChar char="•"/>
            </a:pPr>
            <a:r>
              <a:rPr lang="en-GB" sz="3200" dirty="0" smtClean="0">
                <a:solidFill>
                  <a:srgbClr val="002060"/>
                </a:solidFill>
              </a:rPr>
              <a:t>Can be used alongside other revision techniques to boost progress and performance. </a:t>
            </a:r>
            <a:endParaRPr lang="en-GB" sz="3200" dirty="0">
              <a:solidFill>
                <a:srgbClr val="002060"/>
              </a:solidFill>
            </a:endParaRPr>
          </a:p>
        </p:txBody>
      </p:sp>
    </p:spTree>
    <p:extLst>
      <p:ext uri="{BB962C8B-B14F-4D97-AF65-F5344CB8AC3E}">
        <p14:creationId xmlns:p14="http://schemas.microsoft.com/office/powerpoint/2010/main" val="322831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49" y="116632"/>
            <a:ext cx="8957493" cy="5987925"/>
          </a:xfrm>
          <a:prstGeom prst="rect">
            <a:avLst/>
          </a:prstGeom>
        </p:spPr>
      </p:pic>
    </p:spTree>
    <p:extLst>
      <p:ext uri="{BB962C8B-B14F-4D97-AF65-F5344CB8AC3E}">
        <p14:creationId xmlns:p14="http://schemas.microsoft.com/office/powerpoint/2010/main" val="2988234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	</a:t>
            </a:r>
            <a:endParaRPr lang="en-GB" dirty="0"/>
          </a:p>
        </p:txBody>
      </p:sp>
      <p:sp>
        <p:nvSpPr>
          <p:cNvPr id="3" name="Content Placeholder 2"/>
          <p:cNvSpPr>
            <a:spLocks noGrp="1"/>
          </p:cNvSpPr>
          <p:nvPr>
            <p:ph idx="1"/>
          </p:nvPr>
        </p:nvSpPr>
        <p:spPr>
          <a:xfrm>
            <a:off x="609600" y="1916832"/>
            <a:ext cx="5270376" cy="3340968"/>
          </a:xfrm>
        </p:spPr>
        <p:txBody>
          <a:bodyPr>
            <a:normAutofit fontScale="92500"/>
          </a:bodyPr>
          <a:lstStyle/>
          <a:p>
            <a:r>
              <a:rPr lang="en-GB" dirty="0" smtClean="0">
                <a:solidFill>
                  <a:srgbClr val="002060"/>
                </a:solidFill>
              </a:rPr>
              <a:t>95% attendance = </a:t>
            </a:r>
            <a:r>
              <a:rPr lang="en-GB" b="1" dirty="0" smtClean="0">
                <a:solidFill>
                  <a:srgbClr val="002060"/>
                </a:solidFill>
              </a:rPr>
              <a:t>½ a day</a:t>
            </a:r>
            <a:r>
              <a:rPr lang="en-GB" dirty="0" smtClean="0">
                <a:solidFill>
                  <a:srgbClr val="002060"/>
                </a:solidFill>
              </a:rPr>
              <a:t> of lessons missed every two weeks</a:t>
            </a:r>
          </a:p>
          <a:p>
            <a:endParaRPr lang="en-GB" dirty="0">
              <a:solidFill>
                <a:srgbClr val="002060"/>
              </a:solidFill>
            </a:endParaRPr>
          </a:p>
          <a:p>
            <a:r>
              <a:rPr lang="en-GB" dirty="0" smtClean="0">
                <a:solidFill>
                  <a:srgbClr val="002060"/>
                </a:solidFill>
              </a:rPr>
              <a:t>95% attendance – </a:t>
            </a:r>
            <a:r>
              <a:rPr lang="en-GB" b="1" dirty="0" smtClean="0">
                <a:solidFill>
                  <a:srgbClr val="002060"/>
                </a:solidFill>
              </a:rPr>
              <a:t>TWO</a:t>
            </a:r>
            <a:r>
              <a:rPr lang="en-GB" dirty="0" smtClean="0">
                <a:solidFill>
                  <a:srgbClr val="002060"/>
                </a:solidFill>
              </a:rPr>
              <a:t> weeks of lessons missed each year</a:t>
            </a:r>
            <a:endParaRPr lang="en-GB" dirty="0">
              <a:solidFill>
                <a:srgbClr val="002060"/>
              </a:solidFill>
            </a:endParaRPr>
          </a:p>
        </p:txBody>
      </p:sp>
      <p:pic>
        <p:nvPicPr>
          <p:cNvPr id="5" name="Picture 4"/>
          <p:cNvPicPr>
            <a:picLocks noChangeAspect="1"/>
          </p:cNvPicPr>
          <p:nvPr/>
        </p:nvPicPr>
        <p:blipFill rotWithShape="1">
          <a:blip r:embed="rId2"/>
          <a:srcRect b="9091"/>
          <a:stretch/>
        </p:blipFill>
        <p:spPr>
          <a:xfrm>
            <a:off x="6816080" y="980728"/>
            <a:ext cx="4968552" cy="4516865"/>
          </a:xfrm>
          <a:prstGeom prst="rect">
            <a:avLst/>
          </a:prstGeom>
        </p:spPr>
      </p:pic>
    </p:spTree>
    <p:extLst>
      <p:ext uri="{BB962C8B-B14F-4D97-AF65-F5344CB8AC3E}">
        <p14:creationId xmlns:p14="http://schemas.microsoft.com/office/powerpoint/2010/main" val="2827194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1143000"/>
          </a:xfrm>
        </p:spPr>
        <p:txBody>
          <a:bodyPr/>
          <a:lstStyle/>
          <a:p>
            <a:r>
              <a:rPr lang="en-GB" dirty="0" smtClean="0"/>
              <a:t>Year 11 celebration of Achievement</a:t>
            </a:r>
            <a:endParaRPr lang="en-GB" dirty="0"/>
          </a:p>
        </p:txBody>
      </p:sp>
      <p:sp>
        <p:nvSpPr>
          <p:cNvPr id="3" name="Content Placeholder 2"/>
          <p:cNvSpPr>
            <a:spLocks noGrp="1"/>
          </p:cNvSpPr>
          <p:nvPr>
            <p:ph idx="1"/>
          </p:nvPr>
        </p:nvSpPr>
        <p:spPr>
          <a:xfrm>
            <a:off x="609600" y="1600200"/>
            <a:ext cx="10972800" cy="3701007"/>
          </a:xfrm>
        </p:spPr>
        <p:txBody>
          <a:bodyPr>
            <a:normAutofit/>
          </a:bodyPr>
          <a:lstStyle/>
          <a:p>
            <a:endParaRPr lang="en-GB" dirty="0" smtClean="0">
              <a:solidFill>
                <a:srgbClr val="002060"/>
              </a:solidFill>
            </a:endParaRPr>
          </a:p>
          <a:p>
            <a:r>
              <a:rPr lang="en-GB" dirty="0" smtClean="0">
                <a:solidFill>
                  <a:srgbClr val="002060"/>
                </a:solidFill>
              </a:rPr>
              <a:t>Wednesday 26</a:t>
            </a:r>
            <a:r>
              <a:rPr lang="en-GB" baseline="30000" dirty="0" smtClean="0">
                <a:solidFill>
                  <a:srgbClr val="002060"/>
                </a:solidFill>
              </a:rPr>
              <a:t>th</a:t>
            </a:r>
            <a:r>
              <a:rPr lang="en-GB" dirty="0" smtClean="0">
                <a:solidFill>
                  <a:srgbClr val="002060"/>
                </a:solidFill>
              </a:rPr>
              <a:t> June – Prom at The Villa Wrea Green</a:t>
            </a:r>
          </a:p>
          <a:p>
            <a:endParaRPr lang="en-GB" dirty="0">
              <a:solidFill>
                <a:srgbClr val="002060"/>
              </a:solidFill>
            </a:endParaRPr>
          </a:p>
          <a:p>
            <a:r>
              <a:rPr lang="en-GB" dirty="0" smtClean="0">
                <a:solidFill>
                  <a:srgbClr val="002060"/>
                </a:solidFill>
              </a:rPr>
              <a:t>Demerits/ Detentions/ Exclusions</a:t>
            </a:r>
          </a:p>
          <a:p>
            <a:endParaRPr lang="en-GB" dirty="0">
              <a:solidFill>
                <a:srgbClr val="002060"/>
              </a:solidFill>
            </a:endParaRPr>
          </a:p>
          <a:p>
            <a:r>
              <a:rPr lang="en-GB" dirty="0" smtClean="0">
                <a:solidFill>
                  <a:srgbClr val="002060"/>
                </a:solidFill>
              </a:rPr>
              <a:t>GCSE results day – Thursday August 22</a:t>
            </a:r>
            <a:r>
              <a:rPr lang="en-GB" baseline="30000" dirty="0">
                <a:solidFill>
                  <a:srgbClr val="002060"/>
                </a:solidFill>
              </a:rPr>
              <a:t>n</a:t>
            </a:r>
            <a:r>
              <a:rPr lang="en-GB" baseline="30000" dirty="0" smtClean="0">
                <a:solidFill>
                  <a:srgbClr val="002060"/>
                </a:solidFill>
              </a:rPr>
              <a:t>d</a:t>
            </a:r>
            <a:r>
              <a:rPr lang="en-GB" dirty="0" smtClean="0">
                <a:solidFill>
                  <a:srgbClr val="002060"/>
                </a:solidFill>
              </a:rPr>
              <a:t> </a:t>
            </a:r>
            <a:endParaRPr lang="en-GB" dirty="0">
              <a:solidFill>
                <a:srgbClr val="002060"/>
              </a:solidFill>
            </a:endParaRPr>
          </a:p>
        </p:txBody>
      </p:sp>
    </p:spTree>
    <p:extLst>
      <p:ext uri="{BB962C8B-B14F-4D97-AF65-F5344CB8AC3E}">
        <p14:creationId xmlns:p14="http://schemas.microsoft.com/office/powerpoint/2010/main" val="493388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 y="274638"/>
            <a:ext cx="10972800" cy="1143000"/>
          </a:xfrm>
        </p:spPr>
        <p:txBody>
          <a:bodyPr/>
          <a:lstStyle/>
          <a:p>
            <a:r>
              <a:rPr lang="en-GB" dirty="0" smtClean="0"/>
              <a:t>Next Steps – Post 16 Open Events</a:t>
            </a:r>
            <a:endParaRPr lang="en-GB" dirty="0"/>
          </a:p>
        </p:txBody>
      </p:sp>
      <p:sp>
        <p:nvSpPr>
          <p:cNvPr id="3" name="Content Placeholder 2"/>
          <p:cNvSpPr>
            <a:spLocks noGrp="1"/>
          </p:cNvSpPr>
          <p:nvPr>
            <p:ph idx="1"/>
          </p:nvPr>
        </p:nvSpPr>
        <p:spPr>
          <a:xfrm>
            <a:off x="609600" y="1417638"/>
            <a:ext cx="10972800" cy="4171602"/>
          </a:xfrm>
        </p:spPr>
        <p:txBody>
          <a:bodyPr/>
          <a:lstStyle/>
          <a:p>
            <a:pPr marL="0" indent="0">
              <a:buNone/>
            </a:pPr>
            <a:endParaRPr lang="en-GB" dirty="0" smtClean="0"/>
          </a:p>
          <a:p>
            <a:r>
              <a:rPr lang="en-GB" b="1" u="sng" dirty="0">
                <a:solidFill>
                  <a:srgbClr val="002060"/>
                </a:solidFill>
              </a:rPr>
              <a:t>Saturday 22</a:t>
            </a:r>
            <a:r>
              <a:rPr lang="en-GB" b="1" u="sng" baseline="30000" dirty="0">
                <a:solidFill>
                  <a:srgbClr val="002060"/>
                </a:solidFill>
              </a:rPr>
              <a:t>nd</a:t>
            </a:r>
            <a:r>
              <a:rPr lang="en-GB" b="1" u="sng" dirty="0">
                <a:solidFill>
                  <a:srgbClr val="002060"/>
                </a:solidFill>
              </a:rPr>
              <a:t> September </a:t>
            </a:r>
          </a:p>
          <a:p>
            <a:r>
              <a:rPr lang="en-GB" dirty="0">
                <a:solidFill>
                  <a:srgbClr val="002060"/>
                </a:solidFill>
              </a:rPr>
              <a:t>Open Day Blackpool and the Fylde College 10:00-14:00</a:t>
            </a:r>
          </a:p>
          <a:p>
            <a:r>
              <a:rPr lang="en-GB" dirty="0">
                <a:solidFill>
                  <a:srgbClr val="002060"/>
                </a:solidFill>
              </a:rPr>
              <a:t>Open Day Blackpool Sixth Form College 10:30-14:30</a:t>
            </a:r>
          </a:p>
          <a:p>
            <a:r>
              <a:rPr lang="en-GB" dirty="0">
                <a:solidFill>
                  <a:srgbClr val="002060"/>
                </a:solidFill>
              </a:rPr>
              <a:t>Open Day </a:t>
            </a:r>
            <a:r>
              <a:rPr lang="en-GB" dirty="0" err="1">
                <a:solidFill>
                  <a:srgbClr val="002060"/>
                </a:solidFill>
              </a:rPr>
              <a:t>Runshaw</a:t>
            </a:r>
            <a:r>
              <a:rPr lang="en-GB" dirty="0">
                <a:solidFill>
                  <a:srgbClr val="002060"/>
                </a:solidFill>
              </a:rPr>
              <a:t> College 11:00-15:00</a:t>
            </a:r>
          </a:p>
          <a:p>
            <a:endParaRPr lang="en-GB" dirty="0"/>
          </a:p>
        </p:txBody>
      </p:sp>
    </p:spTree>
    <p:extLst>
      <p:ext uri="{BB962C8B-B14F-4D97-AF65-F5344CB8AC3E}">
        <p14:creationId xmlns:p14="http://schemas.microsoft.com/office/powerpoint/2010/main" val="2091389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October</a:t>
            </a:r>
            <a:endParaRPr lang="en-GB" dirty="0"/>
          </a:p>
        </p:txBody>
      </p:sp>
      <p:sp>
        <p:nvSpPr>
          <p:cNvPr id="3" name="Content Placeholder 2"/>
          <p:cNvSpPr>
            <a:spLocks noGrp="1"/>
          </p:cNvSpPr>
          <p:nvPr>
            <p:ph idx="1"/>
          </p:nvPr>
        </p:nvSpPr>
        <p:spPr>
          <a:xfrm>
            <a:off x="609600" y="1600200"/>
            <a:ext cx="10972800" cy="4205063"/>
          </a:xfrm>
        </p:spPr>
        <p:txBody>
          <a:bodyPr>
            <a:normAutofit fontScale="85000" lnSpcReduction="10000"/>
          </a:bodyPr>
          <a:lstStyle/>
          <a:p>
            <a:r>
              <a:rPr lang="en-GB" b="1" dirty="0" smtClean="0">
                <a:solidFill>
                  <a:srgbClr val="002060"/>
                </a:solidFill>
              </a:rPr>
              <a:t>Saturday 6</a:t>
            </a:r>
            <a:r>
              <a:rPr lang="en-GB" b="1" baseline="30000" dirty="0" smtClean="0">
                <a:solidFill>
                  <a:srgbClr val="002060"/>
                </a:solidFill>
              </a:rPr>
              <a:t>th</a:t>
            </a:r>
            <a:r>
              <a:rPr lang="en-GB" b="1" dirty="0" smtClean="0">
                <a:solidFill>
                  <a:srgbClr val="002060"/>
                </a:solidFill>
              </a:rPr>
              <a:t> October - </a:t>
            </a:r>
            <a:r>
              <a:rPr lang="en-GB" dirty="0" smtClean="0">
                <a:solidFill>
                  <a:srgbClr val="002060"/>
                </a:solidFill>
              </a:rPr>
              <a:t>Myerscough College Course advice morning 09:45-12:30</a:t>
            </a:r>
          </a:p>
          <a:p>
            <a:r>
              <a:rPr lang="en-GB" b="1" dirty="0">
                <a:solidFill>
                  <a:srgbClr val="002060"/>
                </a:solidFill>
              </a:rPr>
              <a:t>Thursday 11</a:t>
            </a:r>
            <a:r>
              <a:rPr lang="en-GB" b="1" baseline="30000" dirty="0">
                <a:solidFill>
                  <a:srgbClr val="002060"/>
                </a:solidFill>
              </a:rPr>
              <a:t>th</a:t>
            </a:r>
            <a:r>
              <a:rPr lang="en-GB" b="1" dirty="0">
                <a:solidFill>
                  <a:srgbClr val="002060"/>
                </a:solidFill>
              </a:rPr>
              <a:t> October </a:t>
            </a:r>
            <a:r>
              <a:rPr lang="en-GB" dirty="0">
                <a:solidFill>
                  <a:srgbClr val="002060"/>
                </a:solidFill>
              </a:rPr>
              <a:t>– Open Evening </a:t>
            </a:r>
            <a:r>
              <a:rPr lang="en-GB" dirty="0" err="1">
                <a:solidFill>
                  <a:srgbClr val="002060"/>
                </a:solidFill>
              </a:rPr>
              <a:t>Runshaw</a:t>
            </a:r>
            <a:r>
              <a:rPr lang="en-GB" dirty="0">
                <a:solidFill>
                  <a:srgbClr val="002060"/>
                </a:solidFill>
              </a:rPr>
              <a:t> College 16:00-20:00 </a:t>
            </a:r>
          </a:p>
          <a:p>
            <a:r>
              <a:rPr lang="en-GB" b="1" dirty="0" smtClean="0">
                <a:solidFill>
                  <a:srgbClr val="002060"/>
                </a:solidFill>
              </a:rPr>
              <a:t>Saturday </a:t>
            </a:r>
            <a:r>
              <a:rPr lang="en-GB" b="1" dirty="0">
                <a:solidFill>
                  <a:srgbClr val="002060"/>
                </a:solidFill>
              </a:rPr>
              <a:t>13</a:t>
            </a:r>
            <a:r>
              <a:rPr lang="en-GB" b="1" baseline="30000" dirty="0">
                <a:solidFill>
                  <a:srgbClr val="002060"/>
                </a:solidFill>
              </a:rPr>
              <a:t>th</a:t>
            </a:r>
            <a:r>
              <a:rPr lang="en-GB" b="1" dirty="0">
                <a:solidFill>
                  <a:srgbClr val="002060"/>
                </a:solidFill>
              </a:rPr>
              <a:t> </a:t>
            </a:r>
            <a:r>
              <a:rPr lang="en-GB" b="1" dirty="0" smtClean="0">
                <a:solidFill>
                  <a:srgbClr val="002060"/>
                </a:solidFill>
              </a:rPr>
              <a:t>October</a:t>
            </a:r>
            <a:r>
              <a:rPr lang="en-GB" dirty="0">
                <a:solidFill>
                  <a:srgbClr val="002060"/>
                </a:solidFill>
              </a:rPr>
              <a:t> </a:t>
            </a:r>
            <a:r>
              <a:rPr lang="en-GB" dirty="0" smtClean="0">
                <a:solidFill>
                  <a:srgbClr val="002060"/>
                </a:solidFill>
              </a:rPr>
              <a:t>– Open </a:t>
            </a:r>
            <a:r>
              <a:rPr lang="en-GB" dirty="0">
                <a:solidFill>
                  <a:srgbClr val="002060"/>
                </a:solidFill>
              </a:rPr>
              <a:t>Day Blackpool Sixth Form College </a:t>
            </a:r>
            <a:r>
              <a:rPr lang="en-GB" dirty="0" smtClean="0">
                <a:solidFill>
                  <a:srgbClr val="002060"/>
                </a:solidFill>
              </a:rPr>
              <a:t>10:30-14:30</a:t>
            </a:r>
          </a:p>
          <a:p>
            <a:r>
              <a:rPr lang="en-GB" b="1" dirty="0" smtClean="0">
                <a:solidFill>
                  <a:srgbClr val="002060"/>
                </a:solidFill>
              </a:rPr>
              <a:t>Saturday 13</a:t>
            </a:r>
            <a:r>
              <a:rPr lang="en-GB" b="1" baseline="30000" dirty="0" smtClean="0">
                <a:solidFill>
                  <a:srgbClr val="002060"/>
                </a:solidFill>
              </a:rPr>
              <a:t>th</a:t>
            </a:r>
            <a:r>
              <a:rPr lang="en-GB" b="1" dirty="0" smtClean="0">
                <a:solidFill>
                  <a:srgbClr val="002060"/>
                </a:solidFill>
              </a:rPr>
              <a:t> October </a:t>
            </a:r>
            <a:r>
              <a:rPr lang="en-GB" dirty="0" smtClean="0">
                <a:solidFill>
                  <a:srgbClr val="002060"/>
                </a:solidFill>
              </a:rPr>
              <a:t>– Open Day at Cardinal Newman College 10am-1pm</a:t>
            </a:r>
          </a:p>
          <a:p>
            <a:r>
              <a:rPr lang="en-GB" b="1" dirty="0" smtClean="0">
                <a:solidFill>
                  <a:srgbClr val="002060"/>
                </a:solidFill>
              </a:rPr>
              <a:t>Tuesday 16</a:t>
            </a:r>
            <a:r>
              <a:rPr lang="en-GB" b="1" baseline="30000" dirty="0" smtClean="0">
                <a:solidFill>
                  <a:srgbClr val="002060"/>
                </a:solidFill>
              </a:rPr>
              <a:t>th</a:t>
            </a:r>
            <a:r>
              <a:rPr lang="en-GB" b="1" dirty="0" smtClean="0">
                <a:solidFill>
                  <a:srgbClr val="002060"/>
                </a:solidFill>
              </a:rPr>
              <a:t> October </a:t>
            </a:r>
            <a:r>
              <a:rPr lang="en-GB" dirty="0" smtClean="0">
                <a:solidFill>
                  <a:srgbClr val="002060"/>
                </a:solidFill>
              </a:rPr>
              <a:t>– Advice evening 16:00 – 19:30pm</a:t>
            </a:r>
          </a:p>
          <a:p>
            <a:r>
              <a:rPr lang="en-GB" b="1" dirty="0" smtClean="0">
                <a:solidFill>
                  <a:srgbClr val="002060"/>
                </a:solidFill>
              </a:rPr>
              <a:t>Wednesday 17</a:t>
            </a:r>
            <a:r>
              <a:rPr lang="en-GB" b="1" baseline="30000" dirty="0" smtClean="0">
                <a:solidFill>
                  <a:srgbClr val="002060"/>
                </a:solidFill>
              </a:rPr>
              <a:t>th</a:t>
            </a:r>
            <a:r>
              <a:rPr lang="en-GB" b="1" dirty="0" smtClean="0">
                <a:solidFill>
                  <a:srgbClr val="002060"/>
                </a:solidFill>
              </a:rPr>
              <a:t> and Thursday 18</a:t>
            </a:r>
            <a:r>
              <a:rPr lang="en-GB" b="1" baseline="30000" dirty="0" smtClean="0">
                <a:solidFill>
                  <a:srgbClr val="002060"/>
                </a:solidFill>
              </a:rPr>
              <a:t>th</a:t>
            </a:r>
            <a:r>
              <a:rPr lang="en-GB" b="1" dirty="0" smtClean="0">
                <a:solidFill>
                  <a:srgbClr val="002060"/>
                </a:solidFill>
              </a:rPr>
              <a:t> October </a:t>
            </a:r>
            <a:r>
              <a:rPr lang="en-GB" dirty="0" smtClean="0">
                <a:solidFill>
                  <a:srgbClr val="002060"/>
                </a:solidFill>
              </a:rPr>
              <a:t>– National Apprenticeship show at USN Bolton Arena</a:t>
            </a:r>
            <a:endParaRPr lang="en-GB" dirty="0">
              <a:solidFill>
                <a:srgbClr val="002060"/>
              </a:solidFill>
            </a:endParaRPr>
          </a:p>
          <a:p>
            <a:endParaRPr lang="en-GB" dirty="0"/>
          </a:p>
        </p:txBody>
      </p:sp>
    </p:spTree>
    <p:extLst>
      <p:ext uri="{BB962C8B-B14F-4D97-AF65-F5344CB8AC3E}">
        <p14:creationId xmlns:p14="http://schemas.microsoft.com/office/powerpoint/2010/main" val="1297663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November</a:t>
            </a:r>
            <a:endParaRPr lang="en-GB" dirty="0"/>
          </a:p>
        </p:txBody>
      </p:sp>
      <p:sp>
        <p:nvSpPr>
          <p:cNvPr id="3" name="Content Placeholder 2"/>
          <p:cNvSpPr>
            <a:spLocks noGrp="1"/>
          </p:cNvSpPr>
          <p:nvPr>
            <p:ph idx="1"/>
          </p:nvPr>
        </p:nvSpPr>
        <p:spPr/>
        <p:txBody>
          <a:bodyPr>
            <a:normAutofit fontScale="92500" lnSpcReduction="10000"/>
          </a:bodyPr>
          <a:lstStyle/>
          <a:p>
            <a:r>
              <a:rPr lang="en-GB" b="1" dirty="0">
                <a:solidFill>
                  <a:srgbClr val="002060"/>
                </a:solidFill>
              </a:rPr>
              <a:t>Wednesday 7</a:t>
            </a:r>
            <a:r>
              <a:rPr lang="en-GB" b="1" baseline="30000" dirty="0">
                <a:solidFill>
                  <a:srgbClr val="002060"/>
                </a:solidFill>
              </a:rPr>
              <a:t>th</a:t>
            </a:r>
            <a:r>
              <a:rPr lang="en-GB" b="1" dirty="0">
                <a:solidFill>
                  <a:srgbClr val="002060"/>
                </a:solidFill>
              </a:rPr>
              <a:t> November  </a:t>
            </a:r>
            <a:r>
              <a:rPr lang="en-GB" dirty="0">
                <a:solidFill>
                  <a:srgbClr val="002060"/>
                </a:solidFill>
              </a:rPr>
              <a:t>- Open Evening Blackpool and the Fylde College 16:30-19:00</a:t>
            </a:r>
          </a:p>
          <a:p>
            <a:r>
              <a:rPr lang="en-GB" b="1" dirty="0" smtClean="0">
                <a:solidFill>
                  <a:srgbClr val="002060"/>
                </a:solidFill>
              </a:rPr>
              <a:t>Saturday 10</a:t>
            </a:r>
            <a:r>
              <a:rPr lang="en-GB" b="1" baseline="30000" dirty="0" smtClean="0">
                <a:solidFill>
                  <a:srgbClr val="002060"/>
                </a:solidFill>
              </a:rPr>
              <a:t>th</a:t>
            </a:r>
            <a:r>
              <a:rPr lang="en-GB" b="1" dirty="0" smtClean="0">
                <a:solidFill>
                  <a:srgbClr val="002060"/>
                </a:solidFill>
              </a:rPr>
              <a:t> November – </a:t>
            </a:r>
            <a:r>
              <a:rPr lang="en-GB" dirty="0" smtClean="0">
                <a:solidFill>
                  <a:srgbClr val="002060"/>
                </a:solidFill>
              </a:rPr>
              <a:t>Myerscough College Course advice morning 09:45-12:30</a:t>
            </a:r>
          </a:p>
          <a:p>
            <a:r>
              <a:rPr lang="en-GB" b="1" dirty="0" smtClean="0">
                <a:solidFill>
                  <a:srgbClr val="002060"/>
                </a:solidFill>
              </a:rPr>
              <a:t>Saturday </a:t>
            </a:r>
            <a:r>
              <a:rPr lang="en-GB" b="1" dirty="0">
                <a:solidFill>
                  <a:srgbClr val="002060"/>
                </a:solidFill>
              </a:rPr>
              <a:t>17</a:t>
            </a:r>
            <a:r>
              <a:rPr lang="en-GB" b="1" baseline="30000" dirty="0">
                <a:solidFill>
                  <a:srgbClr val="002060"/>
                </a:solidFill>
              </a:rPr>
              <a:t>th</a:t>
            </a:r>
            <a:r>
              <a:rPr lang="en-GB" b="1" dirty="0">
                <a:solidFill>
                  <a:srgbClr val="002060"/>
                </a:solidFill>
              </a:rPr>
              <a:t> November </a:t>
            </a:r>
            <a:r>
              <a:rPr lang="en-GB" dirty="0">
                <a:solidFill>
                  <a:srgbClr val="002060"/>
                </a:solidFill>
              </a:rPr>
              <a:t>– Open Day Cardinal Newman College </a:t>
            </a:r>
          </a:p>
          <a:p>
            <a:r>
              <a:rPr lang="en-GB" b="1" dirty="0">
                <a:solidFill>
                  <a:srgbClr val="002060"/>
                </a:solidFill>
              </a:rPr>
              <a:t>Thursday 20</a:t>
            </a:r>
            <a:r>
              <a:rPr lang="en-GB" b="1" baseline="30000" dirty="0">
                <a:solidFill>
                  <a:srgbClr val="002060"/>
                </a:solidFill>
              </a:rPr>
              <a:t>th</a:t>
            </a:r>
            <a:r>
              <a:rPr lang="en-GB" b="1" dirty="0">
                <a:solidFill>
                  <a:srgbClr val="002060"/>
                </a:solidFill>
              </a:rPr>
              <a:t> November </a:t>
            </a:r>
            <a:r>
              <a:rPr lang="en-GB" dirty="0">
                <a:solidFill>
                  <a:srgbClr val="002060"/>
                </a:solidFill>
              </a:rPr>
              <a:t>– Open Evening </a:t>
            </a:r>
            <a:r>
              <a:rPr lang="en-GB" dirty="0" err="1">
                <a:solidFill>
                  <a:srgbClr val="002060"/>
                </a:solidFill>
              </a:rPr>
              <a:t>Runshaw</a:t>
            </a:r>
            <a:r>
              <a:rPr lang="en-GB" dirty="0">
                <a:solidFill>
                  <a:srgbClr val="002060"/>
                </a:solidFill>
              </a:rPr>
              <a:t> College 16:00-20:00</a:t>
            </a:r>
          </a:p>
          <a:p>
            <a:endParaRPr lang="en-GB" dirty="0"/>
          </a:p>
        </p:txBody>
      </p:sp>
    </p:spTree>
    <p:extLst>
      <p:ext uri="{BB962C8B-B14F-4D97-AF65-F5344CB8AC3E}">
        <p14:creationId xmlns:p14="http://schemas.microsoft.com/office/powerpoint/2010/main" val="1511750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206" y="560439"/>
            <a:ext cx="11602450" cy="4801314"/>
          </a:xfrm>
          <a:prstGeom prst="rect">
            <a:avLst/>
          </a:prstGeom>
          <a:noFill/>
        </p:spPr>
        <p:txBody>
          <a:bodyPr wrap="square" rtlCol="0">
            <a:spAutoFit/>
          </a:bodyPr>
          <a:lstStyle/>
          <a:p>
            <a:r>
              <a:rPr lang="en-GB" dirty="0" smtClean="0"/>
              <a:t>2018 results highlights</a:t>
            </a:r>
          </a:p>
          <a:p>
            <a:endParaRPr lang="en-GB" dirty="0"/>
          </a:p>
          <a:p>
            <a:pPr marL="285750" indent="-285750">
              <a:buFont typeface="Arial" panose="020B0604020202020204" pitchFamily="34" charset="0"/>
              <a:buChar char="•"/>
            </a:pPr>
            <a:r>
              <a:rPr lang="en-GB" dirty="0" smtClean="0"/>
              <a:t>Maths improved by 6% to 68% and was very close to national average of 70%</a:t>
            </a:r>
          </a:p>
          <a:p>
            <a:endParaRPr lang="en-GB" dirty="0" smtClean="0"/>
          </a:p>
          <a:p>
            <a:pPr marL="285750" indent="-285750">
              <a:buFont typeface="Arial" panose="020B0604020202020204" pitchFamily="34" charset="0"/>
              <a:buChar char="•"/>
            </a:pPr>
            <a:r>
              <a:rPr lang="en-GB" dirty="0" smtClean="0"/>
              <a:t>Science results showed massive improvement and 65% left with 2 sciences which is above national average</a:t>
            </a:r>
          </a:p>
          <a:p>
            <a:endParaRPr lang="en-GB" dirty="0" smtClean="0"/>
          </a:p>
          <a:p>
            <a:pPr marL="285750" indent="-285750">
              <a:buFont typeface="Arial" panose="020B0604020202020204" pitchFamily="34" charset="0"/>
              <a:buChar char="•"/>
            </a:pPr>
            <a:r>
              <a:rPr lang="en-GB" dirty="0" smtClean="0"/>
              <a:t>17 grade 9s in Biology, Chemistry, Physics</a:t>
            </a:r>
          </a:p>
          <a:p>
            <a:endParaRPr lang="en-GB" dirty="0" smtClean="0"/>
          </a:p>
          <a:p>
            <a:pPr marL="285750" indent="-285750">
              <a:buFont typeface="Arial" panose="020B0604020202020204" pitchFamily="34" charset="0"/>
              <a:buChar char="•"/>
            </a:pPr>
            <a:r>
              <a:rPr lang="en-GB" dirty="0" smtClean="0"/>
              <a:t>RS improved by 13% and so 54% of students left with an RS GCSE</a:t>
            </a:r>
          </a:p>
          <a:p>
            <a:endParaRPr lang="en-GB" dirty="0" smtClean="0"/>
          </a:p>
          <a:p>
            <a:pPr marL="285750" indent="-285750">
              <a:buFont typeface="Arial" panose="020B0604020202020204" pitchFamily="34" charset="0"/>
              <a:buChar char="•"/>
            </a:pPr>
            <a:r>
              <a:rPr lang="en-GB" dirty="0" smtClean="0"/>
              <a:t>Art, Computing, Photography, Textiles, Biology, Physics, Chemistry, PE results on or above national average at grade 4+</a:t>
            </a:r>
          </a:p>
          <a:p>
            <a:endParaRPr lang="en-GB" dirty="0" smtClean="0"/>
          </a:p>
          <a:p>
            <a:pPr marL="285750" indent="-285750">
              <a:buFont typeface="Arial" panose="020B0604020202020204" pitchFamily="34" charset="0"/>
              <a:buChar char="•"/>
            </a:pPr>
            <a:r>
              <a:rPr lang="en-GB" dirty="0" smtClean="0"/>
              <a:t>100% pass rate in Dance, Performing Arts and Sport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smtClean="0"/>
              <a:t>Ebacc</a:t>
            </a:r>
            <a:r>
              <a:rPr lang="en-GB" dirty="0" smtClean="0"/>
              <a:t> (Maths, English, Science, MFL, Humanity) up from 9% to 20% at grade 4+</a:t>
            </a:r>
          </a:p>
          <a:p>
            <a:endParaRPr lang="en-GB" dirty="0" smtClean="0"/>
          </a:p>
          <a:p>
            <a:pPr marL="285750" indent="-285750">
              <a:buFont typeface="Arial" panose="020B0604020202020204" pitchFamily="34" charset="0"/>
              <a:buChar char="•"/>
            </a:pPr>
            <a:r>
              <a:rPr lang="en-GB" dirty="0" smtClean="0"/>
              <a:t>Girls’ pass rate nationally was 71%. We were 70%</a:t>
            </a:r>
            <a:endParaRPr lang="en-GB" dirty="0"/>
          </a:p>
        </p:txBody>
      </p:sp>
    </p:spTree>
    <p:extLst>
      <p:ext uri="{BB962C8B-B14F-4D97-AF65-F5344CB8AC3E}">
        <p14:creationId xmlns:p14="http://schemas.microsoft.com/office/powerpoint/2010/main" val="1251993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December</a:t>
            </a:r>
            <a:endParaRPr lang="en-GB" dirty="0"/>
          </a:p>
        </p:txBody>
      </p:sp>
      <p:sp>
        <p:nvSpPr>
          <p:cNvPr id="3" name="Content Placeholder 2"/>
          <p:cNvSpPr>
            <a:spLocks noGrp="1"/>
          </p:cNvSpPr>
          <p:nvPr>
            <p:ph idx="1"/>
          </p:nvPr>
        </p:nvSpPr>
        <p:spPr/>
        <p:txBody>
          <a:bodyPr/>
          <a:lstStyle/>
          <a:p>
            <a:r>
              <a:rPr lang="en-GB" b="1" dirty="0">
                <a:solidFill>
                  <a:srgbClr val="002060"/>
                </a:solidFill>
              </a:rPr>
              <a:t>Wednesday 5</a:t>
            </a:r>
            <a:r>
              <a:rPr lang="en-GB" b="1" baseline="30000" dirty="0">
                <a:solidFill>
                  <a:srgbClr val="002060"/>
                </a:solidFill>
              </a:rPr>
              <a:t>th</a:t>
            </a:r>
            <a:r>
              <a:rPr lang="en-GB" b="1" dirty="0">
                <a:solidFill>
                  <a:srgbClr val="002060"/>
                </a:solidFill>
              </a:rPr>
              <a:t> December </a:t>
            </a:r>
            <a:r>
              <a:rPr lang="en-GB" dirty="0">
                <a:solidFill>
                  <a:srgbClr val="002060"/>
                </a:solidFill>
              </a:rPr>
              <a:t>– Meet the Experts at Blackpool and the Fylde College for personalised careers advice 16:30-19:00 </a:t>
            </a:r>
          </a:p>
          <a:p>
            <a:pPr marL="0" indent="0">
              <a:buNone/>
            </a:pPr>
            <a:endParaRPr lang="en-GB" dirty="0" smtClean="0">
              <a:solidFill>
                <a:srgbClr val="002060"/>
              </a:solidFill>
            </a:endParaRPr>
          </a:p>
          <a:p>
            <a:pPr marL="0" indent="0">
              <a:buNone/>
            </a:pPr>
            <a:r>
              <a:rPr lang="en-GB" dirty="0" smtClean="0">
                <a:solidFill>
                  <a:srgbClr val="002060"/>
                </a:solidFill>
              </a:rPr>
              <a:t>We also have Post 16 providers coming into school to give assemblies and will have representatives from local colleges at Parent’s Evening on </a:t>
            </a:r>
            <a:r>
              <a:rPr lang="en-GB" u="sng" dirty="0" smtClean="0">
                <a:solidFill>
                  <a:srgbClr val="002060"/>
                </a:solidFill>
              </a:rPr>
              <a:t>Thursday 8</a:t>
            </a:r>
            <a:r>
              <a:rPr lang="en-GB" u="sng" baseline="30000" dirty="0" smtClean="0">
                <a:solidFill>
                  <a:srgbClr val="002060"/>
                </a:solidFill>
              </a:rPr>
              <a:t>th</a:t>
            </a:r>
            <a:r>
              <a:rPr lang="en-GB" u="sng" dirty="0" smtClean="0">
                <a:solidFill>
                  <a:srgbClr val="002060"/>
                </a:solidFill>
              </a:rPr>
              <a:t> November</a:t>
            </a:r>
            <a:endParaRPr lang="en-GB" u="sng" dirty="0">
              <a:solidFill>
                <a:srgbClr val="002060"/>
              </a:solidFill>
            </a:endParaRPr>
          </a:p>
        </p:txBody>
      </p:sp>
    </p:spTree>
    <p:extLst>
      <p:ext uri="{BB962C8B-B14F-4D97-AF65-F5344CB8AC3E}">
        <p14:creationId xmlns:p14="http://schemas.microsoft.com/office/powerpoint/2010/main" val="2367188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gglescliffe.org.uk/images/documents/exams/2015/ofqual-grading-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16632"/>
            <a:ext cx="4752528" cy="5897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independent.co.uk/s3fs-public/styles/story_medium/public/thumbnails/image/2017/08/01/13/gra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061" y="980728"/>
            <a:ext cx="4066483" cy="484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717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sz="6600" dirty="0" smtClean="0"/>
              <a:t>English	</a:t>
            </a:r>
            <a:endParaRPr lang="en-GB" sz="6600" dirty="0"/>
          </a:p>
        </p:txBody>
      </p:sp>
      <p:sp>
        <p:nvSpPr>
          <p:cNvPr id="7" name="Subtitle 6"/>
          <p:cNvSpPr>
            <a:spLocks noGrp="1"/>
          </p:cNvSpPr>
          <p:nvPr>
            <p:ph type="subTitle" idx="1"/>
          </p:nvPr>
        </p:nvSpPr>
        <p:spPr/>
        <p:txBody>
          <a:bodyPr/>
          <a:lstStyle/>
          <a:p>
            <a:r>
              <a:rPr lang="en-GB" dirty="0" smtClean="0"/>
              <a:t>Mrs </a:t>
            </a:r>
            <a:r>
              <a:rPr lang="en-GB" dirty="0" err="1" smtClean="0"/>
              <a:t>Aspden</a:t>
            </a:r>
            <a:endParaRPr lang="en-GB" dirty="0" smtClean="0"/>
          </a:p>
          <a:p>
            <a:r>
              <a:rPr lang="en-GB" dirty="0" smtClean="0"/>
              <a:t>Faculty Leader for English</a:t>
            </a:r>
            <a:endParaRPr lang="en-GB" dirty="0"/>
          </a:p>
        </p:txBody>
      </p:sp>
    </p:spTree>
    <p:extLst>
      <p:ext uri="{BB962C8B-B14F-4D97-AF65-F5344CB8AC3E}">
        <p14:creationId xmlns:p14="http://schemas.microsoft.com/office/powerpoint/2010/main" val="575284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199" y="1259844"/>
            <a:ext cx="10801201" cy="4612491"/>
          </a:xfrm>
        </p:spPr>
        <p:txBody>
          <a:bodyPr>
            <a:noAutofit/>
          </a:bodyPr>
          <a:lstStyle/>
          <a:p>
            <a:pPr marL="0" indent="0">
              <a:buNone/>
            </a:pPr>
            <a:r>
              <a:rPr lang="en-GB" sz="2000" dirty="0" smtClean="0"/>
              <a:t>The current year 11s will be the third cohort of students to sit the new GCSE.</a:t>
            </a:r>
          </a:p>
          <a:p>
            <a:pPr marL="0" indent="0">
              <a:buNone/>
            </a:pPr>
            <a:r>
              <a:rPr lang="en-GB" sz="2000" dirty="0" smtClean="0"/>
              <a:t>The timetable of exams is as follows:</a:t>
            </a:r>
          </a:p>
          <a:p>
            <a:pPr marL="0" indent="0">
              <a:buNone/>
            </a:pPr>
            <a:endParaRPr lang="en-GB" sz="2000" dirty="0" smtClean="0"/>
          </a:p>
          <a:p>
            <a:pPr marL="0" indent="0">
              <a:buNone/>
            </a:pPr>
            <a:endParaRPr lang="en-GB" sz="2000" dirty="0"/>
          </a:p>
          <a:p>
            <a:pPr fontAlgn="base"/>
            <a:endParaRPr lang="en-GB" sz="2000" dirty="0" smtClean="0">
              <a:solidFill>
                <a:srgbClr val="404040"/>
              </a:solidFill>
              <a:latin typeface="+mj-lt"/>
            </a:endParaRPr>
          </a:p>
        </p:txBody>
      </p:sp>
      <p:sp>
        <p:nvSpPr>
          <p:cNvPr id="4" name="Title 3"/>
          <p:cNvSpPr>
            <a:spLocks noGrp="1"/>
          </p:cNvSpPr>
          <p:nvPr>
            <p:ph type="title"/>
          </p:nvPr>
        </p:nvSpPr>
        <p:spPr>
          <a:xfrm>
            <a:off x="335360" y="116844"/>
            <a:ext cx="10972800" cy="1143000"/>
          </a:xfrm>
        </p:spPr>
        <p:txBody>
          <a:bodyPr>
            <a:normAutofit/>
          </a:bodyPr>
          <a:lstStyle/>
          <a:p>
            <a:r>
              <a:rPr lang="en-GB" dirty="0" smtClean="0"/>
              <a:t>GCSE English</a:t>
            </a:r>
            <a:endParaRPr lang="en-GB" dirty="0"/>
          </a:p>
        </p:txBody>
      </p:sp>
      <p:graphicFrame>
        <p:nvGraphicFramePr>
          <p:cNvPr id="5" name="Table 4"/>
          <p:cNvGraphicFramePr>
            <a:graphicFrameLocks noGrp="1"/>
          </p:cNvGraphicFramePr>
          <p:nvPr>
            <p:extLst/>
          </p:nvPr>
        </p:nvGraphicFramePr>
        <p:xfrm>
          <a:off x="781200" y="2204864"/>
          <a:ext cx="10427367" cy="1759012"/>
        </p:xfrm>
        <a:graphic>
          <a:graphicData uri="http://schemas.openxmlformats.org/drawingml/2006/table">
            <a:tbl>
              <a:tblPr firstRow="1" bandRow="1">
                <a:tableStyleId>{5C22544A-7EE6-4342-B048-85BDC9FD1C3A}</a:tableStyleId>
              </a:tblPr>
              <a:tblGrid>
                <a:gridCol w="2411122"/>
                <a:gridCol w="2411122"/>
                <a:gridCol w="2411122"/>
                <a:gridCol w="2411122"/>
                <a:gridCol w="782879"/>
              </a:tblGrid>
              <a:tr h="478852">
                <a:tc gridSpan="5">
                  <a:txBody>
                    <a:bodyPr/>
                    <a:lstStyle/>
                    <a:p>
                      <a:r>
                        <a:rPr lang="en-GB" dirty="0" smtClean="0"/>
                        <a:t>English Language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78852">
                <a:tc>
                  <a:txBody>
                    <a:bodyPr/>
                    <a:lstStyle/>
                    <a:p>
                      <a:r>
                        <a:rPr lang="en-GB" dirty="0" smtClean="0"/>
                        <a:t>8700/1</a:t>
                      </a:r>
                      <a:endParaRPr lang="en-GB" dirty="0"/>
                    </a:p>
                  </a:txBody>
                  <a:tcPr/>
                </a:tc>
                <a:tc>
                  <a:txBody>
                    <a:bodyPr/>
                    <a:lstStyle/>
                    <a:p>
                      <a:r>
                        <a:rPr lang="en-GB" dirty="0" smtClean="0"/>
                        <a:t>Explorations in creative reading and writing</a:t>
                      </a:r>
                      <a:endParaRPr lang="en-GB" dirty="0"/>
                    </a:p>
                  </a:txBody>
                  <a:tcPr/>
                </a:tc>
                <a:tc>
                  <a:txBody>
                    <a:bodyPr/>
                    <a:lstStyle/>
                    <a:p>
                      <a:r>
                        <a:rPr lang="en-GB" dirty="0" smtClean="0"/>
                        <a:t>1h 45m</a:t>
                      </a:r>
                      <a:endParaRPr lang="en-GB" dirty="0"/>
                    </a:p>
                  </a:txBody>
                  <a:tcPr/>
                </a:tc>
                <a:tc>
                  <a:txBody>
                    <a:bodyPr/>
                    <a:lstStyle/>
                    <a:p>
                      <a:r>
                        <a:rPr lang="en-GB" baseline="0" dirty="0" smtClean="0"/>
                        <a:t>4</a:t>
                      </a:r>
                      <a:r>
                        <a:rPr lang="en-GB" baseline="30000" dirty="0" smtClean="0"/>
                        <a:t>th</a:t>
                      </a:r>
                      <a:r>
                        <a:rPr lang="en-GB" dirty="0" smtClean="0"/>
                        <a:t> June 2019</a:t>
                      </a:r>
                      <a:endParaRPr lang="en-GB" dirty="0"/>
                    </a:p>
                  </a:txBody>
                  <a:tcPr/>
                </a:tc>
                <a:tc>
                  <a:txBody>
                    <a:bodyPr/>
                    <a:lstStyle/>
                    <a:p>
                      <a:r>
                        <a:rPr lang="en-GB" dirty="0" smtClean="0"/>
                        <a:t>am</a:t>
                      </a:r>
                      <a:endParaRPr lang="en-GB" dirty="0"/>
                    </a:p>
                  </a:txBody>
                  <a:tcPr/>
                </a:tc>
              </a:tr>
              <a:tr h="478852">
                <a:tc>
                  <a:txBody>
                    <a:bodyPr/>
                    <a:lstStyle/>
                    <a:p>
                      <a:r>
                        <a:rPr lang="en-GB" dirty="0" smtClean="0"/>
                        <a:t>8700/2</a:t>
                      </a:r>
                      <a:endParaRPr lang="en-GB" dirty="0"/>
                    </a:p>
                  </a:txBody>
                  <a:tcPr/>
                </a:tc>
                <a:tc>
                  <a:txBody>
                    <a:bodyPr/>
                    <a:lstStyle/>
                    <a:p>
                      <a:r>
                        <a:rPr lang="en-GB" dirty="0" smtClean="0"/>
                        <a:t>Writers’ viewpoints and perspectives</a:t>
                      </a:r>
                      <a:endParaRPr lang="en-GB" dirty="0"/>
                    </a:p>
                  </a:txBody>
                  <a:tcPr/>
                </a:tc>
                <a:tc>
                  <a:txBody>
                    <a:bodyPr/>
                    <a:lstStyle/>
                    <a:p>
                      <a:r>
                        <a:rPr lang="en-GB" dirty="0" smtClean="0"/>
                        <a:t>1h 45m</a:t>
                      </a:r>
                      <a:endParaRPr lang="en-GB" dirty="0"/>
                    </a:p>
                  </a:txBody>
                  <a:tcPr/>
                </a:tc>
                <a:tc>
                  <a:txBody>
                    <a:bodyPr/>
                    <a:lstStyle/>
                    <a:p>
                      <a:r>
                        <a:rPr lang="en-GB" baseline="0" dirty="0" smtClean="0"/>
                        <a:t>7</a:t>
                      </a:r>
                      <a:r>
                        <a:rPr lang="en-GB" baseline="30000" dirty="0" smtClean="0"/>
                        <a:t>th</a:t>
                      </a:r>
                      <a:r>
                        <a:rPr lang="en-GB" dirty="0" smtClean="0"/>
                        <a:t> June 2019</a:t>
                      </a:r>
                      <a:endParaRPr lang="en-GB" dirty="0"/>
                    </a:p>
                  </a:txBody>
                  <a:tcPr/>
                </a:tc>
                <a:tc>
                  <a:txBody>
                    <a:bodyPr/>
                    <a:lstStyle/>
                    <a:p>
                      <a:r>
                        <a:rPr lang="en-GB" dirty="0" smtClean="0"/>
                        <a:t>am</a:t>
                      </a:r>
                    </a:p>
                  </a:txBody>
                  <a:tcPr/>
                </a:tc>
              </a:tr>
            </a:tbl>
          </a:graphicData>
        </a:graphic>
      </p:graphicFrame>
      <p:graphicFrame>
        <p:nvGraphicFramePr>
          <p:cNvPr id="6" name="Table 5"/>
          <p:cNvGraphicFramePr>
            <a:graphicFrameLocks noGrp="1"/>
          </p:cNvGraphicFramePr>
          <p:nvPr>
            <p:extLst/>
          </p:nvPr>
        </p:nvGraphicFramePr>
        <p:xfrm>
          <a:off x="781199" y="4120269"/>
          <a:ext cx="10427367" cy="1718176"/>
        </p:xfrm>
        <a:graphic>
          <a:graphicData uri="http://schemas.openxmlformats.org/drawingml/2006/table">
            <a:tbl>
              <a:tblPr firstRow="1" bandRow="1">
                <a:tableStyleId>{5C22544A-7EE6-4342-B048-85BDC9FD1C3A}</a:tableStyleId>
              </a:tblPr>
              <a:tblGrid>
                <a:gridCol w="2411122"/>
                <a:gridCol w="2411122"/>
                <a:gridCol w="2411122"/>
                <a:gridCol w="2411122"/>
                <a:gridCol w="782879"/>
              </a:tblGrid>
              <a:tr h="438016">
                <a:tc gridSpan="5">
                  <a:txBody>
                    <a:bodyPr/>
                    <a:lstStyle/>
                    <a:p>
                      <a:r>
                        <a:rPr lang="en-GB" dirty="0" smtClean="0"/>
                        <a:t>English Literature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38016">
                <a:tc>
                  <a:txBody>
                    <a:bodyPr/>
                    <a:lstStyle/>
                    <a:p>
                      <a:r>
                        <a:rPr lang="en-GB" dirty="0" smtClean="0"/>
                        <a:t>8702/1</a:t>
                      </a:r>
                      <a:endParaRPr lang="en-GB" dirty="0"/>
                    </a:p>
                  </a:txBody>
                  <a:tcPr/>
                </a:tc>
                <a:tc>
                  <a:txBody>
                    <a:bodyPr/>
                    <a:lstStyle/>
                    <a:p>
                      <a:r>
                        <a:rPr lang="en-GB" dirty="0" smtClean="0"/>
                        <a:t>Shakespeare and the 19</a:t>
                      </a:r>
                      <a:r>
                        <a:rPr lang="en-GB" baseline="30000" dirty="0" smtClean="0"/>
                        <a:t>th</a:t>
                      </a:r>
                      <a:r>
                        <a:rPr lang="en-GB" dirty="0" smtClean="0"/>
                        <a:t> century novel</a:t>
                      </a:r>
                      <a:endParaRPr lang="en-GB" dirty="0"/>
                    </a:p>
                  </a:txBody>
                  <a:tcPr/>
                </a:tc>
                <a:tc>
                  <a:txBody>
                    <a:bodyPr/>
                    <a:lstStyle/>
                    <a:p>
                      <a:r>
                        <a:rPr lang="en-GB" dirty="0" smtClean="0"/>
                        <a:t>1h 45m</a:t>
                      </a:r>
                      <a:endParaRPr lang="en-GB" dirty="0"/>
                    </a:p>
                  </a:txBody>
                  <a:tcPr/>
                </a:tc>
                <a:tc>
                  <a:txBody>
                    <a:bodyPr/>
                    <a:lstStyle/>
                    <a:p>
                      <a:r>
                        <a:rPr lang="en-GB" baseline="0" dirty="0" smtClean="0"/>
                        <a:t>15</a:t>
                      </a:r>
                      <a:r>
                        <a:rPr lang="en-GB" baseline="30000" dirty="0" smtClean="0"/>
                        <a:t>th</a:t>
                      </a:r>
                      <a:r>
                        <a:rPr lang="en-GB" dirty="0" smtClean="0"/>
                        <a:t> May 2019</a:t>
                      </a:r>
                      <a:endParaRPr lang="en-GB" dirty="0"/>
                    </a:p>
                  </a:txBody>
                  <a:tcPr/>
                </a:tc>
                <a:tc>
                  <a:txBody>
                    <a:bodyPr/>
                    <a:lstStyle/>
                    <a:p>
                      <a:r>
                        <a:rPr lang="en-GB" dirty="0" smtClean="0"/>
                        <a:t>am</a:t>
                      </a:r>
                      <a:endParaRPr lang="en-GB" dirty="0"/>
                    </a:p>
                  </a:txBody>
                  <a:tcPr/>
                </a:tc>
              </a:tr>
              <a:tr h="438016">
                <a:tc>
                  <a:txBody>
                    <a:bodyPr/>
                    <a:lstStyle/>
                    <a:p>
                      <a:r>
                        <a:rPr lang="en-GB" dirty="0" smtClean="0"/>
                        <a:t>8702/2</a:t>
                      </a:r>
                      <a:endParaRPr lang="en-GB" dirty="0"/>
                    </a:p>
                  </a:txBody>
                  <a:tcPr/>
                </a:tc>
                <a:tc>
                  <a:txBody>
                    <a:bodyPr/>
                    <a:lstStyle/>
                    <a:p>
                      <a:r>
                        <a:rPr lang="en-GB" dirty="0" smtClean="0"/>
                        <a:t>Modern texts and poetry</a:t>
                      </a:r>
                      <a:endParaRPr lang="en-GB" dirty="0"/>
                    </a:p>
                  </a:txBody>
                  <a:tcPr/>
                </a:tc>
                <a:tc>
                  <a:txBody>
                    <a:bodyPr/>
                    <a:lstStyle/>
                    <a:p>
                      <a:r>
                        <a:rPr lang="en-GB" dirty="0" smtClean="0"/>
                        <a:t>2h 15m</a:t>
                      </a:r>
                      <a:endParaRPr lang="en-GB" dirty="0"/>
                    </a:p>
                  </a:txBody>
                  <a:tcPr/>
                </a:tc>
                <a:tc>
                  <a:txBody>
                    <a:bodyPr/>
                    <a:lstStyle/>
                    <a:p>
                      <a:r>
                        <a:rPr lang="en-GB" baseline="0" dirty="0" smtClean="0"/>
                        <a:t>23rd May</a:t>
                      </a:r>
                      <a:r>
                        <a:rPr lang="en-GB" dirty="0" smtClean="0"/>
                        <a:t> 2019</a:t>
                      </a:r>
                      <a:endParaRPr lang="en-GB" dirty="0"/>
                    </a:p>
                  </a:txBody>
                  <a:tcPr/>
                </a:tc>
                <a:tc>
                  <a:txBody>
                    <a:bodyPr/>
                    <a:lstStyle/>
                    <a:p>
                      <a:r>
                        <a:rPr lang="en-GB" dirty="0" smtClean="0"/>
                        <a:t>am</a:t>
                      </a:r>
                    </a:p>
                  </a:txBody>
                  <a:tcPr/>
                </a:tc>
              </a:tr>
            </a:tbl>
          </a:graphicData>
        </a:graphic>
      </p:graphicFrame>
    </p:spTree>
    <p:extLst>
      <p:ext uri="{BB962C8B-B14F-4D97-AF65-F5344CB8AC3E}">
        <p14:creationId xmlns:p14="http://schemas.microsoft.com/office/powerpoint/2010/main" val="3366087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 a quick reminder</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There are actually two qualifications:</a:t>
            </a:r>
          </a:p>
          <a:p>
            <a:r>
              <a:rPr lang="en-GB" dirty="0" smtClean="0"/>
              <a:t>GCSE English Language (AQA)</a:t>
            </a:r>
          </a:p>
          <a:p>
            <a:r>
              <a:rPr lang="en-GB" dirty="0" smtClean="0"/>
              <a:t>GCSE English Literature (AQA)</a:t>
            </a:r>
          </a:p>
          <a:p>
            <a:pPr marL="0" indent="0">
              <a:buNone/>
            </a:pPr>
            <a:r>
              <a:rPr lang="en-GB" dirty="0" smtClean="0"/>
              <a:t>They are exam only – no coursework or controlled assessments.</a:t>
            </a:r>
          </a:p>
          <a:p>
            <a:pPr marL="0" indent="0">
              <a:buNone/>
            </a:pPr>
            <a:r>
              <a:rPr lang="en-GB" dirty="0" smtClean="0"/>
              <a:t>Speaking and Listening assessments will be recorded.</a:t>
            </a:r>
            <a:endParaRPr lang="en-GB" dirty="0"/>
          </a:p>
        </p:txBody>
      </p:sp>
    </p:spTree>
    <p:extLst>
      <p:ext uri="{BB962C8B-B14F-4D97-AF65-F5344CB8AC3E}">
        <p14:creationId xmlns:p14="http://schemas.microsoft.com/office/powerpoint/2010/main" val="1793866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274639"/>
            <a:ext cx="7416824" cy="562074"/>
          </a:xfrm>
        </p:spPr>
        <p:txBody>
          <a:bodyPr>
            <a:normAutofit fontScale="90000"/>
          </a:bodyPr>
          <a:lstStyle/>
          <a:p>
            <a:r>
              <a:rPr lang="en-GB" dirty="0" smtClean="0"/>
              <a:t>GCSE English Language</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980728"/>
            <a:ext cx="403244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67808" y="980728"/>
            <a:ext cx="388843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272" y="980728"/>
            <a:ext cx="345638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558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2"/>
                </a:solidFill>
              </a:rPr>
              <a:t>GCSE English Literature</a:t>
            </a:r>
            <a:endParaRPr lang="en-GB" dirty="0"/>
          </a:p>
        </p:txBody>
      </p:sp>
      <p:sp>
        <p:nvSpPr>
          <p:cNvPr id="5" name="Content Placeholder 4"/>
          <p:cNvSpPr>
            <a:spLocks noGrp="1"/>
          </p:cNvSpPr>
          <p:nvPr>
            <p:ph sz="half" idx="1"/>
          </p:nvPr>
        </p:nvSpPr>
        <p:spPr>
          <a:xfrm>
            <a:off x="191344" y="1417638"/>
            <a:ext cx="5803056" cy="4459633"/>
          </a:xfrm>
          <a:solidFill>
            <a:schemeClr val="accent6">
              <a:lumMod val="40000"/>
              <a:lumOff val="60000"/>
            </a:schemeClr>
          </a:solidFill>
        </p:spPr>
        <p:txBody>
          <a:bodyPr>
            <a:normAutofit fontScale="47500" lnSpcReduction="20000"/>
          </a:bodyPr>
          <a:lstStyle/>
          <a:p>
            <a:pPr marL="0" indent="0">
              <a:buClr>
                <a:schemeClr val="tx1"/>
              </a:buClr>
              <a:buNone/>
            </a:pPr>
            <a:r>
              <a:rPr lang="en-GB" sz="5100" b="1" dirty="0" smtClean="0">
                <a:cs typeface="Arial" charset="0"/>
              </a:rPr>
              <a:t>Literature Paper 1</a:t>
            </a:r>
          </a:p>
          <a:p>
            <a:pPr marL="355600" indent="-355600">
              <a:buClr>
                <a:schemeClr val="tx1"/>
              </a:buClr>
              <a:buFont typeface="Arial" charset="0"/>
              <a:buChar char="•"/>
            </a:pPr>
            <a:endParaRPr lang="en-GB" sz="3800" dirty="0">
              <a:cs typeface="Arial" charset="0"/>
            </a:endParaRPr>
          </a:p>
          <a:p>
            <a:pPr marL="355600" indent="-355600">
              <a:buClr>
                <a:schemeClr val="tx1"/>
              </a:buClr>
              <a:buFont typeface="Arial" charset="0"/>
              <a:buChar char="•"/>
            </a:pPr>
            <a:r>
              <a:rPr lang="en-GB" sz="3800" dirty="0" smtClean="0">
                <a:cs typeface="Arial" charset="0"/>
              </a:rPr>
              <a:t>1 </a:t>
            </a:r>
            <a:r>
              <a:rPr lang="en-GB" sz="3800" dirty="0">
                <a:cs typeface="Arial" charset="0"/>
              </a:rPr>
              <a:t>hour 45 minutes.</a:t>
            </a:r>
          </a:p>
          <a:p>
            <a:pPr marL="355600" indent="-355600">
              <a:buFont typeface="Arial" charset="0"/>
              <a:buChar char="•"/>
            </a:pPr>
            <a:endParaRPr lang="en-GB" sz="3800" dirty="0">
              <a:cs typeface="Arial" charset="0"/>
            </a:endParaRPr>
          </a:p>
          <a:p>
            <a:pPr marL="355600" indent="-355600">
              <a:buClr>
                <a:schemeClr val="tx1"/>
              </a:buClr>
              <a:buFont typeface="Arial" charset="0"/>
              <a:buChar char="•"/>
            </a:pPr>
            <a:r>
              <a:rPr lang="en-GB" sz="3800" dirty="0">
                <a:cs typeface="Arial" charset="0"/>
              </a:rPr>
              <a:t>40 % of Literature GCSE.</a:t>
            </a:r>
          </a:p>
          <a:p>
            <a:pPr marL="355600" indent="-355600">
              <a:buFont typeface="Arial" charset="0"/>
              <a:buChar char="•"/>
            </a:pPr>
            <a:endParaRPr lang="en-GB" sz="3800" dirty="0">
              <a:cs typeface="Arial" charset="0"/>
            </a:endParaRPr>
          </a:p>
          <a:p>
            <a:pPr marL="355600" indent="-355600">
              <a:buClr>
                <a:schemeClr val="tx1"/>
              </a:buClr>
              <a:buFont typeface="Arial" charset="0"/>
              <a:buChar char="•"/>
            </a:pPr>
            <a:r>
              <a:rPr lang="en-GB" sz="3800" dirty="0">
                <a:cs typeface="Arial" charset="0"/>
              </a:rPr>
              <a:t>Two sections.</a:t>
            </a:r>
          </a:p>
          <a:p>
            <a:pPr marL="355600" indent="-355600">
              <a:buFont typeface="Arial" charset="0"/>
              <a:buChar char="•"/>
            </a:pPr>
            <a:endParaRPr lang="en-GB" sz="3800" dirty="0">
              <a:cs typeface="Arial" charset="0"/>
            </a:endParaRPr>
          </a:p>
          <a:p>
            <a:pPr marL="355600" indent="-355600">
              <a:buClr>
                <a:schemeClr val="tx1"/>
              </a:buClr>
              <a:buFont typeface="Arial" charset="0"/>
              <a:buChar char="•"/>
            </a:pPr>
            <a:r>
              <a:rPr lang="en-GB" sz="3800" b="1" dirty="0">
                <a:solidFill>
                  <a:srgbClr val="FF0000"/>
                </a:solidFill>
                <a:cs typeface="Arial" charset="0"/>
              </a:rPr>
              <a:t>Section A – Macbeth</a:t>
            </a:r>
          </a:p>
          <a:p>
            <a:pPr marL="0" indent="0">
              <a:buClr>
                <a:schemeClr val="tx1"/>
              </a:buClr>
              <a:buNone/>
            </a:pPr>
            <a:r>
              <a:rPr lang="en-GB" sz="3800" b="1" dirty="0">
                <a:solidFill>
                  <a:srgbClr val="FF0000"/>
                </a:solidFill>
                <a:cs typeface="Arial" charset="0"/>
              </a:rPr>
              <a:t>      Includes one extract question and one whole text </a:t>
            </a:r>
            <a:r>
              <a:rPr lang="en-GB" sz="3800" b="1" dirty="0" smtClean="0">
                <a:solidFill>
                  <a:srgbClr val="FF0000"/>
                </a:solidFill>
                <a:cs typeface="Arial" charset="0"/>
              </a:rPr>
              <a:t>question.</a:t>
            </a:r>
            <a:endParaRPr lang="en-GB" sz="3800" b="1" dirty="0">
              <a:solidFill>
                <a:srgbClr val="FF0000"/>
              </a:solidFill>
              <a:cs typeface="Arial" charset="0"/>
            </a:endParaRPr>
          </a:p>
          <a:p>
            <a:pPr marL="355600" indent="-355600">
              <a:buClr>
                <a:schemeClr val="tx1"/>
              </a:buClr>
              <a:buFont typeface="Arial" charset="0"/>
              <a:buChar char="•"/>
            </a:pPr>
            <a:endParaRPr lang="en-GB" sz="3800" b="1" dirty="0">
              <a:solidFill>
                <a:srgbClr val="FF0000"/>
              </a:solidFill>
              <a:cs typeface="Arial" charset="0"/>
            </a:endParaRPr>
          </a:p>
          <a:p>
            <a:pPr marL="355600" indent="-355600">
              <a:buClr>
                <a:schemeClr val="tx1"/>
              </a:buClr>
              <a:buFont typeface="Arial" charset="0"/>
              <a:buChar char="•"/>
            </a:pPr>
            <a:r>
              <a:rPr lang="en-GB" sz="3800" b="1" dirty="0">
                <a:solidFill>
                  <a:srgbClr val="7030A0"/>
                </a:solidFill>
                <a:cs typeface="Arial" charset="0"/>
              </a:rPr>
              <a:t>Section B – A Christmas Carol</a:t>
            </a:r>
          </a:p>
          <a:p>
            <a:pPr marL="0" indent="0">
              <a:buClr>
                <a:schemeClr val="tx1"/>
              </a:buClr>
              <a:buNone/>
            </a:pPr>
            <a:r>
              <a:rPr lang="en-GB" sz="3800" b="1" dirty="0">
                <a:solidFill>
                  <a:srgbClr val="7030A0"/>
                </a:solidFill>
                <a:cs typeface="Arial" charset="0"/>
              </a:rPr>
              <a:t>      Includes one extract question and one whole text </a:t>
            </a:r>
            <a:r>
              <a:rPr lang="en-GB" sz="3800" b="1" dirty="0" smtClean="0">
                <a:solidFill>
                  <a:srgbClr val="7030A0"/>
                </a:solidFill>
                <a:cs typeface="Arial" charset="0"/>
              </a:rPr>
              <a:t>question.</a:t>
            </a:r>
            <a:endParaRPr lang="en-GB" sz="3800" b="1" dirty="0">
              <a:solidFill>
                <a:srgbClr val="7030A0"/>
              </a:solidFill>
              <a:cs typeface="Arial" charset="0"/>
            </a:endParaRPr>
          </a:p>
          <a:p>
            <a:endParaRPr lang="en-GB" sz="1600" dirty="0"/>
          </a:p>
        </p:txBody>
      </p:sp>
      <p:sp>
        <p:nvSpPr>
          <p:cNvPr id="6" name="Content Placeholder 5"/>
          <p:cNvSpPr>
            <a:spLocks noGrp="1"/>
          </p:cNvSpPr>
          <p:nvPr>
            <p:ph sz="half" idx="2"/>
          </p:nvPr>
        </p:nvSpPr>
        <p:spPr>
          <a:xfrm>
            <a:off x="6240016" y="1417638"/>
            <a:ext cx="5760640" cy="4459633"/>
          </a:xfrm>
          <a:solidFill>
            <a:schemeClr val="accent1">
              <a:lumMod val="20000"/>
              <a:lumOff val="80000"/>
            </a:schemeClr>
          </a:solidFill>
        </p:spPr>
        <p:txBody>
          <a:bodyPr>
            <a:normAutofit fontScale="47500" lnSpcReduction="20000"/>
          </a:bodyPr>
          <a:lstStyle/>
          <a:p>
            <a:pPr marL="0" indent="0">
              <a:buNone/>
            </a:pPr>
            <a:r>
              <a:rPr lang="en-GB" sz="5100" b="1" dirty="0" smtClean="0"/>
              <a:t>Literature Paper 2</a:t>
            </a:r>
          </a:p>
          <a:p>
            <a:pPr marL="0" indent="0">
              <a:buNone/>
            </a:pPr>
            <a:endParaRPr lang="en-GB" sz="5100" dirty="0" smtClean="0"/>
          </a:p>
          <a:p>
            <a:pPr marL="355600" indent="-355600">
              <a:buClr>
                <a:schemeClr val="tx1"/>
              </a:buClr>
              <a:buFont typeface="Arial" charset="0"/>
              <a:buChar char="•"/>
            </a:pPr>
            <a:r>
              <a:rPr lang="en-GB" sz="5100" dirty="0">
                <a:cs typeface="Arial" charset="0"/>
              </a:rPr>
              <a:t>2 hour 15 </a:t>
            </a:r>
            <a:r>
              <a:rPr lang="en-GB" sz="5100" dirty="0" smtClean="0">
                <a:cs typeface="Arial" charset="0"/>
              </a:rPr>
              <a:t>minutes.</a:t>
            </a:r>
            <a:endParaRPr lang="en-GB" sz="5100" dirty="0">
              <a:cs typeface="Arial" charset="0"/>
            </a:endParaRPr>
          </a:p>
          <a:p>
            <a:pPr marL="355600" indent="-355600">
              <a:buFont typeface="Arial" charset="0"/>
              <a:buChar char="•"/>
            </a:pPr>
            <a:endParaRPr lang="en-GB" sz="5100" dirty="0">
              <a:cs typeface="Arial" charset="0"/>
            </a:endParaRPr>
          </a:p>
          <a:p>
            <a:pPr marL="355600" indent="-355600">
              <a:buClr>
                <a:schemeClr val="tx1"/>
              </a:buClr>
              <a:buFont typeface="Arial" charset="0"/>
              <a:buChar char="•"/>
            </a:pPr>
            <a:r>
              <a:rPr lang="en-GB" sz="5100" dirty="0">
                <a:cs typeface="Arial" charset="0"/>
              </a:rPr>
              <a:t>60% of total Literature </a:t>
            </a:r>
            <a:r>
              <a:rPr lang="en-GB" sz="5100" dirty="0" smtClean="0">
                <a:cs typeface="Arial" charset="0"/>
              </a:rPr>
              <a:t>marks.</a:t>
            </a:r>
            <a:endParaRPr lang="en-GB" sz="5100" dirty="0">
              <a:cs typeface="Arial" charset="0"/>
            </a:endParaRPr>
          </a:p>
          <a:p>
            <a:pPr marL="355600" indent="-355600">
              <a:buFont typeface="Arial" charset="0"/>
              <a:buChar char="•"/>
            </a:pPr>
            <a:endParaRPr lang="en-GB" sz="5100" dirty="0">
              <a:cs typeface="Arial" charset="0"/>
            </a:endParaRPr>
          </a:p>
          <a:p>
            <a:pPr marL="355600" indent="-355600">
              <a:buClr>
                <a:schemeClr val="tx1"/>
              </a:buClr>
              <a:buFont typeface="Arial" charset="0"/>
              <a:buChar char="•"/>
            </a:pPr>
            <a:r>
              <a:rPr lang="en-GB" sz="5100" dirty="0">
                <a:cs typeface="Arial" charset="0"/>
              </a:rPr>
              <a:t>3 sections: </a:t>
            </a:r>
            <a:r>
              <a:rPr lang="en-GB" sz="5100" b="1" dirty="0">
                <a:solidFill>
                  <a:srgbClr val="7030A0"/>
                </a:solidFill>
                <a:cs typeface="Arial" charset="0"/>
              </a:rPr>
              <a:t>Animal Farm</a:t>
            </a:r>
            <a:r>
              <a:rPr lang="en-GB" sz="5100" dirty="0">
                <a:cs typeface="Arial" charset="0"/>
              </a:rPr>
              <a:t>,  </a:t>
            </a:r>
            <a:r>
              <a:rPr lang="en-GB" sz="5100" b="1" dirty="0">
                <a:solidFill>
                  <a:srgbClr val="7030A0"/>
                </a:solidFill>
                <a:cs typeface="Arial" charset="0"/>
              </a:rPr>
              <a:t>Poetry Anthology  </a:t>
            </a:r>
            <a:r>
              <a:rPr lang="en-GB" sz="5100" dirty="0">
                <a:cs typeface="Arial" charset="0"/>
              </a:rPr>
              <a:t>and </a:t>
            </a:r>
            <a:r>
              <a:rPr lang="en-GB" sz="5100" b="1" dirty="0" smtClean="0">
                <a:solidFill>
                  <a:srgbClr val="FF0000"/>
                </a:solidFill>
                <a:cs typeface="Arial" charset="0"/>
              </a:rPr>
              <a:t>unseen poetry texts</a:t>
            </a:r>
            <a:r>
              <a:rPr lang="en-GB" sz="5100" dirty="0" smtClean="0">
                <a:cs typeface="Arial" charset="0"/>
              </a:rPr>
              <a:t>.</a:t>
            </a:r>
            <a:endParaRPr lang="en-GB" sz="5100" dirty="0">
              <a:cs typeface="Arial" charset="0"/>
            </a:endParaRPr>
          </a:p>
          <a:p>
            <a:pPr marL="0" indent="0">
              <a:buClr>
                <a:schemeClr val="tx1"/>
              </a:buClr>
              <a:buNone/>
            </a:pPr>
            <a:endParaRPr lang="en-GB" sz="5100" dirty="0">
              <a:cs typeface="Arial" charset="0"/>
            </a:endParaRPr>
          </a:p>
          <a:p>
            <a:pPr marL="355600" indent="-355600">
              <a:buClr>
                <a:schemeClr val="tx1"/>
              </a:buClr>
              <a:buFont typeface="Arial" charset="0"/>
              <a:buChar char="•"/>
            </a:pPr>
            <a:r>
              <a:rPr lang="en-GB" sz="5100" dirty="0">
                <a:cs typeface="Arial" charset="0"/>
              </a:rPr>
              <a:t>Assesses </a:t>
            </a:r>
            <a:r>
              <a:rPr lang="en-GB" sz="5100" dirty="0" smtClean="0">
                <a:cs typeface="Arial" charset="0"/>
              </a:rPr>
              <a:t>comparison.</a:t>
            </a:r>
            <a:endParaRPr lang="en-GB" sz="5100" dirty="0">
              <a:cs typeface="Arial" charset="0"/>
            </a:endParaRPr>
          </a:p>
          <a:p>
            <a:pPr marL="355600" indent="-355600">
              <a:buFont typeface="Arial" charset="0"/>
              <a:buChar char="•"/>
            </a:pPr>
            <a:endParaRPr lang="en-GB" sz="5100" dirty="0">
              <a:cs typeface="Arial" charset="0"/>
            </a:endParaRPr>
          </a:p>
          <a:p>
            <a:pPr marL="0" indent="0">
              <a:buNone/>
            </a:pPr>
            <a:endParaRPr lang="en-GB" dirty="0">
              <a:cs typeface="Arial" charset="0"/>
            </a:endParaRPr>
          </a:p>
          <a:p>
            <a:pPr marL="0" indent="0">
              <a:buNone/>
            </a:pPr>
            <a:endParaRPr lang="en-GB" dirty="0"/>
          </a:p>
        </p:txBody>
      </p:sp>
    </p:spTree>
    <p:extLst>
      <p:ext uri="{BB962C8B-B14F-4D97-AF65-F5344CB8AC3E}">
        <p14:creationId xmlns:p14="http://schemas.microsoft.com/office/powerpoint/2010/main" val="3114355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5627317"/>
              </p:ext>
            </p:extLst>
          </p:nvPr>
        </p:nvGraphicFramePr>
        <p:xfrm>
          <a:off x="191345" y="908720"/>
          <a:ext cx="10873206" cy="5040560"/>
        </p:xfrm>
        <a:graphic>
          <a:graphicData uri="http://schemas.openxmlformats.org/drawingml/2006/table">
            <a:tbl>
              <a:tblPr firstRow="1" bandRow="1">
                <a:tableStyleId>{5C22544A-7EE6-4342-B048-85BDC9FD1C3A}</a:tableStyleId>
              </a:tblPr>
              <a:tblGrid>
                <a:gridCol w="3624402"/>
                <a:gridCol w="3624402"/>
                <a:gridCol w="3624402"/>
              </a:tblGrid>
              <a:tr h="995460">
                <a:tc>
                  <a:txBody>
                    <a:bodyPr/>
                    <a:lstStyle/>
                    <a:p>
                      <a:r>
                        <a:rPr lang="en-GB" dirty="0" smtClean="0"/>
                        <a:t>Term 1</a:t>
                      </a:r>
                      <a:endParaRPr lang="en-GB" dirty="0"/>
                    </a:p>
                  </a:txBody>
                  <a:tcPr/>
                </a:tc>
                <a:tc>
                  <a:txBody>
                    <a:bodyPr/>
                    <a:lstStyle/>
                    <a:p>
                      <a:r>
                        <a:rPr lang="en-GB" dirty="0" smtClean="0"/>
                        <a:t>Term</a:t>
                      </a:r>
                      <a:r>
                        <a:rPr lang="en-GB" baseline="0" dirty="0" smtClean="0"/>
                        <a:t> 2 and 3</a:t>
                      </a:r>
                      <a:endParaRPr lang="en-GB" dirty="0"/>
                    </a:p>
                  </a:txBody>
                  <a:tcPr/>
                </a:tc>
                <a:tc>
                  <a:txBody>
                    <a:bodyPr/>
                    <a:lstStyle/>
                    <a:p>
                      <a:r>
                        <a:rPr lang="en-GB" dirty="0" smtClean="0"/>
                        <a:t>Key Dates</a:t>
                      </a:r>
                      <a:endParaRPr lang="en-GB" dirty="0"/>
                    </a:p>
                  </a:txBody>
                  <a:tcPr/>
                </a:tc>
              </a:tr>
              <a:tr h="4045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effectLst/>
                        </a:rPr>
                        <a:t>Language paper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effectLst/>
                          <a:latin typeface="+mn-lt"/>
                          <a:ea typeface="+mn-ea"/>
                          <a:cs typeface="+mn-cs"/>
                        </a:rPr>
                        <a:t>Non-fiction</a:t>
                      </a:r>
                      <a:r>
                        <a:rPr lang="en-GB" sz="1800" b="1" kern="1200" baseline="0" dirty="0" smtClean="0">
                          <a:solidFill>
                            <a:schemeClr val="tx1"/>
                          </a:solidFill>
                          <a:effectLst/>
                          <a:latin typeface="+mn-lt"/>
                          <a:ea typeface="+mn-ea"/>
                          <a:cs typeface="+mn-cs"/>
                        </a:rPr>
                        <a:t> texts</a:t>
                      </a:r>
                      <a:r>
                        <a:rPr lang="en-GB" sz="1800" b="1"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Language</a:t>
                      </a:r>
                      <a:r>
                        <a:rPr lang="en-GB" sz="1800" b="1" kern="1200" baseline="0" dirty="0" smtClean="0">
                          <a:solidFill>
                            <a:schemeClr val="dk1"/>
                          </a:solidFill>
                          <a:effectLst/>
                          <a:latin typeface="+mn-lt"/>
                          <a:ea typeface="+mn-ea"/>
                          <a:cs typeface="+mn-cs"/>
                        </a:rPr>
                        <a:t> paper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baseline="0" dirty="0" smtClean="0">
                          <a:solidFill>
                            <a:schemeClr val="dk1"/>
                          </a:solidFill>
                          <a:effectLst/>
                          <a:latin typeface="+mn-lt"/>
                          <a:ea typeface="+mn-ea"/>
                          <a:cs typeface="+mn-cs"/>
                        </a:rPr>
                        <a:t>Reading comprehension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baseline="0" dirty="0" smtClean="0">
                          <a:solidFill>
                            <a:schemeClr val="dk1"/>
                          </a:solidFill>
                          <a:effectLst/>
                          <a:latin typeface="+mn-lt"/>
                          <a:ea typeface="+mn-ea"/>
                          <a:cs typeface="+mn-cs"/>
                        </a:rPr>
                        <a:t>Descriptive writing</a:t>
                      </a:r>
                      <a:endParaRPr lang="en-GB"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Revision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mn-lt"/>
                          <a:ea typeface="+mn-ea"/>
                          <a:cs typeface="+mn-cs"/>
                        </a:rPr>
                        <a:t>Language</a:t>
                      </a:r>
                      <a:r>
                        <a:rPr lang="en-GB" sz="1800" b="0" kern="1200" baseline="0" dirty="0" smtClean="0">
                          <a:solidFill>
                            <a:schemeClr val="tx1"/>
                          </a:solidFill>
                          <a:effectLst/>
                          <a:latin typeface="+mn-lt"/>
                          <a:ea typeface="+mn-ea"/>
                          <a:cs typeface="+mn-cs"/>
                        </a:rPr>
                        <a:t> Paper 2/RAP activities on all PPEs.</a:t>
                      </a:r>
                      <a:endParaRPr lang="en-GB" sz="18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effectLst/>
                          <a:latin typeface="+mn-lt"/>
                          <a:ea typeface="+mn-ea"/>
                          <a:cs typeface="+mn-cs"/>
                        </a:rPr>
                        <a:t>Speaking and Listening.*</a:t>
                      </a:r>
                      <a:endParaRPr lang="en-GB" sz="1800" kern="1200" dirty="0" smtClean="0">
                        <a:solidFill>
                          <a:schemeClr val="tx1"/>
                        </a:solidFill>
                        <a:effectLst/>
                        <a:latin typeface="+mn-lt"/>
                        <a:ea typeface="+mn-ea"/>
                        <a:cs typeface="+mn-cs"/>
                      </a:endParaRPr>
                    </a:p>
                    <a:p>
                      <a:endParaRPr lang="en-GB" dirty="0"/>
                    </a:p>
                  </a:txBody>
                  <a:tcPr/>
                </a:tc>
                <a:tc>
                  <a:txBody>
                    <a:bodyPr/>
                    <a:lstStyle/>
                    <a:p>
                      <a:r>
                        <a:rPr lang="en-GB" b="1" u="none" baseline="0" dirty="0" smtClean="0"/>
                        <a:t>Literature – both papers</a:t>
                      </a:r>
                    </a:p>
                    <a:p>
                      <a:endParaRPr lang="en-GB" b="1" u="none" baseline="0" dirty="0" smtClean="0"/>
                    </a:p>
                    <a:p>
                      <a:r>
                        <a:rPr lang="en-GB" b="1" u="none" baseline="0" dirty="0" smtClean="0"/>
                        <a:t>General revision</a:t>
                      </a:r>
                    </a:p>
                    <a:p>
                      <a:endParaRPr lang="en-GB" baseline="0" dirty="0" smtClean="0"/>
                    </a:p>
                    <a:p>
                      <a:r>
                        <a:rPr lang="en-GB" baseline="0" dirty="0" smtClean="0"/>
                        <a:t>There is only enough time for approximately four – six  lessons per literature text (including anthology poems).  This makes it even more crucial that pupils revise at home. We can focus on SKILLS not knowledge.</a:t>
                      </a:r>
                      <a:endParaRPr lang="en-GB" dirty="0" smtClean="0"/>
                    </a:p>
                    <a:p>
                      <a:endParaRPr lang="en-GB" dirty="0" smtClean="0"/>
                    </a:p>
                    <a:p>
                      <a:endParaRPr lang="en-GB"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Y11 PPEs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Language Paper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0000"/>
                          </a:solidFill>
                        </a:rPr>
                        <a:t>Before October</a:t>
                      </a:r>
                      <a:r>
                        <a:rPr lang="en-GB" sz="1800" b="1" baseline="0" dirty="0" smtClean="0">
                          <a:solidFill>
                            <a:srgbClr val="FF0000"/>
                          </a:solidFill>
                        </a:rPr>
                        <a:t> half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smtClean="0">
                          <a:solidFill>
                            <a:schemeClr val="tx1"/>
                          </a:solidFill>
                        </a:rPr>
                        <a:t>Language paper 1</a:t>
                      </a:r>
                      <a:endParaRPr lang="en-GB" sz="18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0000"/>
                          </a:solidFill>
                        </a:rPr>
                        <a:t>Beginning 12</a:t>
                      </a:r>
                      <a:r>
                        <a:rPr lang="en-GB" sz="1800" b="1" baseline="30000" dirty="0" smtClean="0">
                          <a:solidFill>
                            <a:srgbClr val="FF0000"/>
                          </a:solidFill>
                        </a:rPr>
                        <a:t>th - 16th</a:t>
                      </a:r>
                      <a:r>
                        <a:rPr lang="en-GB" sz="1800" b="1" dirty="0" smtClean="0">
                          <a:solidFill>
                            <a:srgbClr val="FF0000"/>
                          </a:solidFill>
                        </a:rPr>
                        <a:t> November.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0000"/>
                          </a:solidFill>
                        </a:rPr>
                        <a:t> </a:t>
                      </a:r>
                      <a:endParaRPr lang="en-GB" sz="1800" b="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smtClean="0">
                          <a:solidFill>
                            <a:schemeClr val="tx1"/>
                          </a:solidFill>
                        </a:rPr>
                        <a:t>Literature Paper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smtClean="0">
                          <a:solidFill>
                            <a:srgbClr val="FF0000"/>
                          </a:solidFill>
                        </a:rPr>
                        <a:t>Beginning 14-18</a:t>
                      </a:r>
                      <a:r>
                        <a:rPr lang="en-GB" sz="1800" b="1" baseline="30000" dirty="0" smtClean="0">
                          <a:solidFill>
                            <a:srgbClr val="FF0000"/>
                          </a:solidFill>
                        </a:rPr>
                        <a:t>th</a:t>
                      </a:r>
                      <a:r>
                        <a:rPr lang="en-GB" sz="1800" b="1" baseline="0" dirty="0" smtClean="0">
                          <a:solidFill>
                            <a:srgbClr val="FF0000"/>
                          </a:solidFill>
                        </a:rPr>
                        <a:t> January.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Literature</a:t>
                      </a:r>
                      <a:r>
                        <a:rPr lang="en-GB" sz="1800" b="1" baseline="0" dirty="0" smtClean="0"/>
                        <a:t> Paper 1</a:t>
                      </a:r>
                      <a:endParaRPr lang="en-GB" sz="18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*Language Paper 1</a:t>
                      </a:r>
                      <a:r>
                        <a:rPr lang="en-GB" sz="1800" b="1" baseline="0" dirty="0" smtClean="0">
                          <a:solidFill>
                            <a:schemeClr val="tx1"/>
                          </a:solidFill>
                        </a:rPr>
                        <a:t> and 2</a:t>
                      </a:r>
                      <a:endParaRPr lang="en-GB" sz="18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0000"/>
                          </a:solidFill>
                        </a:rPr>
                        <a:t>Beginning 4</a:t>
                      </a:r>
                      <a:r>
                        <a:rPr lang="en-GB" sz="1800" b="1" baseline="30000" dirty="0" smtClean="0">
                          <a:solidFill>
                            <a:srgbClr val="FF0000"/>
                          </a:solidFill>
                        </a:rPr>
                        <a:t>th</a:t>
                      </a:r>
                      <a:r>
                        <a:rPr lang="en-GB" sz="1800" b="1" dirty="0" smtClean="0">
                          <a:solidFill>
                            <a:srgbClr val="FF0000"/>
                          </a:solidFill>
                        </a:rPr>
                        <a:t> – 8</a:t>
                      </a:r>
                      <a:r>
                        <a:rPr lang="en-GB" sz="1800" b="1" baseline="30000" dirty="0" smtClean="0">
                          <a:solidFill>
                            <a:srgbClr val="FF0000"/>
                          </a:solidFill>
                        </a:rPr>
                        <a:t>th</a:t>
                      </a:r>
                      <a:r>
                        <a:rPr lang="en-GB" sz="1800" b="1" dirty="0" smtClean="0">
                          <a:solidFill>
                            <a:srgbClr val="FF0000"/>
                          </a:solidFill>
                        </a:rPr>
                        <a:t> March.</a:t>
                      </a:r>
                    </a:p>
                    <a:p>
                      <a:endParaRPr lang="en-GB" dirty="0"/>
                    </a:p>
                  </a:txBody>
                  <a:tcPr/>
                </a:tc>
              </a:tr>
            </a:tbl>
          </a:graphicData>
        </a:graphic>
      </p:graphicFrame>
    </p:spTree>
    <p:extLst>
      <p:ext uri="{BB962C8B-B14F-4D97-AF65-F5344CB8AC3E}">
        <p14:creationId xmlns:p14="http://schemas.microsoft.com/office/powerpoint/2010/main" val="2619408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sz="half" idx="1"/>
          </p:nvPr>
        </p:nvSpPr>
        <p:spPr>
          <a:xfrm>
            <a:off x="335360" y="1417638"/>
            <a:ext cx="5688632" cy="4459634"/>
          </a:xfrm>
        </p:spPr>
        <p:txBody>
          <a:bodyPr>
            <a:normAutofit fontScale="77500" lnSpcReduction="20000"/>
          </a:bodyPr>
          <a:lstStyle/>
          <a:p>
            <a:r>
              <a:rPr lang="en-GB" dirty="0" smtClean="0"/>
              <a:t>Pupils will be set both weekly homework and longer project/research based tasks.</a:t>
            </a:r>
          </a:p>
          <a:p>
            <a:r>
              <a:rPr lang="en-GB" smtClean="0"/>
              <a:t>Class </a:t>
            </a:r>
            <a:r>
              <a:rPr lang="en-GB" dirty="0" smtClean="0"/>
              <a:t>teachers will also set more specific homework for their own classes.</a:t>
            </a:r>
          </a:p>
          <a:p>
            <a:r>
              <a:rPr lang="en-GB" dirty="0" smtClean="0"/>
              <a:t>Homework will be on </a:t>
            </a:r>
            <a:r>
              <a:rPr lang="en-GB" i="1" dirty="0" smtClean="0"/>
              <a:t>Show My Homework </a:t>
            </a:r>
            <a:r>
              <a:rPr lang="en-GB" b="1" dirty="0" smtClean="0"/>
              <a:t>however…</a:t>
            </a:r>
          </a:p>
          <a:p>
            <a:r>
              <a:rPr lang="en-GB" dirty="0"/>
              <a:t>a</a:t>
            </a:r>
            <a:r>
              <a:rPr lang="en-GB" dirty="0" smtClean="0"/>
              <a:t>s they are closed book examinations, pupils will also be required to re read texts and learn quotes.  This is ongoing and may not always be set as the homework for that week – </a:t>
            </a:r>
            <a:r>
              <a:rPr lang="en-GB" b="1" dirty="0" smtClean="0">
                <a:solidFill>
                  <a:srgbClr val="FF0000"/>
                </a:solidFill>
              </a:rPr>
              <a:t>it will be an expected extra</a:t>
            </a:r>
            <a:r>
              <a:rPr lang="en-GB" dirty="0" smtClean="0"/>
              <a:t>.  Pupils are encouraged to create a revision file – they can add their own independent research.</a:t>
            </a:r>
          </a:p>
          <a:p>
            <a:pPr marL="0" indent="0">
              <a:buNone/>
            </a:pPr>
            <a:endParaRPr lang="en-GB" dirty="0"/>
          </a:p>
        </p:txBody>
      </p:sp>
      <p:sp>
        <p:nvSpPr>
          <p:cNvPr id="4" name="Content Placeholder 3"/>
          <p:cNvSpPr>
            <a:spLocks noGrp="1"/>
          </p:cNvSpPr>
          <p:nvPr>
            <p:ph sz="half" idx="2"/>
          </p:nvPr>
        </p:nvSpPr>
        <p:spPr>
          <a:xfrm>
            <a:off x="6312024" y="1124744"/>
            <a:ext cx="5270376" cy="4752528"/>
          </a:xfrm>
          <a:solidFill>
            <a:schemeClr val="accent1">
              <a:lumMod val="20000"/>
              <a:lumOff val="80000"/>
            </a:schemeClr>
          </a:solidFill>
        </p:spPr>
        <p:txBody>
          <a:bodyPr>
            <a:normAutofit fontScale="77500" lnSpcReduction="20000"/>
          </a:bodyPr>
          <a:lstStyle/>
          <a:p>
            <a:pPr marL="0" indent="0">
              <a:buNone/>
            </a:pPr>
            <a:r>
              <a:rPr lang="en-GB" b="1" i="1" dirty="0" smtClean="0">
                <a:solidFill>
                  <a:srgbClr val="0070C0"/>
                </a:solidFill>
              </a:rPr>
              <a:t>Please, please buy the texts!</a:t>
            </a:r>
          </a:p>
          <a:p>
            <a:pPr marL="0" indent="0">
              <a:buNone/>
            </a:pPr>
            <a:endParaRPr lang="en-GB" i="1" dirty="0" smtClean="0"/>
          </a:p>
          <a:p>
            <a:pPr marL="0" indent="0">
              <a:buNone/>
            </a:pPr>
            <a:r>
              <a:rPr lang="en-GB" i="1" dirty="0" smtClean="0"/>
              <a:t>‘</a:t>
            </a:r>
            <a:r>
              <a:rPr lang="en-GB" b="1" dirty="0" smtClean="0"/>
              <a:t>Macbeth’</a:t>
            </a:r>
          </a:p>
          <a:p>
            <a:pPr marL="0" indent="0">
              <a:buNone/>
            </a:pPr>
            <a:r>
              <a:rPr lang="en-GB" b="1" dirty="0" smtClean="0"/>
              <a:t>Oxford </a:t>
            </a:r>
            <a:r>
              <a:rPr lang="en-GB" b="1" dirty="0"/>
              <a:t>School </a:t>
            </a:r>
            <a:r>
              <a:rPr lang="en-GB" b="1" dirty="0" smtClean="0"/>
              <a:t>Shakespeare</a:t>
            </a:r>
          </a:p>
          <a:p>
            <a:pPr marL="0" indent="0">
              <a:buNone/>
            </a:pPr>
            <a:r>
              <a:rPr lang="en-GB" b="1" dirty="0" smtClean="0"/>
              <a:t> </a:t>
            </a:r>
            <a:r>
              <a:rPr lang="en-GB" b="1" dirty="0"/>
              <a:t>ISBN 9780198324003</a:t>
            </a:r>
          </a:p>
          <a:p>
            <a:pPr marL="0" indent="0">
              <a:buNone/>
            </a:pPr>
            <a:endParaRPr lang="en-GB" b="1" i="1" dirty="0" smtClean="0"/>
          </a:p>
          <a:p>
            <a:pPr marL="0" indent="0">
              <a:buNone/>
            </a:pPr>
            <a:r>
              <a:rPr lang="en-GB" b="1" i="1" dirty="0" smtClean="0"/>
              <a:t>‘</a:t>
            </a:r>
            <a:r>
              <a:rPr lang="en-GB" b="1" dirty="0"/>
              <a:t>A Christmas Carol </a:t>
            </a:r>
            <a:r>
              <a:rPr lang="en-GB" b="1" i="1" dirty="0" smtClean="0"/>
              <a:t>‘</a:t>
            </a:r>
            <a:endParaRPr lang="en-GB" b="1" dirty="0"/>
          </a:p>
          <a:p>
            <a:pPr marL="0" indent="0">
              <a:buNone/>
            </a:pPr>
            <a:r>
              <a:rPr lang="en-GB" b="1" dirty="0" smtClean="0"/>
              <a:t> Puffin</a:t>
            </a:r>
          </a:p>
          <a:p>
            <a:pPr marL="0" indent="0">
              <a:buNone/>
            </a:pPr>
            <a:r>
              <a:rPr lang="en-GB" b="1" dirty="0" smtClean="0"/>
              <a:t>ISBN 9780141324524</a:t>
            </a:r>
          </a:p>
          <a:p>
            <a:pPr marL="0" indent="0">
              <a:buNone/>
            </a:pPr>
            <a:endParaRPr lang="en-GB" b="1" i="1" dirty="0" smtClean="0"/>
          </a:p>
          <a:p>
            <a:pPr marL="0" indent="0">
              <a:buNone/>
            </a:pPr>
            <a:r>
              <a:rPr lang="en-GB" b="1" i="1" dirty="0" smtClean="0"/>
              <a:t>‘</a:t>
            </a:r>
            <a:r>
              <a:rPr lang="en-GB" b="1" dirty="0" smtClean="0"/>
              <a:t>Animal Farm</a:t>
            </a:r>
            <a:r>
              <a:rPr lang="en-GB" b="1" i="1" dirty="0" smtClean="0"/>
              <a:t>’</a:t>
            </a:r>
          </a:p>
          <a:p>
            <a:pPr marL="0" indent="0">
              <a:buNone/>
            </a:pPr>
            <a:r>
              <a:rPr lang="en-GB" b="1" dirty="0" smtClean="0"/>
              <a:t>Penguin</a:t>
            </a:r>
          </a:p>
          <a:p>
            <a:pPr marL="0" indent="0">
              <a:buNone/>
            </a:pPr>
            <a:r>
              <a:rPr lang="en-GB" b="1" dirty="0" smtClean="0"/>
              <a:t>ISBN </a:t>
            </a:r>
            <a:r>
              <a:rPr lang="en-GB" b="1" dirty="0"/>
              <a:t>9780141036137</a:t>
            </a:r>
          </a:p>
          <a:p>
            <a:endParaRPr lang="en-GB" dirty="0"/>
          </a:p>
        </p:txBody>
      </p:sp>
      <p:sp>
        <p:nvSpPr>
          <p:cNvPr id="5" name="6-Point Star 4"/>
          <p:cNvSpPr/>
          <p:nvPr/>
        </p:nvSpPr>
        <p:spPr>
          <a:xfrm>
            <a:off x="9336360" y="2564904"/>
            <a:ext cx="2088232" cy="2282552"/>
          </a:xfrm>
          <a:prstGeom prst="star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Don’t forget mini quote books -  £3 each</a:t>
            </a:r>
            <a:endParaRPr lang="en-GB" dirty="0"/>
          </a:p>
        </p:txBody>
      </p:sp>
    </p:spTree>
    <p:extLst>
      <p:ext uri="{BB962C8B-B14F-4D97-AF65-F5344CB8AC3E}">
        <p14:creationId xmlns:p14="http://schemas.microsoft.com/office/powerpoint/2010/main" val="1985196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Mathematics	</a:t>
            </a:r>
            <a:endParaRPr lang="en-GB" dirty="0"/>
          </a:p>
        </p:txBody>
      </p:sp>
      <p:sp>
        <p:nvSpPr>
          <p:cNvPr id="5" name="Subtitle 4"/>
          <p:cNvSpPr>
            <a:spLocks noGrp="1"/>
          </p:cNvSpPr>
          <p:nvPr>
            <p:ph type="subTitle" idx="1"/>
          </p:nvPr>
        </p:nvSpPr>
        <p:spPr/>
        <p:txBody>
          <a:bodyPr/>
          <a:lstStyle/>
          <a:p>
            <a:r>
              <a:rPr lang="en-GB" dirty="0" smtClean="0"/>
              <a:t>Mrs Bernadette Taylor</a:t>
            </a:r>
            <a:r>
              <a:rPr lang="en-GB" dirty="0"/>
              <a:t/>
            </a:r>
            <a:br>
              <a:rPr lang="en-GB" dirty="0"/>
            </a:br>
            <a:r>
              <a:rPr lang="en-GB" dirty="0"/>
              <a:t>Faculty Leader for </a:t>
            </a:r>
            <a:r>
              <a:rPr lang="en-GB" dirty="0" smtClean="0"/>
              <a:t>Mathematics</a:t>
            </a:r>
            <a:endParaRPr lang="en-GB" dirty="0"/>
          </a:p>
        </p:txBody>
      </p:sp>
      <p:pic>
        <p:nvPicPr>
          <p:cNvPr id="2" name="Picture 1"/>
          <p:cNvPicPr>
            <a:picLocks noChangeAspect="1"/>
          </p:cNvPicPr>
          <p:nvPr/>
        </p:nvPicPr>
        <p:blipFill rotWithShape="1">
          <a:blip r:embed="rId2"/>
          <a:srcRect t="1811"/>
          <a:stretch/>
        </p:blipFill>
        <p:spPr>
          <a:xfrm>
            <a:off x="7896200" y="1268760"/>
            <a:ext cx="3790950" cy="2787046"/>
          </a:xfrm>
          <a:prstGeom prst="rect">
            <a:avLst/>
          </a:prstGeom>
        </p:spPr>
      </p:pic>
    </p:spTree>
    <p:extLst>
      <p:ext uri="{BB962C8B-B14F-4D97-AF65-F5344CB8AC3E}">
        <p14:creationId xmlns:p14="http://schemas.microsoft.com/office/powerpoint/2010/main" val="3900165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206" y="722671"/>
            <a:ext cx="10441859" cy="2308324"/>
          </a:xfrm>
          <a:prstGeom prst="rect">
            <a:avLst/>
          </a:prstGeom>
          <a:noFill/>
        </p:spPr>
        <p:txBody>
          <a:bodyPr wrap="square" rtlCol="0">
            <a:spAutoFit/>
          </a:bodyPr>
          <a:lstStyle/>
          <a:p>
            <a:r>
              <a:rPr lang="en-GB" dirty="0" smtClean="0"/>
              <a:t>2018 areas to work on</a:t>
            </a:r>
          </a:p>
          <a:p>
            <a:endParaRPr lang="en-GB" dirty="0" smtClean="0"/>
          </a:p>
          <a:p>
            <a:pPr marL="285750" indent="-285750">
              <a:buFont typeface="Arial" panose="020B0604020202020204" pitchFamily="34" charset="0"/>
              <a:buChar char="•"/>
            </a:pPr>
            <a:r>
              <a:rPr lang="en-GB" dirty="0" smtClean="0"/>
              <a:t>We are still not where we need to be in English – so our basics figure won’t change much on 2017</a:t>
            </a: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History took a dip in 2018 after good results in 2017 as did </a:t>
            </a:r>
            <a:r>
              <a:rPr lang="en-GB" smtClean="0"/>
              <a:t>Business Studies</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Boys need to do better overall but especially in English - so our P8 figure is not likely to change much on 2017!</a:t>
            </a:r>
            <a:endParaRPr lang="en-GB" dirty="0"/>
          </a:p>
        </p:txBody>
      </p:sp>
    </p:spTree>
    <p:extLst>
      <p:ext uri="{BB962C8B-B14F-4D97-AF65-F5344CB8AC3E}">
        <p14:creationId xmlns:p14="http://schemas.microsoft.com/office/powerpoint/2010/main" val="2911177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7" y="1052736"/>
            <a:ext cx="11103024" cy="4819597"/>
          </a:xfrm>
        </p:spPr>
        <p:txBody>
          <a:bodyPr>
            <a:noAutofit/>
          </a:bodyPr>
          <a:lstStyle/>
          <a:p>
            <a:pPr marL="0" indent="0">
              <a:buNone/>
            </a:pPr>
            <a:r>
              <a:rPr lang="en-GB" sz="2400" b="1" dirty="0" smtClean="0"/>
              <a:t>Foundation Paper – grades 1 – 5</a:t>
            </a:r>
          </a:p>
          <a:p>
            <a:pPr marL="0" indent="0">
              <a:buNone/>
            </a:pPr>
            <a:r>
              <a:rPr lang="en-GB" sz="2400" b="1" dirty="0" smtClean="0"/>
              <a:t>Higher Paper – grades 4 - 9</a:t>
            </a:r>
          </a:p>
          <a:p>
            <a:pPr marL="0" indent="0">
              <a:buNone/>
            </a:pPr>
            <a:endParaRPr lang="en-GB" sz="2400" dirty="0" smtClean="0"/>
          </a:p>
          <a:p>
            <a:pPr marL="0" indent="0">
              <a:buNone/>
            </a:pPr>
            <a:endParaRPr lang="en-GB" sz="2000" dirty="0"/>
          </a:p>
          <a:p>
            <a:pPr fontAlgn="base"/>
            <a:endParaRPr lang="en-GB" sz="2000" dirty="0" smtClean="0">
              <a:solidFill>
                <a:srgbClr val="404040"/>
              </a:solidFill>
              <a:latin typeface="+mj-lt"/>
            </a:endParaRPr>
          </a:p>
        </p:txBody>
      </p:sp>
      <p:sp>
        <p:nvSpPr>
          <p:cNvPr id="4" name="Title 3"/>
          <p:cNvSpPr>
            <a:spLocks noGrp="1"/>
          </p:cNvSpPr>
          <p:nvPr>
            <p:ph type="title"/>
          </p:nvPr>
        </p:nvSpPr>
        <p:spPr>
          <a:xfrm>
            <a:off x="335360" y="116844"/>
            <a:ext cx="10972800" cy="1143000"/>
          </a:xfrm>
        </p:spPr>
        <p:txBody>
          <a:bodyPr>
            <a:normAutofit/>
          </a:bodyPr>
          <a:lstStyle/>
          <a:p>
            <a:r>
              <a:rPr lang="en-GB" dirty="0" smtClean="0"/>
              <a:t>GCSE Mathematics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7963628"/>
              </p:ext>
            </p:extLst>
          </p:nvPr>
        </p:nvGraphicFramePr>
        <p:xfrm>
          <a:off x="623392" y="2060848"/>
          <a:ext cx="7992888" cy="2059424"/>
        </p:xfrm>
        <a:graphic>
          <a:graphicData uri="http://schemas.openxmlformats.org/drawingml/2006/table">
            <a:tbl>
              <a:tblPr firstRow="1" bandRow="1">
                <a:tableStyleId>{5C22544A-7EE6-4342-B048-85BDC9FD1C3A}</a:tableStyleId>
              </a:tblPr>
              <a:tblGrid>
                <a:gridCol w="1848197"/>
                <a:gridCol w="1848197"/>
                <a:gridCol w="1848197"/>
                <a:gridCol w="1848197"/>
                <a:gridCol w="600100"/>
              </a:tblGrid>
              <a:tr h="514856">
                <a:tc gridSpan="5">
                  <a:txBody>
                    <a:bodyPr/>
                    <a:lstStyle/>
                    <a:p>
                      <a:r>
                        <a:rPr lang="en-GB" sz="2000" dirty="0" smtClean="0"/>
                        <a:t>Foundation Paper</a:t>
                      </a:r>
                      <a:endParaRPr lang="en-GB" sz="20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14856">
                <a:tc>
                  <a:txBody>
                    <a:bodyPr/>
                    <a:lstStyle/>
                    <a:p>
                      <a:r>
                        <a:rPr lang="en-GB" sz="2000" dirty="0" smtClean="0"/>
                        <a:t>8300/1F</a:t>
                      </a:r>
                      <a:endParaRPr lang="en-GB" sz="2000" dirty="0"/>
                    </a:p>
                  </a:txBody>
                  <a:tcPr/>
                </a:tc>
                <a:tc>
                  <a:txBody>
                    <a:bodyPr/>
                    <a:lstStyle/>
                    <a:p>
                      <a:r>
                        <a:rPr lang="en-GB" sz="2000" dirty="0" smtClean="0"/>
                        <a:t>Non Calculator</a:t>
                      </a:r>
                      <a:endParaRPr lang="en-GB" sz="2000" dirty="0"/>
                    </a:p>
                  </a:txBody>
                  <a:tcPr/>
                </a:tc>
                <a:tc>
                  <a:txBody>
                    <a:bodyPr/>
                    <a:lstStyle/>
                    <a:p>
                      <a:r>
                        <a:rPr lang="en-GB" sz="2000" dirty="0" smtClean="0"/>
                        <a:t>1h 30m</a:t>
                      </a:r>
                      <a:endParaRPr lang="en-GB" sz="2000" dirty="0"/>
                    </a:p>
                  </a:txBody>
                  <a:tcPr/>
                </a:tc>
                <a:tc>
                  <a:txBody>
                    <a:bodyPr/>
                    <a:lstStyle/>
                    <a:p>
                      <a:r>
                        <a:rPr lang="en-GB" sz="2000" dirty="0" smtClean="0"/>
                        <a:t>21</a:t>
                      </a:r>
                      <a:r>
                        <a:rPr lang="en-GB" sz="2000" baseline="30000" dirty="0" smtClean="0"/>
                        <a:t>st</a:t>
                      </a:r>
                      <a:r>
                        <a:rPr lang="en-GB" sz="2000" dirty="0" smtClean="0"/>
                        <a:t> May 2019</a:t>
                      </a:r>
                      <a:endParaRPr lang="en-GB" sz="2000" dirty="0"/>
                    </a:p>
                  </a:txBody>
                  <a:tcPr/>
                </a:tc>
                <a:tc>
                  <a:txBody>
                    <a:bodyPr/>
                    <a:lstStyle/>
                    <a:p>
                      <a:r>
                        <a:rPr lang="en-GB" sz="2000" dirty="0" smtClean="0"/>
                        <a:t>am</a:t>
                      </a:r>
                      <a:endParaRPr lang="en-GB" sz="2000" dirty="0"/>
                    </a:p>
                  </a:txBody>
                  <a:tcPr/>
                </a:tc>
              </a:tr>
              <a:tr h="514856">
                <a:tc>
                  <a:txBody>
                    <a:bodyPr/>
                    <a:lstStyle/>
                    <a:p>
                      <a:r>
                        <a:rPr lang="en-GB" sz="2000" dirty="0" smtClean="0"/>
                        <a:t>8300/2F</a:t>
                      </a:r>
                      <a:endParaRPr lang="en-GB" sz="2000" dirty="0"/>
                    </a:p>
                  </a:txBody>
                  <a:tcPr/>
                </a:tc>
                <a:tc>
                  <a:txBody>
                    <a:bodyPr/>
                    <a:lstStyle/>
                    <a:p>
                      <a:r>
                        <a:rPr lang="en-GB" sz="2000" dirty="0" smtClean="0"/>
                        <a:t>Calculator</a:t>
                      </a:r>
                      <a:endParaRPr lang="en-GB" sz="2000" dirty="0"/>
                    </a:p>
                  </a:txBody>
                  <a:tcPr/>
                </a:tc>
                <a:tc>
                  <a:txBody>
                    <a:bodyPr/>
                    <a:lstStyle/>
                    <a:p>
                      <a:r>
                        <a:rPr lang="en-GB" sz="2000" dirty="0" smtClean="0"/>
                        <a:t>1h 30m</a:t>
                      </a:r>
                      <a:endParaRPr lang="en-GB" sz="2000" dirty="0"/>
                    </a:p>
                  </a:txBody>
                  <a:tcPr/>
                </a:tc>
                <a:tc>
                  <a:txBody>
                    <a:bodyPr/>
                    <a:lstStyle/>
                    <a:p>
                      <a:r>
                        <a:rPr lang="en-GB" sz="2000" baseline="0" dirty="0" smtClean="0"/>
                        <a:t>6</a:t>
                      </a:r>
                      <a:r>
                        <a:rPr lang="en-GB" sz="2000" baseline="30000" dirty="0" smtClean="0"/>
                        <a:t>th</a:t>
                      </a:r>
                      <a:r>
                        <a:rPr lang="en-GB" sz="2000" dirty="0" smtClean="0"/>
                        <a:t> June 2019</a:t>
                      </a:r>
                      <a:endParaRPr lang="en-GB" sz="2000" dirty="0"/>
                    </a:p>
                  </a:txBody>
                  <a:tcPr/>
                </a:tc>
                <a:tc>
                  <a:txBody>
                    <a:bodyPr/>
                    <a:lstStyle/>
                    <a:p>
                      <a:r>
                        <a:rPr lang="en-GB" sz="2000" dirty="0" smtClean="0"/>
                        <a:t>am</a:t>
                      </a:r>
                    </a:p>
                  </a:txBody>
                  <a:tcPr/>
                </a:tc>
              </a:tr>
              <a:tr h="514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8300/3F</a:t>
                      </a:r>
                    </a:p>
                  </a:txBody>
                  <a:tcPr/>
                </a:tc>
                <a:tc>
                  <a:txBody>
                    <a:bodyPr/>
                    <a:lstStyle/>
                    <a:p>
                      <a:r>
                        <a:rPr lang="en-GB" sz="2000" dirty="0" smtClean="0"/>
                        <a:t>Calculator</a:t>
                      </a:r>
                      <a:endParaRPr lang="en-GB" sz="2000" dirty="0"/>
                    </a:p>
                  </a:txBody>
                  <a:tcPr/>
                </a:tc>
                <a:tc>
                  <a:txBody>
                    <a:bodyPr/>
                    <a:lstStyle/>
                    <a:p>
                      <a:r>
                        <a:rPr lang="en-GB" sz="2000" dirty="0" smtClean="0"/>
                        <a:t>1h 30m</a:t>
                      </a:r>
                      <a:endParaRPr lang="en-GB" sz="2000" dirty="0"/>
                    </a:p>
                  </a:txBody>
                  <a:tcPr/>
                </a:tc>
                <a:tc>
                  <a:txBody>
                    <a:bodyPr/>
                    <a:lstStyle/>
                    <a:p>
                      <a:r>
                        <a:rPr lang="en-GB" sz="2000" dirty="0" smtClean="0"/>
                        <a:t>11</a:t>
                      </a:r>
                      <a:r>
                        <a:rPr lang="en-GB" sz="2000" baseline="30000" dirty="0" smtClean="0"/>
                        <a:t>th</a:t>
                      </a:r>
                      <a:r>
                        <a:rPr lang="en-GB" sz="2000" dirty="0" smtClean="0"/>
                        <a:t> June 2019</a:t>
                      </a:r>
                      <a:endParaRPr lang="en-GB" sz="2000" dirty="0"/>
                    </a:p>
                  </a:txBody>
                  <a:tcPr/>
                </a:tc>
                <a:tc>
                  <a:txBody>
                    <a:bodyPr/>
                    <a:lstStyle/>
                    <a:p>
                      <a:r>
                        <a:rPr lang="en-GB" sz="2000" dirty="0" smtClean="0"/>
                        <a:t>am</a:t>
                      </a:r>
                      <a:endParaRPr lang="en-GB" sz="20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16456422"/>
              </p:ext>
            </p:extLst>
          </p:nvPr>
        </p:nvGraphicFramePr>
        <p:xfrm>
          <a:off x="623391" y="4005065"/>
          <a:ext cx="7992888" cy="1867268"/>
        </p:xfrm>
        <a:graphic>
          <a:graphicData uri="http://schemas.openxmlformats.org/drawingml/2006/table">
            <a:tbl>
              <a:tblPr firstRow="1" bandRow="1">
                <a:tableStyleId>{5C22544A-7EE6-4342-B048-85BDC9FD1C3A}</a:tableStyleId>
              </a:tblPr>
              <a:tblGrid>
                <a:gridCol w="1848197"/>
                <a:gridCol w="1848197"/>
                <a:gridCol w="1848197"/>
                <a:gridCol w="1848197"/>
                <a:gridCol w="600100"/>
              </a:tblGrid>
              <a:tr h="466817">
                <a:tc gridSpan="5">
                  <a:txBody>
                    <a:bodyPr/>
                    <a:lstStyle/>
                    <a:p>
                      <a:r>
                        <a:rPr lang="en-GB" sz="2000" dirty="0" smtClean="0"/>
                        <a:t>Higher Paper</a:t>
                      </a:r>
                      <a:endParaRPr lang="en-GB" sz="20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66817">
                <a:tc>
                  <a:txBody>
                    <a:bodyPr/>
                    <a:lstStyle/>
                    <a:p>
                      <a:r>
                        <a:rPr lang="en-GB" sz="2000" dirty="0" smtClean="0"/>
                        <a:t>8300/1H</a:t>
                      </a:r>
                      <a:endParaRPr lang="en-GB" sz="2000" dirty="0"/>
                    </a:p>
                  </a:txBody>
                  <a:tcPr/>
                </a:tc>
                <a:tc>
                  <a:txBody>
                    <a:bodyPr/>
                    <a:lstStyle/>
                    <a:p>
                      <a:r>
                        <a:rPr lang="en-GB" sz="2000" dirty="0" smtClean="0"/>
                        <a:t>Non Calculator</a:t>
                      </a:r>
                      <a:endParaRPr lang="en-GB" sz="2000" dirty="0"/>
                    </a:p>
                  </a:txBody>
                  <a:tcPr/>
                </a:tc>
                <a:tc>
                  <a:txBody>
                    <a:bodyPr/>
                    <a:lstStyle/>
                    <a:p>
                      <a:r>
                        <a:rPr lang="en-GB" sz="2000" dirty="0" smtClean="0"/>
                        <a:t>1h 30m</a:t>
                      </a:r>
                      <a:endParaRPr lang="en-GB" sz="2000" dirty="0"/>
                    </a:p>
                  </a:txBody>
                  <a:tcPr/>
                </a:tc>
                <a:tc>
                  <a:txBody>
                    <a:bodyPr/>
                    <a:lstStyle/>
                    <a:p>
                      <a:r>
                        <a:rPr lang="en-GB" sz="2000" dirty="0" smtClean="0"/>
                        <a:t>21</a:t>
                      </a:r>
                      <a:r>
                        <a:rPr lang="en-GB" sz="2000" baseline="30000" dirty="0" smtClean="0"/>
                        <a:t>st</a:t>
                      </a:r>
                      <a:r>
                        <a:rPr lang="en-GB" sz="2000" dirty="0" smtClean="0"/>
                        <a:t> May 2019</a:t>
                      </a:r>
                      <a:endParaRPr lang="en-GB" sz="2000" dirty="0"/>
                    </a:p>
                  </a:txBody>
                  <a:tcPr/>
                </a:tc>
                <a:tc>
                  <a:txBody>
                    <a:bodyPr/>
                    <a:lstStyle/>
                    <a:p>
                      <a:r>
                        <a:rPr lang="en-GB" sz="2000" dirty="0" smtClean="0"/>
                        <a:t>am</a:t>
                      </a:r>
                      <a:endParaRPr lang="en-GB" sz="2000" dirty="0"/>
                    </a:p>
                  </a:txBody>
                  <a:tcPr/>
                </a:tc>
              </a:tr>
              <a:tr h="466817">
                <a:tc>
                  <a:txBody>
                    <a:bodyPr/>
                    <a:lstStyle/>
                    <a:p>
                      <a:r>
                        <a:rPr lang="en-GB" sz="2000" dirty="0" smtClean="0"/>
                        <a:t>8300/2H</a:t>
                      </a:r>
                      <a:endParaRPr lang="en-GB" sz="2000" dirty="0"/>
                    </a:p>
                  </a:txBody>
                  <a:tcPr/>
                </a:tc>
                <a:tc>
                  <a:txBody>
                    <a:bodyPr/>
                    <a:lstStyle/>
                    <a:p>
                      <a:r>
                        <a:rPr lang="en-GB" sz="2000" dirty="0" smtClean="0"/>
                        <a:t>Calculator</a:t>
                      </a:r>
                      <a:endParaRPr lang="en-GB" sz="2000" dirty="0"/>
                    </a:p>
                  </a:txBody>
                  <a:tcPr/>
                </a:tc>
                <a:tc>
                  <a:txBody>
                    <a:bodyPr/>
                    <a:lstStyle/>
                    <a:p>
                      <a:r>
                        <a:rPr lang="en-GB" sz="2000" dirty="0" smtClean="0"/>
                        <a:t>1h 30m</a:t>
                      </a:r>
                      <a:endParaRPr lang="en-GB" sz="2000" dirty="0"/>
                    </a:p>
                  </a:txBody>
                  <a:tcPr/>
                </a:tc>
                <a:tc>
                  <a:txBody>
                    <a:bodyPr/>
                    <a:lstStyle/>
                    <a:p>
                      <a:r>
                        <a:rPr lang="en-GB" sz="2000" baseline="0" dirty="0" smtClean="0"/>
                        <a:t>6</a:t>
                      </a:r>
                      <a:r>
                        <a:rPr lang="en-GB" sz="2000" baseline="30000" dirty="0" smtClean="0"/>
                        <a:t>th</a:t>
                      </a:r>
                      <a:r>
                        <a:rPr lang="en-GB" sz="2000" dirty="0" smtClean="0"/>
                        <a:t> June 2019</a:t>
                      </a:r>
                      <a:endParaRPr lang="en-GB" sz="2000" dirty="0"/>
                    </a:p>
                  </a:txBody>
                  <a:tcPr/>
                </a:tc>
                <a:tc>
                  <a:txBody>
                    <a:bodyPr/>
                    <a:lstStyle/>
                    <a:p>
                      <a:r>
                        <a:rPr lang="en-GB" sz="2000" dirty="0" smtClean="0"/>
                        <a:t>am</a:t>
                      </a:r>
                    </a:p>
                  </a:txBody>
                  <a:tcPr/>
                </a:tc>
              </a:tr>
              <a:tr h="466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8300/3H</a:t>
                      </a:r>
                    </a:p>
                  </a:txBody>
                  <a:tcPr/>
                </a:tc>
                <a:tc>
                  <a:txBody>
                    <a:bodyPr/>
                    <a:lstStyle/>
                    <a:p>
                      <a:r>
                        <a:rPr lang="en-GB" sz="2000" dirty="0" smtClean="0"/>
                        <a:t>Calculator</a:t>
                      </a:r>
                      <a:endParaRPr lang="en-GB" sz="2000" dirty="0"/>
                    </a:p>
                  </a:txBody>
                  <a:tcPr/>
                </a:tc>
                <a:tc>
                  <a:txBody>
                    <a:bodyPr/>
                    <a:lstStyle/>
                    <a:p>
                      <a:r>
                        <a:rPr lang="en-GB" sz="2000" dirty="0" smtClean="0"/>
                        <a:t>1h 30m</a:t>
                      </a:r>
                      <a:endParaRPr lang="en-GB" sz="2000" dirty="0"/>
                    </a:p>
                  </a:txBody>
                  <a:tcPr/>
                </a:tc>
                <a:tc>
                  <a:txBody>
                    <a:bodyPr/>
                    <a:lstStyle/>
                    <a:p>
                      <a:r>
                        <a:rPr lang="en-GB" sz="2000" dirty="0" smtClean="0"/>
                        <a:t>11</a:t>
                      </a:r>
                      <a:r>
                        <a:rPr lang="en-GB" sz="2000" baseline="30000" dirty="0" smtClean="0"/>
                        <a:t>th</a:t>
                      </a:r>
                      <a:r>
                        <a:rPr lang="en-GB" sz="2000" dirty="0" smtClean="0"/>
                        <a:t> June 2019</a:t>
                      </a:r>
                      <a:endParaRPr lang="en-GB" sz="2000" dirty="0"/>
                    </a:p>
                  </a:txBody>
                  <a:tcPr/>
                </a:tc>
                <a:tc>
                  <a:txBody>
                    <a:bodyPr/>
                    <a:lstStyle/>
                    <a:p>
                      <a:r>
                        <a:rPr lang="en-GB" sz="2000" dirty="0" smtClean="0"/>
                        <a:t>am</a:t>
                      </a:r>
                      <a:endParaRPr lang="en-GB" sz="2000" dirty="0"/>
                    </a:p>
                  </a:txBody>
                  <a:tcPr/>
                </a:tc>
              </a:tr>
            </a:tbl>
          </a:graphicData>
        </a:graphic>
      </p:graphicFrame>
      <p:pic>
        <p:nvPicPr>
          <p:cNvPr id="2" name="Picture 1"/>
          <p:cNvPicPr>
            <a:picLocks noChangeAspect="1"/>
          </p:cNvPicPr>
          <p:nvPr/>
        </p:nvPicPr>
        <p:blipFill rotWithShape="1">
          <a:blip r:embed="rId2"/>
          <a:srcRect l="6737" b="2946"/>
          <a:stretch/>
        </p:blipFill>
        <p:spPr>
          <a:xfrm>
            <a:off x="8976320" y="1259844"/>
            <a:ext cx="3041694" cy="3249276"/>
          </a:xfrm>
          <a:prstGeom prst="rect">
            <a:avLst/>
          </a:prstGeom>
        </p:spPr>
      </p:pic>
    </p:spTree>
    <p:extLst>
      <p:ext uri="{BB962C8B-B14F-4D97-AF65-F5344CB8AC3E}">
        <p14:creationId xmlns:p14="http://schemas.microsoft.com/office/powerpoint/2010/main" val="2323066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40768"/>
            <a:ext cx="10972800" cy="3600401"/>
          </a:xfrm>
        </p:spPr>
        <p:txBody>
          <a:bodyPr/>
          <a:lstStyle/>
          <a:p>
            <a:r>
              <a:rPr lang="en-GB" dirty="0" smtClean="0"/>
              <a:t>Have a positive attitude</a:t>
            </a:r>
          </a:p>
          <a:p>
            <a:r>
              <a:rPr lang="en-GB" dirty="0" smtClean="0"/>
              <a:t>Ensure all the necessary equipment  is brought to every lesson</a:t>
            </a:r>
          </a:p>
          <a:p>
            <a:r>
              <a:rPr lang="en-GB" dirty="0" smtClean="0"/>
              <a:t>Excellent attendance and punctuality</a:t>
            </a:r>
          </a:p>
          <a:p>
            <a:r>
              <a:rPr lang="en-GB" dirty="0" smtClean="0"/>
              <a:t>Start revising now</a:t>
            </a:r>
          </a:p>
          <a:p>
            <a:r>
              <a:rPr lang="en-GB" dirty="0" smtClean="0"/>
              <a:t>Learn the skills</a:t>
            </a:r>
          </a:p>
          <a:p>
            <a:r>
              <a:rPr lang="en-GB" dirty="0" smtClean="0"/>
              <a:t>Be proactive</a:t>
            </a:r>
          </a:p>
          <a:p>
            <a:pPr marL="0" indent="0">
              <a:buNone/>
            </a:pPr>
            <a:endParaRPr lang="en-GB" dirty="0"/>
          </a:p>
        </p:txBody>
      </p:sp>
      <p:sp>
        <p:nvSpPr>
          <p:cNvPr id="5" name="Title 1"/>
          <p:cNvSpPr txBox="1">
            <a:spLocks/>
          </p:cNvSpPr>
          <p:nvPr/>
        </p:nvSpPr>
        <p:spPr>
          <a:xfrm>
            <a:off x="407368" y="457201"/>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How to succeed in Maths</a:t>
            </a:r>
            <a:r>
              <a:rPr lang="en-GB" altLang="en-US" sz="3600" dirty="0" smtClean="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stretch>
            <a:fillRect/>
          </a:stretch>
        </p:blipFill>
        <p:spPr>
          <a:xfrm>
            <a:off x="7680176" y="3450688"/>
            <a:ext cx="4239394" cy="2604929"/>
          </a:xfrm>
          <a:prstGeom prst="rect">
            <a:avLst/>
          </a:prstGeom>
        </p:spPr>
      </p:pic>
    </p:spTree>
    <p:extLst>
      <p:ext uri="{BB962C8B-B14F-4D97-AF65-F5344CB8AC3E}">
        <p14:creationId xmlns:p14="http://schemas.microsoft.com/office/powerpoint/2010/main" val="377501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1" b="24399"/>
          <a:stretch/>
        </p:blipFill>
        <p:spPr>
          <a:xfrm>
            <a:off x="5735960" y="949477"/>
            <a:ext cx="4327773" cy="4855787"/>
          </a:xfrm>
          <a:prstGeom prst="rect">
            <a:avLst/>
          </a:prstGeom>
        </p:spPr>
      </p:pic>
      <p:sp>
        <p:nvSpPr>
          <p:cNvPr id="7" name="Title 1"/>
          <p:cNvSpPr txBox="1">
            <a:spLocks/>
          </p:cNvSpPr>
          <p:nvPr/>
        </p:nvSpPr>
        <p:spPr>
          <a:xfrm>
            <a:off x="35250" y="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u="sng" dirty="0" smtClean="0"/>
              <a:t>What is targeted revision</a:t>
            </a:r>
            <a:r>
              <a:rPr lang="en-GB" altLang="en-US" sz="3600" u="sng" dirty="0" smtClean="0">
                <a:latin typeface="Arial" panose="020B0604020202020204" pitchFamily="34" charset="0"/>
                <a:cs typeface="Arial" panose="020B0604020202020204" pitchFamily="34" charset="0"/>
              </a:rPr>
              <a:t>?</a:t>
            </a:r>
          </a:p>
        </p:txBody>
      </p:sp>
      <p:sp>
        <p:nvSpPr>
          <p:cNvPr id="4" name="Content Placeholder 2"/>
          <p:cNvSpPr>
            <a:spLocks noGrp="1"/>
          </p:cNvSpPr>
          <p:nvPr>
            <p:ph idx="1"/>
          </p:nvPr>
        </p:nvSpPr>
        <p:spPr>
          <a:xfrm>
            <a:off x="609600" y="1600201"/>
            <a:ext cx="3470176" cy="2260847"/>
          </a:xfrm>
        </p:spPr>
        <p:txBody>
          <a:bodyPr/>
          <a:lstStyle/>
          <a:p>
            <a:pPr marL="971550" lvl="1" indent="-514350">
              <a:buFont typeface="+mj-lt"/>
              <a:buAutoNum type="arabicPeriod"/>
            </a:pPr>
            <a:r>
              <a:rPr lang="en-GB" dirty="0" smtClean="0"/>
              <a:t>Diagnosis</a:t>
            </a:r>
          </a:p>
          <a:p>
            <a:pPr marL="971550" lvl="1" indent="-514350">
              <a:buFont typeface="+mj-lt"/>
              <a:buAutoNum type="arabicPeriod"/>
            </a:pPr>
            <a:r>
              <a:rPr lang="en-GB" dirty="0" smtClean="0"/>
              <a:t>Therapy</a:t>
            </a:r>
          </a:p>
          <a:p>
            <a:pPr marL="971550" lvl="1" indent="-514350">
              <a:buFont typeface="+mj-lt"/>
              <a:buAutoNum type="arabicPeriod"/>
            </a:pPr>
            <a:r>
              <a:rPr lang="en-GB" dirty="0" smtClean="0"/>
              <a:t>Testing</a:t>
            </a:r>
          </a:p>
          <a:p>
            <a:pPr marL="457200" lvl="1" indent="0">
              <a:buNone/>
            </a:pPr>
            <a:endParaRPr lang="en-GB" dirty="0" smtClean="0"/>
          </a:p>
          <a:p>
            <a:endParaRPr lang="en-GB" dirty="0"/>
          </a:p>
        </p:txBody>
      </p:sp>
    </p:spTree>
    <p:extLst>
      <p:ext uri="{BB962C8B-B14F-4D97-AF65-F5344CB8AC3E}">
        <p14:creationId xmlns:p14="http://schemas.microsoft.com/office/powerpoint/2010/main" val="35732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548680"/>
            <a:ext cx="10972800" cy="432048"/>
          </a:xfrm>
        </p:spPr>
        <p:txBody>
          <a:bodyPr>
            <a:normAutofit fontScale="90000"/>
          </a:bodyPr>
          <a:lstStyle/>
          <a:p>
            <a:r>
              <a:rPr lang="en-GB" sz="3600" dirty="0" smtClean="0"/>
              <a:t>Useful Resources Available</a:t>
            </a:r>
            <a:endParaRPr lang="en-GB" sz="3600" dirty="0"/>
          </a:p>
        </p:txBody>
      </p:sp>
      <p:sp>
        <p:nvSpPr>
          <p:cNvPr id="3" name="Content Placeholder 2"/>
          <p:cNvSpPr>
            <a:spLocks noGrp="1"/>
          </p:cNvSpPr>
          <p:nvPr>
            <p:ph idx="1"/>
          </p:nvPr>
        </p:nvSpPr>
        <p:spPr>
          <a:xfrm>
            <a:off x="363794" y="1628800"/>
            <a:ext cx="11582400" cy="3340968"/>
          </a:xfrm>
        </p:spPr>
        <p:txBody>
          <a:bodyPr>
            <a:normAutofit fontScale="92500"/>
          </a:bodyPr>
          <a:lstStyle/>
          <a:p>
            <a:r>
              <a:rPr lang="en-GB" sz="2600" dirty="0" err="1"/>
              <a:t>Mathswatch</a:t>
            </a:r>
            <a:r>
              <a:rPr lang="en-GB" sz="2600" dirty="0"/>
              <a:t>	(school id: </a:t>
            </a:r>
            <a:r>
              <a:rPr lang="en-GB" sz="2600" dirty="0" err="1"/>
              <a:t>carrhill</a:t>
            </a:r>
            <a:r>
              <a:rPr lang="en-GB" sz="2600" dirty="0"/>
              <a:t>    Login: </a:t>
            </a:r>
            <a:r>
              <a:rPr lang="en-GB" sz="2600" dirty="0" err="1"/>
              <a:t>asmith@carrhill</a:t>
            </a:r>
            <a:r>
              <a:rPr lang="en-GB" sz="2600" dirty="0"/>
              <a:t>	password: </a:t>
            </a:r>
            <a:r>
              <a:rPr lang="en-GB" sz="2600" dirty="0" smtClean="0"/>
              <a:t>numbers)</a:t>
            </a:r>
          </a:p>
          <a:p>
            <a:r>
              <a:rPr lang="en-GB" sz="2600" dirty="0" smtClean="0"/>
              <a:t>Just Maths		(User name: CarrStudent	Password: </a:t>
            </a:r>
            <a:r>
              <a:rPr lang="en-GB" sz="2600" dirty="0" err="1" smtClean="0"/>
              <a:t>Carr</a:t>
            </a:r>
            <a:r>
              <a:rPr lang="en-GB" sz="2600" dirty="0" smtClean="0"/>
              <a:t>)</a:t>
            </a:r>
          </a:p>
          <a:p>
            <a:r>
              <a:rPr lang="en-GB" sz="2600" dirty="0" err="1" smtClean="0"/>
              <a:t>MyMaths</a:t>
            </a:r>
            <a:r>
              <a:rPr lang="en-GB" sz="2600" dirty="0"/>
              <a:t>	</a:t>
            </a:r>
            <a:r>
              <a:rPr lang="en-GB" sz="2600" dirty="0" smtClean="0"/>
              <a:t>  </a:t>
            </a:r>
            <a:r>
              <a:rPr lang="en-GB" sz="2600" dirty="0"/>
              <a:t>	</a:t>
            </a:r>
            <a:r>
              <a:rPr lang="en-GB" sz="2600" dirty="0" smtClean="0"/>
              <a:t>( </a:t>
            </a:r>
            <a:r>
              <a:rPr lang="en-GB" sz="2600" dirty="0"/>
              <a:t>User name: </a:t>
            </a:r>
            <a:r>
              <a:rPr lang="en-GB" sz="2600" dirty="0" err="1"/>
              <a:t>C</a:t>
            </a:r>
            <a:r>
              <a:rPr lang="en-GB" sz="2600" dirty="0" err="1" smtClean="0"/>
              <a:t>arr</a:t>
            </a:r>
            <a:r>
              <a:rPr lang="en-GB" sz="2600" dirty="0"/>
              <a:t>	Password: </a:t>
            </a:r>
            <a:r>
              <a:rPr lang="en-GB" sz="2600" dirty="0" smtClean="0"/>
              <a:t>isosceles</a:t>
            </a:r>
          </a:p>
          <a:p>
            <a:r>
              <a:rPr lang="en-GB" sz="2600" dirty="0" smtClean="0"/>
              <a:t>Drop </a:t>
            </a:r>
            <a:r>
              <a:rPr lang="en-GB" sz="2600" dirty="0"/>
              <a:t>in Sessions 	(Tuesday and Thursday </a:t>
            </a:r>
            <a:r>
              <a:rPr lang="en-GB" sz="2600" dirty="0" smtClean="0"/>
              <a:t>Lunchtime room 4)</a:t>
            </a:r>
          </a:p>
          <a:p>
            <a:r>
              <a:rPr lang="en-GB" sz="2600" dirty="0" smtClean="0"/>
              <a:t>The internet	e.g Corbett Maths, </a:t>
            </a:r>
            <a:endParaRPr lang="en-GB" sz="2600" dirty="0"/>
          </a:p>
          <a:p>
            <a:r>
              <a:rPr lang="en-GB" sz="2600" dirty="0" smtClean="0"/>
              <a:t>Classroom Teacher</a:t>
            </a:r>
          </a:p>
          <a:p>
            <a:r>
              <a:rPr lang="en-GB" sz="2600" dirty="0" smtClean="0"/>
              <a:t>Revision guides	</a:t>
            </a:r>
          </a:p>
          <a:p>
            <a:pPr marL="0" indent="0">
              <a:buNone/>
            </a:pPr>
            <a:endParaRPr lang="en-GB" dirty="0"/>
          </a:p>
        </p:txBody>
      </p:sp>
      <p:pic>
        <p:nvPicPr>
          <p:cNvPr id="5" name="Picture 4"/>
          <p:cNvPicPr>
            <a:picLocks noChangeAspect="1"/>
          </p:cNvPicPr>
          <p:nvPr/>
        </p:nvPicPr>
        <p:blipFill>
          <a:blip r:embed="rId2"/>
          <a:stretch>
            <a:fillRect/>
          </a:stretch>
        </p:blipFill>
        <p:spPr>
          <a:xfrm>
            <a:off x="8091239" y="3580999"/>
            <a:ext cx="3981425" cy="2512297"/>
          </a:xfrm>
          <a:prstGeom prst="rect">
            <a:avLst/>
          </a:prstGeom>
        </p:spPr>
      </p:pic>
    </p:spTree>
    <p:extLst>
      <p:ext uri="{BB962C8B-B14F-4D97-AF65-F5344CB8AC3E}">
        <p14:creationId xmlns:p14="http://schemas.microsoft.com/office/powerpoint/2010/main" val="3363858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Revision Guides</a:t>
            </a:r>
            <a:endParaRPr lang="en-GB" dirty="0"/>
          </a:p>
        </p:txBody>
      </p:sp>
      <p:sp>
        <p:nvSpPr>
          <p:cNvPr id="5" name="Content Placeholder 2"/>
          <p:cNvSpPr>
            <a:spLocks noGrp="1"/>
          </p:cNvSpPr>
          <p:nvPr>
            <p:ph idx="1"/>
          </p:nvPr>
        </p:nvSpPr>
        <p:spPr>
          <a:xfrm>
            <a:off x="609600" y="1600201"/>
            <a:ext cx="11582400" cy="3340968"/>
          </a:xfrm>
        </p:spPr>
        <p:txBody>
          <a:bodyPr>
            <a:normAutofit fontScale="92500" lnSpcReduction="10000"/>
          </a:bodyPr>
          <a:lstStyle/>
          <a:p>
            <a:r>
              <a:rPr lang="en-GB" sz="2600" dirty="0" smtClean="0"/>
              <a:t>Revision Guides - £3.00</a:t>
            </a:r>
          </a:p>
          <a:p>
            <a:r>
              <a:rPr lang="en-GB" sz="2600" dirty="0" smtClean="0"/>
              <a:t>Workbook and Answers - £4.00</a:t>
            </a:r>
          </a:p>
          <a:p>
            <a:r>
              <a:rPr lang="en-GB" sz="2600" dirty="0" smtClean="0"/>
              <a:t>Exam Practice Workbook - £3.00</a:t>
            </a:r>
          </a:p>
          <a:p>
            <a:r>
              <a:rPr lang="en-GB" sz="2600" dirty="0" smtClean="0"/>
              <a:t>Targeted Grade 9 Exam Practice Workbook - £3.00</a:t>
            </a:r>
          </a:p>
          <a:p>
            <a:r>
              <a:rPr lang="en-GB" sz="2600" dirty="0" smtClean="0"/>
              <a:t>Maths Buster and Mock Exam Papers - £8.00</a:t>
            </a:r>
          </a:p>
          <a:p>
            <a:r>
              <a:rPr lang="en-GB" sz="2600" dirty="0" smtClean="0"/>
              <a:t>Maths Tutor and Exam Practice Book - £6.50</a:t>
            </a:r>
          </a:p>
          <a:p>
            <a:pPr marL="0" indent="0">
              <a:buNone/>
            </a:pPr>
            <a:endParaRPr lang="en-GB" sz="2600" dirty="0"/>
          </a:p>
          <a:p>
            <a:pPr marL="0" indent="0">
              <a:buNone/>
            </a:pPr>
            <a:r>
              <a:rPr lang="en-GB" sz="2600" dirty="0" smtClean="0"/>
              <a:t>All available to buy from the Maths office.</a:t>
            </a:r>
          </a:p>
          <a:p>
            <a:endParaRPr lang="en-GB" sz="2600" dirty="0" smtClean="0"/>
          </a:p>
          <a:p>
            <a:pPr marL="0" indent="0">
              <a:buNone/>
            </a:pPr>
            <a:endParaRPr lang="en-GB" dirty="0"/>
          </a:p>
        </p:txBody>
      </p:sp>
      <p:pic>
        <p:nvPicPr>
          <p:cNvPr id="6" name="Picture 5"/>
          <p:cNvPicPr>
            <a:picLocks noChangeAspect="1"/>
          </p:cNvPicPr>
          <p:nvPr/>
        </p:nvPicPr>
        <p:blipFill rotWithShape="1">
          <a:blip r:embed="rId2"/>
          <a:srcRect l="2763" r="62007" b="14276"/>
          <a:stretch/>
        </p:blipFill>
        <p:spPr>
          <a:xfrm>
            <a:off x="7680176" y="1600201"/>
            <a:ext cx="3672408" cy="2594282"/>
          </a:xfrm>
          <a:prstGeom prst="rect">
            <a:avLst/>
          </a:prstGeom>
        </p:spPr>
      </p:pic>
    </p:spTree>
    <p:extLst>
      <p:ext uri="{BB962C8B-B14F-4D97-AF65-F5344CB8AC3E}">
        <p14:creationId xmlns:p14="http://schemas.microsoft.com/office/powerpoint/2010/main" val="3890105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541" y="2636912"/>
            <a:ext cx="7824192" cy="1303094"/>
          </a:xfrm>
        </p:spPr>
        <p:txBody>
          <a:bodyPr>
            <a:normAutofit fontScale="90000"/>
          </a:bodyPr>
          <a:lstStyle/>
          <a:p>
            <a:r>
              <a:rPr lang="en-GB" sz="6000" dirty="0" smtClean="0"/>
              <a:t>Science</a:t>
            </a:r>
            <a:br>
              <a:rPr lang="en-GB" sz="6000" dirty="0" smtClean="0"/>
            </a:br>
            <a:r>
              <a:rPr lang="en-GB" sz="2200" b="0" dirty="0" smtClean="0"/>
              <a:t>Cathy North</a:t>
            </a:r>
            <a:br>
              <a:rPr lang="en-GB" sz="2200" b="0" dirty="0" smtClean="0"/>
            </a:br>
            <a:r>
              <a:rPr lang="en-GB" sz="2200" b="0" dirty="0" smtClean="0"/>
              <a:t>Head of Science</a:t>
            </a:r>
            <a:endParaRPr lang="en-GB" sz="22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9416" y="1396574"/>
            <a:ext cx="4048125" cy="414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0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3" y="1259844"/>
            <a:ext cx="11305256" cy="4612491"/>
          </a:xfrm>
        </p:spPr>
        <p:txBody>
          <a:bodyPr>
            <a:noAutofit/>
          </a:bodyPr>
          <a:lstStyle/>
          <a:p>
            <a:pPr marL="0" indent="0">
              <a:buNone/>
            </a:pPr>
            <a:r>
              <a:rPr lang="en-GB" sz="2000" dirty="0" smtClean="0"/>
              <a:t>The current year 11’s will be the second cohort of students to sit the new GCSEs.  The timetable of exams is as follows.</a:t>
            </a:r>
          </a:p>
          <a:p>
            <a:pPr marL="0" indent="0">
              <a:buNone/>
            </a:pPr>
            <a:endParaRPr lang="en-GB" sz="2000" dirty="0" smtClean="0"/>
          </a:p>
          <a:p>
            <a:pPr marL="0" indent="0">
              <a:buNone/>
            </a:pPr>
            <a:endParaRPr lang="en-GB" sz="2000" dirty="0"/>
          </a:p>
          <a:p>
            <a:pPr fontAlgn="base"/>
            <a:endParaRPr lang="en-GB" sz="2000" dirty="0" smtClean="0">
              <a:solidFill>
                <a:srgbClr val="404040"/>
              </a:solidFill>
              <a:latin typeface="+mj-lt"/>
            </a:endParaRPr>
          </a:p>
        </p:txBody>
      </p:sp>
      <p:sp>
        <p:nvSpPr>
          <p:cNvPr id="4" name="Title 3"/>
          <p:cNvSpPr>
            <a:spLocks noGrp="1"/>
          </p:cNvSpPr>
          <p:nvPr>
            <p:ph type="title"/>
          </p:nvPr>
        </p:nvSpPr>
        <p:spPr>
          <a:xfrm>
            <a:off x="335360" y="116844"/>
            <a:ext cx="10972800" cy="1143000"/>
          </a:xfrm>
        </p:spPr>
        <p:txBody>
          <a:bodyPr>
            <a:normAutofit/>
          </a:bodyPr>
          <a:lstStyle/>
          <a:p>
            <a:r>
              <a:rPr lang="en-GB" dirty="0" smtClean="0"/>
              <a:t>GCSE Sciences - Triple</a:t>
            </a:r>
            <a:endParaRPr lang="en-GB" dirty="0"/>
          </a:p>
        </p:txBody>
      </p:sp>
      <p:graphicFrame>
        <p:nvGraphicFramePr>
          <p:cNvPr id="5" name="Table 4"/>
          <p:cNvGraphicFramePr>
            <a:graphicFrameLocks noGrp="1"/>
          </p:cNvGraphicFramePr>
          <p:nvPr>
            <p:extLst/>
          </p:nvPr>
        </p:nvGraphicFramePr>
        <p:xfrm>
          <a:off x="781199" y="1971778"/>
          <a:ext cx="7835080" cy="1436556"/>
        </p:xfrm>
        <a:graphic>
          <a:graphicData uri="http://schemas.openxmlformats.org/drawingml/2006/table">
            <a:tbl>
              <a:tblPr firstRow="1" bandRow="1">
                <a:tableStyleId>{5C22544A-7EE6-4342-B048-85BDC9FD1C3A}</a:tableStyleId>
              </a:tblPr>
              <a:tblGrid>
                <a:gridCol w="1811707"/>
                <a:gridCol w="1811707"/>
                <a:gridCol w="1811707"/>
                <a:gridCol w="1811707"/>
                <a:gridCol w="588252"/>
              </a:tblGrid>
              <a:tr h="478852">
                <a:tc gridSpan="5">
                  <a:txBody>
                    <a:bodyPr/>
                    <a:lstStyle/>
                    <a:p>
                      <a:r>
                        <a:rPr lang="en-GB" dirty="0" smtClean="0"/>
                        <a:t>Biology</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78852">
                <a:tc>
                  <a:txBody>
                    <a:bodyPr/>
                    <a:lstStyle/>
                    <a:p>
                      <a:r>
                        <a:rPr lang="en-GB" dirty="0" smtClean="0"/>
                        <a:t>8461/1F + H</a:t>
                      </a:r>
                      <a:endParaRPr lang="en-GB" dirty="0"/>
                    </a:p>
                  </a:txBody>
                  <a:tcPr/>
                </a:tc>
                <a:tc>
                  <a:txBody>
                    <a:bodyPr/>
                    <a:lstStyle/>
                    <a:p>
                      <a:r>
                        <a:rPr lang="en-GB" dirty="0" smtClean="0"/>
                        <a:t>Paper 1</a:t>
                      </a:r>
                      <a:endParaRPr lang="en-GB" dirty="0"/>
                    </a:p>
                  </a:txBody>
                  <a:tcPr/>
                </a:tc>
                <a:tc>
                  <a:txBody>
                    <a:bodyPr/>
                    <a:lstStyle/>
                    <a:p>
                      <a:r>
                        <a:rPr lang="en-GB" dirty="0" smtClean="0"/>
                        <a:t>1h 45m</a:t>
                      </a:r>
                      <a:endParaRPr lang="en-GB" dirty="0"/>
                    </a:p>
                  </a:txBody>
                  <a:tcPr/>
                </a:tc>
                <a:tc>
                  <a:txBody>
                    <a:bodyPr/>
                    <a:lstStyle/>
                    <a:p>
                      <a:r>
                        <a:rPr lang="en-GB" dirty="0" smtClean="0"/>
                        <a:t>14</a:t>
                      </a:r>
                      <a:r>
                        <a:rPr lang="en-GB" baseline="30000" dirty="0" smtClean="0"/>
                        <a:t>th</a:t>
                      </a:r>
                      <a:r>
                        <a:rPr lang="en-GB" baseline="0" dirty="0" smtClean="0"/>
                        <a:t> May </a:t>
                      </a:r>
                      <a:r>
                        <a:rPr lang="en-GB" dirty="0" smtClean="0"/>
                        <a:t>2019</a:t>
                      </a:r>
                      <a:endParaRPr lang="en-GB" dirty="0"/>
                    </a:p>
                  </a:txBody>
                  <a:tcPr/>
                </a:tc>
                <a:tc>
                  <a:txBody>
                    <a:bodyPr/>
                    <a:lstStyle/>
                    <a:p>
                      <a:r>
                        <a:rPr lang="en-GB" dirty="0" smtClean="0"/>
                        <a:t>pm</a:t>
                      </a:r>
                      <a:endParaRPr lang="en-GB" dirty="0"/>
                    </a:p>
                  </a:txBody>
                  <a:tcPr/>
                </a:tc>
              </a:tr>
              <a:tr h="478852">
                <a:tc>
                  <a:txBody>
                    <a:bodyPr/>
                    <a:lstStyle/>
                    <a:p>
                      <a:r>
                        <a:rPr lang="en-GB" dirty="0" smtClean="0"/>
                        <a:t>8461/2F + H</a:t>
                      </a:r>
                      <a:endParaRPr lang="en-GB" dirty="0"/>
                    </a:p>
                  </a:txBody>
                  <a:tcPr/>
                </a:tc>
                <a:tc>
                  <a:txBody>
                    <a:bodyPr/>
                    <a:lstStyle/>
                    <a:p>
                      <a:r>
                        <a:rPr lang="en-GB" dirty="0" smtClean="0"/>
                        <a:t>Paper</a:t>
                      </a:r>
                      <a:r>
                        <a:rPr lang="en-GB" baseline="0" dirty="0" smtClean="0"/>
                        <a:t> 2</a:t>
                      </a:r>
                      <a:endParaRPr lang="en-GB" dirty="0"/>
                    </a:p>
                  </a:txBody>
                  <a:tcPr/>
                </a:tc>
                <a:tc>
                  <a:txBody>
                    <a:bodyPr/>
                    <a:lstStyle/>
                    <a:p>
                      <a:r>
                        <a:rPr lang="en-GB" dirty="0" smtClean="0"/>
                        <a:t>1h 45m</a:t>
                      </a:r>
                      <a:endParaRPr lang="en-GB" dirty="0"/>
                    </a:p>
                  </a:txBody>
                  <a:tcPr/>
                </a:tc>
                <a:tc>
                  <a:txBody>
                    <a:bodyPr/>
                    <a:lstStyle/>
                    <a:p>
                      <a:r>
                        <a:rPr lang="en-GB" dirty="0" smtClean="0"/>
                        <a:t>7</a:t>
                      </a:r>
                      <a:r>
                        <a:rPr lang="en-GB" baseline="30000" dirty="0" smtClean="0"/>
                        <a:t>th</a:t>
                      </a:r>
                      <a:r>
                        <a:rPr lang="en-GB" dirty="0" smtClean="0"/>
                        <a:t> June 2019</a:t>
                      </a:r>
                      <a:endParaRPr lang="en-GB" dirty="0"/>
                    </a:p>
                  </a:txBody>
                  <a:tcPr/>
                </a:tc>
                <a:tc>
                  <a:txBody>
                    <a:bodyPr/>
                    <a:lstStyle/>
                    <a:p>
                      <a:r>
                        <a:rPr lang="en-GB" dirty="0" smtClean="0"/>
                        <a:t>pm</a:t>
                      </a:r>
                    </a:p>
                  </a:txBody>
                  <a:tcPr/>
                </a:tc>
              </a:tr>
            </a:tbl>
          </a:graphicData>
        </a:graphic>
      </p:graphicFrame>
      <p:graphicFrame>
        <p:nvGraphicFramePr>
          <p:cNvPr id="6" name="Table 5"/>
          <p:cNvGraphicFramePr>
            <a:graphicFrameLocks noGrp="1"/>
          </p:cNvGraphicFramePr>
          <p:nvPr>
            <p:extLst/>
          </p:nvPr>
        </p:nvGraphicFramePr>
        <p:xfrm>
          <a:off x="792239" y="4812125"/>
          <a:ext cx="7835080" cy="1314048"/>
        </p:xfrm>
        <a:graphic>
          <a:graphicData uri="http://schemas.openxmlformats.org/drawingml/2006/table">
            <a:tbl>
              <a:tblPr firstRow="1" bandRow="1">
                <a:tableStyleId>{5C22544A-7EE6-4342-B048-85BDC9FD1C3A}</a:tableStyleId>
              </a:tblPr>
              <a:tblGrid>
                <a:gridCol w="1811707"/>
                <a:gridCol w="1811707"/>
                <a:gridCol w="1811707"/>
                <a:gridCol w="1811707"/>
                <a:gridCol w="588252"/>
              </a:tblGrid>
              <a:tr h="438016">
                <a:tc gridSpan="5">
                  <a:txBody>
                    <a:bodyPr/>
                    <a:lstStyle/>
                    <a:p>
                      <a:r>
                        <a:rPr lang="en-GB" dirty="0" smtClean="0"/>
                        <a:t>Physics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38016">
                <a:tc>
                  <a:txBody>
                    <a:bodyPr/>
                    <a:lstStyle/>
                    <a:p>
                      <a:r>
                        <a:rPr lang="en-GB" dirty="0" smtClean="0"/>
                        <a:t>8463/1F + H</a:t>
                      </a:r>
                      <a:endParaRPr lang="en-GB" dirty="0"/>
                    </a:p>
                  </a:txBody>
                  <a:tcPr/>
                </a:tc>
                <a:tc>
                  <a:txBody>
                    <a:bodyPr/>
                    <a:lstStyle/>
                    <a:p>
                      <a:r>
                        <a:rPr lang="en-GB" dirty="0" smtClean="0"/>
                        <a:t>Paper</a:t>
                      </a:r>
                      <a:r>
                        <a:rPr lang="en-GB" baseline="0" dirty="0" smtClean="0"/>
                        <a:t> 1</a:t>
                      </a:r>
                      <a:endParaRPr lang="en-GB" dirty="0"/>
                    </a:p>
                  </a:txBody>
                  <a:tcPr/>
                </a:tc>
                <a:tc>
                  <a:txBody>
                    <a:bodyPr/>
                    <a:lstStyle/>
                    <a:p>
                      <a:r>
                        <a:rPr lang="en-GB" dirty="0" smtClean="0"/>
                        <a:t>1h 45m</a:t>
                      </a:r>
                      <a:endParaRPr lang="en-GB" dirty="0"/>
                    </a:p>
                  </a:txBody>
                  <a:tcPr/>
                </a:tc>
                <a:tc>
                  <a:txBody>
                    <a:bodyPr/>
                    <a:lstStyle/>
                    <a:p>
                      <a:r>
                        <a:rPr lang="en-GB" dirty="0" smtClean="0"/>
                        <a:t>22</a:t>
                      </a:r>
                      <a:r>
                        <a:rPr lang="en-GB" baseline="30000" dirty="0" smtClean="0"/>
                        <a:t>nd</a:t>
                      </a:r>
                      <a:r>
                        <a:rPr lang="en-GB" dirty="0" smtClean="0"/>
                        <a:t> May 2019</a:t>
                      </a:r>
                      <a:endParaRPr lang="en-GB" dirty="0"/>
                    </a:p>
                  </a:txBody>
                  <a:tcPr/>
                </a:tc>
                <a:tc>
                  <a:txBody>
                    <a:bodyPr/>
                    <a:lstStyle/>
                    <a:p>
                      <a:r>
                        <a:rPr lang="en-GB" dirty="0" smtClean="0"/>
                        <a:t>pm</a:t>
                      </a:r>
                      <a:endParaRPr lang="en-GB" dirty="0"/>
                    </a:p>
                  </a:txBody>
                  <a:tcPr/>
                </a:tc>
              </a:tr>
              <a:tr h="438016">
                <a:tc>
                  <a:txBody>
                    <a:bodyPr/>
                    <a:lstStyle/>
                    <a:p>
                      <a:r>
                        <a:rPr lang="en-GB" dirty="0" smtClean="0"/>
                        <a:t>8463/2F + H</a:t>
                      </a:r>
                      <a:endParaRPr lang="en-GB" dirty="0"/>
                    </a:p>
                  </a:txBody>
                  <a:tcPr/>
                </a:tc>
                <a:tc>
                  <a:txBody>
                    <a:bodyPr/>
                    <a:lstStyle/>
                    <a:p>
                      <a:r>
                        <a:rPr lang="en-GB" dirty="0" smtClean="0"/>
                        <a:t>Paper</a:t>
                      </a:r>
                      <a:r>
                        <a:rPr lang="en-GB" baseline="0" dirty="0" smtClean="0"/>
                        <a:t> 2</a:t>
                      </a:r>
                      <a:endParaRPr lang="en-GB" dirty="0"/>
                    </a:p>
                  </a:txBody>
                  <a:tcPr/>
                </a:tc>
                <a:tc>
                  <a:txBody>
                    <a:bodyPr/>
                    <a:lstStyle/>
                    <a:p>
                      <a:r>
                        <a:rPr lang="en-GB" dirty="0" smtClean="0"/>
                        <a:t>1h 45m</a:t>
                      </a:r>
                      <a:endParaRPr lang="en-GB" dirty="0"/>
                    </a:p>
                  </a:txBody>
                  <a:tcPr/>
                </a:tc>
                <a:tc>
                  <a:txBody>
                    <a:bodyPr/>
                    <a:lstStyle/>
                    <a:p>
                      <a:r>
                        <a:rPr lang="en-GB" baseline="0" dirty="0" smtClean="0"/>
                        <a:t>14</a:t>
                      </a:r>
                      <a:r>
                        <a:rPr lang="en-GB" baseline="30000" dirty="0" smtClean="0"/>
                        <a:t>th</a:t>
                      </a:r>
                      <a:r>
                        <a:rPr lang="en-GB" dirty="0" smtClean="0"/>
                        <a:t> June 2019</a:t>
                      </a:r>
                      <a:endParaRPr lang="en-GB" dirty="0"/>
                    </a:p>
                  </a:txBody>
                  <a:tcPr/>
                </a:tc>
                <a:tc>
                  <a:txBody>
                    <a:bodyPr/>
                    <a:lstStyle/>
                    <a:p>
                      <a:r>
                        <a:rPr lang="en-GB" dirty="0" smtClean="0"/>
                        <a:t>am</a:t>
                      </a:r>
                    </a:p>
                  </a:txBody>
                  <a:tcPr/>
                </a:tc>
              </a:tr>
            </a:tbl>
          </a:graphicData>
        </a:graphic>
      </p:graphicFrame>
      <p:graphicFrame>
        <p:nvGraphicFramePr>
          <p:cNvPr id="7" name="Table 6"/>
          <p:cNvGraphicFramePr>
            <a:graphicFrameLocks noGrp="1"/>
          </p:cNvGraphicFramePr>
          <p:nvPr>
            <p:extLst/>
          </p:nvPr>
        </p:nvGraphicFramePr>
        <p:xfrm>
          <a:off x="781199" y="3393668"/>
          <a:ext cx="7835080" cy="1436556"/>
        </p:xfrm>
        <a:graphic>
          <a:graphicData uri="http://schemas.openxmlformats.org/drawingml/2006/table">
            <a:tbl>
              <a:tblPr firstRow="1" bandRow="1">
                <a:tableStyleId>{5C22544A-7EE6-4342-B048-85BDC9FD1C3A}</a:tableStyleId>
              </a:tblPr>
              <a:tblGrid>
                <a:gridCol w="1811707"/>
                <a:gridCol w="1811707"/>
                <a:gridCol w="1811707"/>
                <a:gridCol w="1811707"/>
                <a:gridCol w="588252"/>
              </a:tblGrid>
              <a:tr h="478852">
                <a:tc gridSpan="5">
                  <a:txBody>
                    <a:bodyPr/>
                    <a:lstStyle/>
                    <a:p>
                      <a:r>
                        <a:rPr lang="en-GB" dirty="0" smtClean="0"/>
                        <a:t>Chemistry</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78852">
                <a:tc>
                  <a:txBody>
                    <a:bodyPr/>
                    <a:lstStyle/>
                    <a:p>
                      <a:r>
                        <a:rPr lang="en-GB" dirty="0" smtClean="0"/>
                        <a:t>8462/1F + H</a:t>
                      </a:r>
                      <a:endParaRPr lang="en-GB" dirty="0"/>
                    </a:p>
                  </a:txBody>
                  <a:tcPr/>
                </a:tc>
                <a:tc>
                  <a:txBody>
                    <a:bodyPr/>
                    <a:lstStyle/>
                    <a:p>
                      <a:r>
                        <a:rPr lang="en-GB" dirty="0" smtClean="0"/>
                        <a:t>Paper 1</a:t>
                      </a:r>
                      <a:endParaRPr lang="en-GB" dirty="0"/>
                    </a:p>
                  </a:txBody>
                  <a:tcPr/>
                </a:tc>
                <a:tc>
                  <a:txBody>
                    <a:bodyPr/>
                    <a:lstStyle/>
                    <a:p>
                      <a:r>
                        <a:rPr lang="en-GB" dirty="0" smtClean="0"/>
                        <a:t>1h 45m</a:t>
                      </a:r>
                      <a:endParaRPr lang="en-GB" dirty="0"/>
                    </a:p>
                  </a:txBody>
                  <a:tcPr/>
                </a:tc>
                <a:tc>
                  <a:txBody>
                    <a:bodyPr/>
                    <a:lstStyle/>
                    <a:p>
                      <a:r>
                        <a:rPr lang="en-GB" baseline="0" dirty="0" smtClean="0"/>
                        <a:t>16</a:t>
                      </a:r>
                      <a:r>
                        <a:rPr lang="en-GB" baseline="30000" dirty="0" smtClean="0"/>
                        <a:t>th</a:t>
                      </a:r>
                      <a:r>
                        <a:rPr lang="en-GB" dirty="0" smtClean="0"/>
                        <a:t> May 2019</a:t>
                      </a:r>
                      <a:endParaRPr lang="en-GB" dirty="0"/>
                    </a:p>
                  </a:txBody>
                  <a:tcPr/>
                </a:tc>
                <a:tc>
                  <a:txBody>
                    <a:bodyPr/>
                    <a:lstStyle/>
                    <a:p>
                      <a:r>
                        <a:rPr lang="en-GB" dirty="0" smtClean="0"/>
                        <a:t>am</a:t>
                      </a:r>
                      <a:endParaRPr lang="en-GB" dirty="0"/>
                    </a:p>
                  </a:txBody>
                  <a:tcPr/>
                </a:tc>
              </a:tr>
              <a:tr h="478852">
                <a:tc>
                  <a:txBody>
                    <a:bodyPr/>
                    <a:lstStyle/>
                    <a:p>
                      <a:r>
                        <a:rPr lang="en-GB" dirty="0" smtClean="0"/>
                        <a:t>8462/2F + H</a:t>
                      </a:r>
                      <a:endParaRPr lang="en-GB" dirty="0"/>
                    </a:p>
                  </a:txBody>
                  <a:tcPr/>
                </a:tc>
                <a:tc>
                  <a:txBody>
                    <a:bodyPr/>
                    <a:lstStyle/>
                    <a:p>
                      <a:r>
                        <a:rPr lang="en-GB" dirty="0" smtClean="0"/>
                        <a:t>Paper 2</a:t>
                      </a:r>
                      <a:endParaRPr lang="en-GB" dirty="0"/>
                    </a:p>
                  </a:txBody>
                  <a:tcPr/>
                </a:tc>
                <a:tc>
                  <a:txBody>
                    <a:bodyPr/>
                    <a:lstStyle/>
                    <a:p>
                      <a:r>
                        <a:rPr lang="en-GB" dirty="0" smtClean="0"/>
                        <a:t>1h 45m</a:t>
                      </a:r>
                      <a:endParaRPr lang="en-GB" dirty="0"/>
                    </a:p>
                  </a:txBody>
                  <a:tcPr/>
                </a:tc>
                <a:tc>
                  <a:txBody>
                    <a:bodyPr/>
                    <a:lstStyle/>
                    <a:p>
                      <a:r>
                        <a:rPr lang="en-GB" baseline="0" dirty="0" smtClean="0"/>
                        <a:t>12</a:t>
                      </a:r>
                      <a:r>
                        <a:rPr lang="en-GB" baseline="30000" dirty="0" smtClean="0"/>
                        <a:t>th</a:t>
                      </a:r>
                      <a:r>
                        <a:rPr lang="en-GB" dirty="0" smtClean="0"/>
                        <a:t> June 2019</a:t>
                      </a:r>
                      <a:endParaRPr lang="en-GB" dirty="0"/>
                    </a:p>
                  </a:txBody>
                  <a:tcPr/>
                </a:tc>
                <a:tc>
                  <a:txBody>
                    <a:bodyPr/>
                    <a:lstStyle/>
                    <a:p>
                      <a:r>
                        <a:rPr lang="en-GB" dirty="0" smtClean="0"/>
                        <a:t>am</a:t>
                      </a:r>
                    </a:p>
                  </a:txBody>
                  <a:tcPr/>
                </a:tc>
              </a:tr>
            </a:tbl>
          </a:graphicData>
        </a:graphic>
      </p:graphicFrame>
    </p:spTree>
    <p:extLst>
      <p:ext uri="{BB962C8B-B14F-4D97-AF65-F5344CB8AC3E}">
        <p14:creationId xmlns:p14="http://schemas.microsoft.com/office/powerpoint/2010/main" val="705752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3" y="1259844"/>
            <a:ext cx="11305256" cy="4612491"/>
          </a:xfrm>
        </p:spPr>
        <p:txBody>
          <a:bodyPr>
            <a:noAutofit/>
          </a:bodyPr>
          <a:lstStyle/>
          <a:p>
            <a:pPr marL="0" indent="0">
              <a:buNone/>
            </a:pPr>
            <a:r>
              <a:rPr lang="en-GB" sz="2000" dirty="0" smtClean="0"/>
              <a:t>The current year 11’s will be the second cohort of students to sit the new GCSEs.  The timetable of exams is as follows.</a:t>
            </a:r>
          </a:p>
          <a:p>
            <a:pPr marL="0" indent="0">
              <a:buNone/>
            </a:pPr>
            <a:endParaRPr lang="en-GB" sz="2000" dirty="0" smtClean="0"/>
          </a:p>
          <a:p>
            <a:pPr marL="0" indent="0">
              <a:buNone/>
            </a:pPr>
            <a:endParaRPr lang="en-GB" sz="2000" dirty="0"/>
          </a:p>
          <a:p>
            <a:pPr fontAlgn="base"/>
            <a:endParaRPr lang="en-GB" sz="2000" dirty="0" smtClean="0">
              <a:solidFill>
                <a:srgbClr val="404040"/>
              </a:solidFill>
              <a:latin typeface="+mj-lt"/>
            </a:endParaRPr>
          </a:p>
        </p:txBody>
      </p:sp>
      <p:sp>
        <p:nvSpPr>
          <p:cNvPr id="4" name="Title 3"/>
          <p:cNvSpPr>
            <a:spLocks noGrp="1"/>
          </p:cNvSpPr>
          <p:nvPr>
            <p:ph type="title"/>
          </p:nvPr>
        </p:nvSpPr>
        <p:spPr>
          <a:xfrm>
            <a:off x="335360" y="116844"/>
            <a:ext cx="10972800" cy="1143000"/>
          </a:xfrm>
        </p:spPr>
        <p:txBody>
          <a:bodyPr>
            <a:normAutofit/>
          </a:bodyPr>
          <a:lstStyle/>
          <a:p>
            <a:r>
              <a:rPr lang="en-GB" dirty="0" smtClean="0"/>
              <a:t>GCSE Sciences - Trilogy</a:t>
            </a:r>
            <a:endParaRPr lang="en-GB" dirty="0"/>
          </a:p>
        </p:txBody>
      </p:sp>
      <p:graphicFrame>
        <p:nvGraphicFramePr>
          <p:cNvPr id="5" name="Table 4"/>
          <p:cNvGraphicFramePr>
            <a:graphicFrameLocks noGrp="1"/>
          </p:cNvGraphicFramePr>
          <p:nvPr>
            <p:extLst/>
          </p:nvPr>
        </p:nvGraphicFramePr>
        <p:xfrm>
          <a:off x="781199" y="1971778"/>
          <a:ext cx="7835080" cy="1436556"/>
        </p:xfrm>
        <a:graphic>
          <a:graphicData uri="http://schemas.openxmlformats.org/drawingml/2006/table">
            <a:tbl>
              <a:tblPr firstRow="1" bandRow="1">
                <a:tableStyleId>{5C22544A-7EE6-4342-B048-85BDC9FD1C3A}</a:tableStyleId>
              </a:tblPr>
              <a:tblGrid>
                <a:gridCol w="1811707"/>
                <a:gridCol w="1811707"/>
                <a:gridCol w="1811707"/>
                <a:gridCol w="1811707"/>
                <a:gridCol w="588252"/>
              </a:tblGrid>
              <a:tr h="478852">
                <a:tc gridSpan="5">
                  <a:txBody>
                    <a:bodyPr/>
                    <a:lstStyle/>
                    <a:p>
                      <a:r>
                        <a:rPr lang="en-GB" dirty="0" smtClean="0"/>
                        <a:t>Biology</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78852">
                <a:tc>
                  <a:txBody>
                    <a:bodyPr/>
                    <a:lstStyle/>
                    <a:p>
                      <a:r>
                        <a:rPr lang="en-GB" dirty="0" smtClean="0"/>
                        <a:t>8464/B/1F + H</a:t>
                      </a:r>
                      <a:endParaRPr lang="en-GB" dirty="0"/>
                    </a:p>
                  </a:txBody>
                  <a:tcPr/>
                </a:tc>
                <a:tc>
                  <a:txBody>
                    <a:bodyPr/>
                    <a:lstStyle/>
                    <a:p>
                      <a:r>
                        <a:rPr lang="en-GB" dirty="0" smtClean="0"/>
                        <a:t>Paper 1</a:t>
                      </a:r>
                      <a:endParaRPr lang="en-GB" dirty="0"/>
                    </a:p>
                  </a:txBody>
                  <a:tcPr/>
                </a:tc>
                <a:tc>
                  <a:txBody>
                    <a:bodyPr/>
                    <a:lstStyle/>
                    <a:p>
                      <a:r>
                        <a:rPr lang="en-GB" dirty="0" smtClean="0"/>
                        <a:t>1h 15m</a:t>
                      </a:r>
                      <a:endParaRPr lang="en-GB" dirty="0"/>
                    </a:p>
                  </a:txBody>
                  <a:tcPr/>
                </a:tc>
                <a:tc>
                  <a:txBody>
                    <a:bodyPr/>
                    <a:lstStyle/>
                    <a:p>
                      <a:r>
                        <a:rPr lang="en-GB" dirty="0" smtClean="0"/>
                        <a:t>14</a:t>
                      </a:r>
                      <a:r>
                        <a:rPr lang="en-GB" baseline="30000" dirty="0" smtClean="0"/>
                        <a:t>th</a:t>
                      </a:r>
                      <a:r>
                        <a:rPr lang="en-GB" baseline="0" dirty="0" smtClean="0"/>
                        <a:t> May </a:t>
                      </a:r>
                      <a:r>
                        <a:rPr lang="en-GB" dirty="0" smtClean="0"/>
                        <a:t>2019</a:t>
                      </a:r>
                      <a:endParaRPr lang="en-GB" dirty="0"/>
                    </a:p>
                  </a:txBody>
                  <a:tcPr/>
                </a:tc>
                <a:tc>
                  <a:txBody>
                    <a:bodyPr/>
                    <a:lstStyle/>
                    <a:p>
                      <a:r>
                        <a:rPr lang="en-GB" dirty="0" smtClean="0"/>
                        <a:t>pm</a:t>
                      </a:r>
                      <a:endParaRPr lang="en-GB" dirty="0"/>
                    </a:p>
                  </a:txBody>
                  <a:tcPr/>
                </a:tc>
              </a:tr>
              <a:tr h="478852">
                <a:tc>
                  <a:txBody>
                    <a:bodyPr/>
                    <a:lstStyle/>
                    <a:p>
                      <a:r>
                        <a:rPr lang="en-GB" dirty="0" smtClean="0"/>
                        <a:t>8464/B/2F + H</a:t>
                      </a:r>
                      <a:endParaRPr lang="en-GB" dirty="0"/>
                    </a:p>
                  </a:txBody>
                  <a:tcPr/>
                </a:tc>
                <a:tc>
                  <a:txBody>
                    <a:bodyPr/>
                    <a:lstStyle/>
                    <a:p>
                      <a:r>
                        <a:rPr lang="en-GB" dirty="0" smtClean="0"/>
                        <a:t>Paper</a:t>
                      </a:r>
                      <a:r>
                        <a:rPr lang="en-GB" baseline="0" dirty="0" smtClean="0"/>
                        <a:t> 2</a:t>
                      </a:r>
                      <a:endParaRPr lang="en-GB" dirty="0"/>
                    </a:p>
                  </a:txBody>
                  <a:tcPr/>
                </a:tc>
                <a:tc>
                  <a:txBody>
                    <a:bodyPr/>
                    <a:lstStyle/>
                    <a:p>
                      <a:r>
                        <a:rPr lang="en-GB" dirty="0" smtClean="0"/>
                        <a:t>1h 15m</a:t>
                      </a:r>
                      <a:endParaRPr lang="en-GB" dirty="0"/>
                    </a:p>
                  </a:txBody>
                  <a:tcPr/>
                </a:tc>
                <a:tc>
                  <a:txBody>
                    <a:bodyPr/>
                    <a:lstStyle/>
                    <a:p>
                      <a:r>
                        <a:rPr lang="en-GB" dirty="0" smtClean="0"/>
                        <a:t>7</a:t>
                      </a:r>
                      <a:r>
                        <a:rPr lang="en-GB" baseline="30000" dirty="0" smtClean="0"/>
                        <a:t>th</a:t>
                      </a:r>
                      <a:r>
                        <a:rPr lang="en-GB" dirty="0" smtClean="0"/>
                        <a:t> June 2019</a:t>
                      </a:r>
                      <a:endParaRPr lang="en-GB" dirty="0"/>
                    </a:p>
                  </a:txBody>
                  <a:tcPr/>
                </a:tc>
                <a:tc>
                  <a:txBody>
                    <a:bodyPr/>
                    <a:lstStyle/>
                    <a:p>
                      <a:r>
                        <a:rPr lang="en-GB" dirty="0" smtClean="0"/>
                        <a:t>pm</a:t>
                      </a:r>
                    </a:p>
                  </a:txBody>
                  <a:tcPr/>
                </a:tc>
              </a:tr>
            </a:tbl>
          </a:graphicData>
        </a:graphic>
      </p:graphicFrame>
      <p:graphicFrame>
        <p:nvGraphicFramePr>
          <p:cNvPr id="6" name="Table 5"/>
          <p:cNvGraphicFramePr>
            <a:graphicFrameLocks noGrp="1"/>
          </p:cNvGraphicFramePr>
          <p:nvPr>
            <p:extLst/>
          </p:nvPr>
        </p:nvGraphicFramePr>
        <p:xfrm>
          <a:off x="792239" y="4812125"/>
          <a:ext cx="7835080" cy="1314048"/>
        </p:xfrm>
        <a:graphic>
          <a:graphicData uri="http://schemas.openxmlformats.org/drawingml/2006/table">
            <a:tbl>
              <a:tblPr firstRow="1" bandRow="1">
                <a:tableStyleId>{5C22544A-7EE6-4342-B048-85BDC9FD1C3A}</a:tableStyleId>
              </a:tblPr>
              <a:tblGrid>
                <a:gridCol w="1811707"/>
                <a:gridCol w="1811707"/>
                <a:gridCol w="1811707"/>
                <a:gridCol w="1811707"/>
                <a:gridCol w="588252"/>
              </a:tblGrid>
              <a:tr h="438016">
                <a:tc gridSpan="5">
                  <a:txBody>
                    <a:bodyPr/>
                    <a:lstStyle/>
                    <a:p>
                      <a:r>
                        <a:rPr lang="en-GB" dirty="0" smtClean="0"/>
                        <a:t>Physics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38016">
                <a:tc>
                  <a:txBody>
                    <a:bodyPr/>
                    <a:lstStyle/>
                    <a:p>
                      <a:r>
                        <a:rPr lang="en-GB" dirty="0" smtClean="0"/>
                        <a:t>8464/P/1F + H</a:t>
                      </a:r>
                      <a:endParaRPr lang="en-GB" dirty="0"/>
                    </a:p>
                  </a:txBody>
                  <a:tcPr/>
                </a:tc>
                <a:tc>
                  <a:txBody>
                    <a:bodyPr/>
                    <a:lstStyle/>
                    <a:p>
                      <a:r>
                        <a:rPr lang="en-GB" dirty="0" smtClean="0"/>
                        <a:t>Paper</a:t>
                      </a:r>
                      <a:r>
                        <a:rPr lang="en-GB" baseline="0" dirty="0" smtClean="0"/>
                        <a:t> 1</a:t>
                      </a:r>
                      <a:endParaRPr lang="en-GB" dirty="0"/>
                    </a:p>
                  </a:txBody>
                  <a:tcPr/>
                </a:tc>
                <a:tc>
                  <a:txBody>
                    <a:bodyPr/>
                    <a:lstStyle/>
                    <a:p>
                      <a:r>
                        <a:rPr lang="en-GB" dirty="0" smtClean="0"/>
                        <a:t>1h 15m</a:t>
                      </a:r>
                      <a:endParaRPr lang="en-GB" dirty="0"/>
                    </a:p>
                  </a:txBody>
                  <a:tcPr/>
                </a:tc>
                <a:tc>
                  <a:txBody>
                    <a:bodyPr/>
                    <a:lstStyle/>
                    <a:p>
                      <a:r>
                        <a:rPr lang="en-GB" dirty="0" smtClean="0"/>
                        <a:t>22</a:t>
                      </a:r>
                      <a:r>
                        <a:rPr lang="en-GB" baseline="30000" dirty="0" smtClean="0"/>
                        <a:t>nd</a:t>
                      </a:r>
                      <a:r>
                        <a:rPr lang="en-GB" dirty="0" smtClean="0"/>
                        <a:t> May 2019</a:t>
                      </a:r>
                      <a:endParaRPr lang="en-GB" dirty="0"/>
                    </a:p>
                  </a:txBody>
                  <a:tcPr/>
                </a:tc>
                <a:tc>
                  <a:txBody>
                    <a:bodyPr/>
                    <a:lstStyle/>
                    <a:p>
                      <a:r>
                        <a:rPr lang="en-GB" dirty="0" smtClean="0"/>
                        <a:t>pm</a:t>
                      </a:r>
                      <a:endParaRPr lang="en-GB" dirty="0"/>
                    </a:p>
                  </a:txBody>
                  <a:tcPr/>
                </a:tc>
              </a:tr>
              <a:tr h="438016">
                <a:tc>
                  <a:txBody>
                    <a:bodyPr/>
                    <a:lstStyle/>
                    <a:p>
                      <a:r>
                        <a:rPr lang="en-GB" dirty="0" smtClean="0"/>
                        <a:t>8464/P/2F + H</a:t>
                      </a:r>
                      <a:endParaRPr lang="en-GB" dirty="0"/>
                    </a:p>
                  </a:txBody>
                  <a:tcPr/>
                </a:tc>
                <a:tc>
                  <a:txBody>
                    <a:bodyPr/>
                    <a:lstStyle/>
                    <a:p>
                      <a:r>
                        <a:rPr lang="en-GB" dirty="0" smtClean="0"/>
                        <a:t>Paper</a:t>
                      </a:r>
                      <a:r>
                        <a:rPr lang="en-GB" baseline="0" dirty="0" smtClean="0"/>
                        <a:t> 2</a:t>
                      </a:r>
                      <a:endParaRPr lang="en-GB" dirty="0"/>
                    </a:p>
                  </a:txBody>
                  <a:tcPr/>
                </a:tc>
                <a:tc>
                  <a:txBody>
                    <a:bodyPr/>
                    <a:lstStyle/>
                    <a:p>
                      <a:r>
                        <a:rPr lang="en-GB" dirty="0" smtClean="0"/>
                        <a:t>1h 15m</a:t>
                      </a:r>
                      <a:endParaRPr lang="en-GB" dirty="0"/>
                    </a:p>
                  </a:txBody>
                  <a:tcPr/>
                </a:tc>
                <a:tc>
                  <a:txBody>
                    <a:bodyPr/>
                    <a:lstStyle/>
                    <a:p>
                      <a:r>
                        <a:rPr lang="en-GB" baseline="0" dirty="0" smtClean="0"/>
                        <a:t>14</a:t>
                      </a:r>
                      <a:r>
                        <a:rPr lang="en-GB" baseline="30000" dirty="0" smtClean="0"/>
                        <a:t>th</a:t>
                      </a:r>
                      <a:r>
                        <a:rPr lang="en-GB" dirty="0" smtClean="0"/>
                        <a:t> June 2019</a:t>
                      </a:r>
                      <a:endParaRPr lang="en-GB" dirty="0"/>
                    </a:p>
                  </a:txBody>
                  <a:tcPr/>
                </a:tc>
                <a:tc>
                  <a:txBody>
                    <a:bodyPr/>
                    <a:lstStyle/>
                    <a:p>
                      <a:r>
                        <a:rPr lang="en-GB" dirty="0" smtClean="0"/>
                        <a:t>am</a:t>
                      </a:r>
                    </a:p>
                  </a:txBody>
                  <a:tcPr/>
                </a:tc>
              </a:tr>
            </a:tbl>
          </a:graphicData>
        </a:graphic>
      </p:graphicFrame>
      <p:graphicFrame>
        <p:nvGraphicFramePr>
          <p:cNvPr id="7" name="Table 6"/>
          <p:cNvGraphicFramePr>
            <a:graphicFrameLocks noGrp="1"/>
          </p:cNvGraphicFramePr>
          <p:nvPr>
            <p:extLst/>
          </p:nvPr>
        </p:nvGraphicFramePr>
        <p:xfrm>
          <a:off x="781199" y="3393668"/>
          <a:ext cx="7835080" cy="1436556"/>
        </p:xfrm>
        <a:graphic>
          <a:graphicData uri="http://schemas.openxmlformats.org/drawingml/2006/table">
            <a:tbl>
              <a:tblPr firstRow="1" bandRow="1">
                <a:tableStyleId>{5C22544A-7EE6-4342-B048-85BDC9FD1C3A}</a:tableStyleId>
              </a:tblPr>
              <a:tblGrid>
                <a:gridCol w="1811707"/>
                <a:gridCol w="1811707"/>
                <a:gridCol w="1811707"/>
                <a:gridCol w="1811707"/>
                <a:gridCol w="588252"/>
              </a:tblGrid>
              <a:tr h="478852">
                <a:tc gridSpan="5">
                  <a:txBody>
                    <a:bodyPr/>
                    <a:lstStyle/>
                    <a:p>
                      <a:r>
                        <a:rPr lang="en-GB" dirty="0" smtClean="0"/>
                        <a:t>Chemistry</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78852">
                <a:tc>
                  <a:txBody>
                    <a:bodyPr/>
                    <a:lstStyle/>
                    <a:p>
                      <a:r>
                        <a:rPr lang="en-GB" dirty="0" smtClean="0"/>
                        <a:t>8464/C/1F + H</a:t>
                      </a:r>
                      <a:endParaRPr lang="en-GB" dirty="0"/>
                    </a:p>
                  </a:txBody>
                  <a:tcPr/>
                </a:tc>
                <a:tc>
                  <a:txBody>
                    <a:bodyPr/>
                    <a:lstStyle/>
                    <a:p>
                      <a:r>
                        <a:rPr lang="en-GB" dirty="0" smtClean="0"/>
                        <a:t>Paper 1</a:t>
                      </a:r>
                      <a:endParaRPr lang="en-GB" dirty="0"/>
                    </a:p>
                  </a:txBody>
                  <a:tcPr/>
                </a:tc>
                <a:tc>
                  <a:txBody>
                    <a:bodyPr/>
                    <a:lstStyle/>
                    <a:p>
                      <a:r>
                        <a:rPr lang="en-GB" dirty="0" smtClean="0"/>
                        <a:t>1h 15m</a:t>
                      </a:r>
                      <a:endParaRPr lang="en-GB" dirty="0"/>
                    </a:p>
                  </a:txBody>
                  <a:tcPr/>
                </a:tc>
                <a:tc>
                  <a:txBody>
                    <a:bodyPr/>
                    <a:lstStyle/>
                    <a:p>
                      <a:r>
                        <a:rPr lang="en-GB" baseline="0" dirty="0" smtClean="0"/>
                        <a:t>16</a:t>
                      </a:r>
                      <a:r>
                        <a:rPr lang="en-GB" baseline="30000" dirty="0" smtClean="0"/>
                        <a:t>th</a:t>
                      </a:r>
                      <a:r>
                        <a:rPr lang="en-GB" dirty="0" smtClean="0"/>
                        <a:t> May 2019</a:t>
                      </a:r>
                      <a:endParaRPr lang="en-GB" dirty="0"/>
                    </a:p>
                  </a:txBody>
                  <a:tcPr/>
                </a:tc>
                <a:tc>
                  <a:txBody>
                    <a:bodyPr/>
                    <a:lstStyle/>
                    <a:p>
                      <a:r>
                        <a:rPr lang="en-GB" dirty="0" smtClean="0"/>
                        <a:t>am</a:t>
                      </a:r>
                      <a:endParaRPr lang="en-GB" dirty="0"/>
                    </a:p>
                  </a:txBody>
                  <a:tcPr/>
                </a:tc>
              </a:tr>
              <a:tr h="478852">
                <a:tc>
                  <a:txBody>
                    <a:bodyPr/>
                    <a:lstStyle/>
                    <a:p>
                      <a:r>
                        <a:rPr lang="en-GB" dirty="0" smtClean="0"/>
                        <a:t>8464/C/2F + H</a:t>
                      </a:r>
                      <a:endParaRPr lang="en-GB" dirty="0"/>
                    </a:p>
                  </a:txBody>
                  <a:tcPr/>
                </a:tc>
                <a:tc>
                  <a:txBody>
                    <a:bodyPr/>
                    <a:lstStyle/>
                    <a:p>
                      <a:r>
                        <a:rPr lang="en-GB" dirty="0" smtClean="0"/>
                        <a:t>Paper 2</a:t>
                      </a:r>
                      <a:endParaRPr lang="en-GB" dirty="0"/>
                    </a:p>
                  </a:txBody>
                  <a:tcPr/>
                </a:tc>
                <a:tc>
                  <a:txBody>
                    <a:bodyPr/>
                    <a:lstStyle/>
                    <a:p>
                      <a:r>
                        <a:rPr lang="en-GB" dirty="0" smtClean="0"/>
                        <a:t>1h 15m</a:t>
                      </a:r>
                      <a:endParaRPr lang="en-GB" dirty="0"/>
                    </a:p>
                  </a:txBody>
                  <a:tcPr/>
                </a:tc>
                <a:tc>
                  <a:txBody>
                    <a:bodyPr/>
                    <a:lstStyle/>
                    <a:p>
                      <a:r>
                        <a:rPr lang="en-GB" baseline="0" dirty="0" smtClean="0"/>
                        <a:t>12</a:t>
                      </a:r>
                      <a:r>
                        <a:rPr lang="en-GB" baseline="30000" dirty="0" smtClean="0"/>
                        <a:t>th</a:t>
                      </a:r>
                      <a:r>
                        <a:rPr lang="en-GB" dirty="0" smtClean="0"/>
                        <a:t> June 2019</a:t>
                      </a:r>
                      <a:endParaRPr lang="en-GB" dirty="0"/>
                    </a:p>
                  </a:txBody>
                  <a:tcPr/>
                </a:tc>
                <a:tc>
                  <a:txBody>
                    <a:bodyPr/>
                    <a:lstStyle/>
                    <a:p>
                      <a:r>
                        <a:rPr lang="en-GB" dirty="0" smtClean="0"/>
                        <a:t>am</a:t>
                      </a:r>
                    </a:p>
                  </a:txBody>
                  <a:tcPr/>
                </a:tc>
              </a:tr>
            </a:tbl>
          </a:graphicData>
        </a:graphic>
      </p:graphicFrame>
    </p:spTree>
    <p:extLst>
      <p:ext uri="{BB962C8B-B14F-4D97-AF65-F5344CB8AC3E}">
        <p14:creationId xmlns:p14="http://schemas.microsoft.com/office/powerpoint/2010/main" val="4170801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Triple Biology </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b="6756"/>
          <a:stretch/>
        </p:blipFill>
        <p:spPr>
          <a:xfrm>
            <a:off x="407368" y="1268760"/>
            <a:ext cx="11593288" cy="4752528"/>
          </a:xfrm>
          <a:prstGeom prst="rect">
            <a:avLst/>
          </a:prstGeom>
        </p:spPr>
      </p:pic>
    </p:spTree>
    <p:extLst>
      <p:ext uri="{BB962C8B-B14F-4D97-AF65-F5344CB8AC3E}">
        <p14:creationId xmlns:p14="http://schemas.microsoft.com/office/powerpoint/2010/main" val="2867661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620" y="87797"/>
            <a:ext cx="10972800" cy="1143000"/>
          </a:xfrm>
        </p:spPr>
        <p:txBody>
          <a:bodyPr>
            <a:normAutofit/>
          </a:bodyPr>
          <a:lstStyle/>
          <a:p>
            <a:r>
              <a:rPr lang="en-GB" dirty="0" smtClean="0"/>
              <a:t>Triple Chemistry</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b="12835"/>
          <a:stretch/>
        </p:blipFill>
        <p:spPr>
          <a:xfrm>
            <a:off x="575891" y="1052737"/>
            <a:ext cx="6336704" cy="3744416"/>
          </a:xfrm>
          <a:prstGeom prst="rect">
            <a:avLst/>
          </a:prstGeom>
        </p:spPr>
      </p:pic>
      <p:pic>
        <p:nvPicPr>
          <p:cNvPr id="5" name="Picture 4"/>
          <p:cNvPicPr>
            <a:picLocks noChangeAspect="1"/>
          </p:cNvPicPr>
          <p:nvPr/>
        </p:nvPicPr>
        <p:blipFill rotWithShape="1">
          <a:blip r:embed="rId3"/>
          <a:srcRect l="2128"/>
          <a:stretch/>
        </p:blipFill>
        <p:spPr>
          <a:xfrm>
            <a:off x="5375920" y="2616609"/>
            <a:ext cx="6624736" cy="3552825"/>
          </a:xfrm>
          <a:prstGeom prst="rect">
            <a:avLst/>
          </a:prstGeom>
        </p:spPr>
      </p:pic>
    </p:spTree>
    <p:extLst>
      <p:ext uri="{BB962C8B-B14F-4D97-AF65-F5344CB8AC3E}">
        <p14:creationId xmlns:p14="http://schemas.microsoft.com/office/powerpoint/2010/main" val="2803699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448" y="545690"/>
            <a:ext cx="5432346" cy="369332"/>
          </a:xfrm>
          <a:prstGeom prst="rect">
            <a:avLst/>
          </a:prstGeom>
          <a:noFill/>
        </p:spPr>
        <p:txBody>
          <a:bodyPr wrap="square" rtlCol="0">
            <a:spAutoFit/>
          </a:bodyPr>
          <a:lstStyle/>
          <a:p>
            <a:r>
              <a:rPr lang="en-GB" dirty="0" smtClean="0"/>
              <a:t>The gender gap</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196251737"/>
              </p:ext>
            </p:extLst>
          </p:nvPr>
        </p:nvGraphicFramePr>
        <p:xfrm>
          <a:off x="1027448" y="2132856"/>
          <a:ext cx="8735984" cy="1412932"/>
        </p:xfrm>
        <a:graphic>
          <a:graphicData uri="http://schemas.openxmlformats.org/drawingml/2006/table">
            <a:tbl>
              <a:tblPr firstRow="1" bandRow="1">
                <a:tableStyleId>{5C22544A-7EE6-4342-B048-85BDC9FD1C3A}</a:tableStyleId>
              </a:tblPr>
              <a:tblGrid>
                <a:gridCol w="949746"/>
                <a:gridCol w="1880232"/>
                <a:gridCol w="2099400"/>
                <a:gridCol w="2155398"/>
                <a:gridCol w="1651208"/>
              </a:tblGrid>
              <a:tr h="671252">
                <a:tc>
                  <a:txBody>
                    <a:bodyPr/>
                    <a:lstStyle/>
                    <a:p>
                      <a:endParaRPr lang="en-GB" dirty="0"/>
                    </a:p>
                  </a:txBody>
                  <a:tcPr/>
                </a:tc>
                <a:tc>
                  <a:txBody>
                    <a:bodyPr/>
                    <a:lstStyle/>
                    <a:p>
                      <a:r>
                        <a:rPr lang="en-GB" dirty="0" err="1" smtClean="0"/>
                        <a:t>Carr</a:t>
                      </a:r>
                      <a:r>
                        <a:rPr lang="en-GB" dirty="0" smtClean="0"/>
                        <a:t> Hill</a:t>
                      </a:r>
                      <a:r>
                        <a:rPr lang="en-GB" baseline="0" dirty="0" smtClean="0"/>
                        <a:t> </a:t>
                      </a:r>
                      <a:r>
                        <a:rPr lang="en-GB" dirty="0" smtClean="0"/>
                        <a:t>Maths  </a:t>
                      </a:r>
                    </a:p>
                    <a:p>
                      <a:r>
                        <a:rPr lang="en-GB" dirty="0" smtClean="0"/>
                        <a:t>(NA 71%)</a:t>
                      </a:r>
                      <a:endParaRPr lang="en-GB" dirty="0"/>
                    </a:p>
                  </a:txBody>
                  <a:tcPr/>
                </a:tc>
                <a:tc>
                  <a:txBody>
                    <a:bodyPr/>
                    <a:lstStyle/>
                    <a:p>
                      <a:r>
                        <a:rPr lang="en-GB" dirty="0" err="1" smtClean="0"/>
                        <a:t>Carr</a:t>
                      </a:r>
                      <a:r>
                        <a:rPr lang="en-GB" dirty="0" smtClean="0"/>
                        <a:t> Hill Language </a:t>
                      </a:r>
                    </a:p>
                    <a:p>
                      <a:r>
                        <a:rPr lang="en-GB" dirty="0" smtClean="0"/>
                        <a:t>(NA 70%)</a:t>
                      </a:r>
                      <a:endParaRPr lang="en-GB" dirty="0"/>
                    </a:p>
                  </a:txBody>
                  <a:tcPr/>
                </a:tc>
                <a:tc>
                  <a:txBody>
                    <a:bodyPr/>
                    <a:lstStyle/>
                    <a:p>
                      <a:r>
                        <a:rPr lang="en-GB" dirty="0" err="1" smtClean="0"/>
                        <a:t>Carr</a:t>
                      </a:r>
                      <a:r>
                        <a:rPr lang="en-GB" dirty="0" smtClean="0"/>
                        <a:t> Hill Literature </a:t>
                      </a:r>
                    </a:p>
                    <a:p>
                      <a:r>
                        <a:rPr lang="en-GB" dirty="0" smtClean="0"/>
                        <a:t>(NA 73%)</a:t>
                      </a:r>
                      <a:endParaRPr lang="en-GB" dirty="0"/>
                    </a:p>
                  </a:txBody>
                  <a:tcPr/>
                </a:tc>
                <a:tc>
                  <a:txBody>
                    <a:bodyPr/>
                    <a:lstStyle/>
                    <a:p>
                      <a:r>
                        <a:rPr lang="en-GB" dirty="0" smtClean="0"/>
                        <a:t>English best</a:t>
                      </a:r>
                      <a:endParaRPr lang="en-GB" dirty="0"/>
                    </a:p>
                  </a:txBody>
                  <a:tcPr/>
                </a:tc>
              </a:tr>
              <a:tr h="370840">
                <a:tc>
                  <a:txBody>
                    <a:bodyPr/>
                    <a:lstStyle/>
                    <a:p>
                      <a:r>
                        <a:rPr lang="en-GB" dirty="0" smtClean="0"/>
                        <a:t>Male</a:t>
                      </a:r>
                      <a:endParaRPr lang="en-GB" dirty="0"/>
                    </a:p>
                  </a:txBody>
                  <a:tcPr/>
                </a:tc>
                <a:tc>
                  <a:txBody>
                    <a:bodyPr/>
                    <a:lstStyle/>
                    <a:p>
                      <a:r>
                        <a:rPr lang="en-GB" dirty="0" smtClean="0"/>
                        <a:t>66%   (69%)</a:t>
                      </a:r>
                      <a:endParaRPr lang="en-GB" dirty="0"/>
                    </a:p>
                  </a:txBody>
                  <a:tcPr/>
                </a:tc>
                <a:tc>
                  <a:txBody>
                    <a:bodyPr/>
                    <a:lstStyle/>
                    <a:p>
                      <a:r>
                        <a:rPr lang="en-GB" dirty="0" smtClean="0"/>
                        <a:t>47%   (50%)</a:t>
                      </a:r>
                      <a:endParaRPr lang="en-GB" dirty="0"/>
                    </a:p>
                  </a:txBody>
                  <a:tcPr/>
                </a:tc>
                <a:tc>
                  <a:txBody>
                    <a:bodyPr/>
                    <a:lstStyle/>
                    <a:p>
                      <a:r>
                        <a:rPr lang="en-GB" dirty="0" smtClean="0"/>
                        <a:t>48%  (50%)</a:t>
                      </a:r>
                      <a:endParaRPr lang="en-GB" dirty="0"/>
                    </a:p>
                  </a:txBody>
                  <a:tcPr/>
                </a:tc>
                <a:tc>
                  <a:txBody>
                    <a:bodyPr/>
                    <a:lstStyle/>
                    <a:p>
                      <a:r>
                        <a:rPr lang="en-GB" dirty="0" smtClean="0"/>
                        <a:t>55%   (58%)</a:t>
                      </a:r>
                      <a:endParaRPr lang="en-GB" dirty="0"/>
                    </a:p>
                  </a:txBody>
                  <a:tcPr/>
                </a:tc>
              </a:tr>
              <a:tr h="370840">
                <a:tc>
                  <a:txBody>
                    <a:bodyPr/>
                    <a:lstStyle/>
                    <a:p>
                      <a:r>
                        <a:rPr lang="en-GB" dirty="0" smtClean="0"/>
                        <a:t>female</a:t>
                      </a:r>
                      <a:endParaRPr lang="en-GB" dirty="0"/>
                    </a:p>
                  </a:txBody>
                  <a:tcPr/>
                </a:tc>
                <a:tc>
                  <a:txBody>
                    <a:bodyPr/>
                    <a:lstStyle/>
                    <a:p>
                      <a:r>
                        <a:rPr lang="en-GB" dirty="0" smtClean="0"/>
                        <a:t>71%</a:t>
                      </a:r>
                      <a:endParaRPr lang="en-GB" dirty="0"/>
                    </a:p>
                  </a:txBody>
                  <a:tcPr/>
                </a:tc>
                <a:tc>
                  <a:txBody>
                    <a:bodyPr/>
                    <a:lstStyle/>
                    <a:p>
                      <a:r>
                        <a:rPr lang="en-GB" dirty="0" smtClean="0"/>
                        <a:t>66%   </a:t>
                      </a:r>
                      <a:endParaRPr lang="en-GB" dirty="0"/>
                    </a:p>
                  </a:txBody>
                  <a:tcPr/>
                </a:tc>
                <a:tc>
                  <a:txBody>
                    <a:bodyPr/>
                    <a:lstStyle/>
                    <a:p>
                      <a:r>
                        <a:rPr lang="en-GB" dirty="0" smtClean="0"/>
                        <a:t>70%</a:t>
                      </a:r>
                      <a:endParaRPr lang="en-GB" dirty="0"/>
                    </a:p>
                  </a:txBody>
                  <a:tcPr/>
                </a:tc>
                <a:tc>
                  <a:txBody>
                    <a:bodyPr/>
                    <a:lstStyle/>
                    <a:p>
                      <a:r>
                        <a:rPr lang="en-GB" dirty="0" smtClean="0"/>
                        <a:t>71%</a:t>
                      </a:r>
                      <a:endParaRPr lang="en-GB" dirty="0"/>
                    </a:p>
                  </a:txBody>
                  <a:tcPr/>
                </a:tc>
              </a:tr>
            </a:tbl>
          </a:graphicData>
        </a:graphic>
      </p:graphicFrame>
    </p:spTree>
    <p:extLst>
      <p:ext uri="{BB962C8B-B14F-4D97-AF65-F5344CB8AC3E}">
        <p14:creationId xmlns:p14="http://schemas.microsoft.com/office/powerpoint/2010/main" val="25433380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744" y="54327"/>
            <a:ext cx="5558408" cy="1143000"/>
          </a:xfrm>
        </p:spPr>
        <p:txBody>
          <a:bodyPr/>
          <a:lstStyle/>
          <a:p>
            <a:r>
              <a:rPr lang="en-GB" dirty="0" smtClean="0"/>
              <a:t>Triple Physics </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b="18535"/>
          <a:stretch/>
        </p:blipFill>
        <p:spPr>
          <a:xfrm>
            <a:off x="187650" y="1056053"/>
            <a:ext cx="6196382" cy="3165035"/>
          </a:xfrm>
          <a:prstGeom prst="rect">
            <a:avLst/>
          </a:prstGeom>
        </p:spPr>
      </p:pic>
      <p:pic>
        <p:nvPicPr>
          <p:cNvPr id="5" name="Picture 4"/>
          <p:cNvPicPr>
            <a:picLocks noChangeAspect="1"/>
          </p:cNvPicPr>
          <p:nvPr/>
        </p:nvPicPr>
        <p:blipFill rotWithShape="1">
          <a:blip r:embed="rId3"/>
          <a:srcRect l="2193"/>
          <a:stretch/>
        </p:blipFill>
        <p:spPr>
          <a:xfrm>
            <a:off x="5303912" y="2291911"/>
            <a:ext cx="6420931" cy="3650984"/>
          </a:xfrm>
          <a:prstGeom prst="rect">
            <a:avLst/>
          </a:prstGeom>
        </p:spPr>
      </p:pic>
    </p:spTree>
    <p:extLst>
      <p:ext uri="{BB962C8B-B14F-4D97-AF65-F5344CB8AC3E}">
        <p14:creationId xmlns:p14="http://schemas.microsoft.com/office/powerpoint/2010/main" val="2969850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Trilogy Science  </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875" t="-11463" r="875" b="11463"/>
          <a:stretch/>
        </p:blipFill>
        <p:spPr>
          <a:xfrm>
            <a:off x="479376" y="908720"/>
            <a:ext cx="5544616" cy="3883570"/>
          </a:xfrm>
          <a:prstGeom prst="rect">
            <a:avLst/>
          </a:prstGeom>
        </p:spPr>
      </p:pic>
      <p:pic>
        <p:nvPicPr>
          <p:cNvPr id="5" name="Picture 4"/>
          <p:cNvPicPr>
            <a:picLocks noChangeAspect="1"/>
          </p:cNvPicPr>
          <p:nvPr/>
        </p:nvPicPr>
        <p:blipFill>
          <a:blip r:embed="rId3"/>
          <a:stretch>
            <a:fillRect/>
          </a:stretch>
        </p:blipFill>
        <p:spPr>
          <a:xfrm>
            <a:off x="5864434" y="1542051"/>
            <a:ext cx="5688632" cy="3255101"/>
          </a:xfrm>
          <a:prstGeom prst="rect">
            <a:avLst/>
          </a:prstGeom>
        </p:spPr>
      </p:pic>
    </p:spTree>
    <p:extLst>
      <p:ext uri="{BB962C8B-B14F-4D97-AF65-F5344CB8AC3E}">
        <p14:creationId xmlns:p14="http://schemas.microsoft.com/office/powerpoint/2010/main" val="1324911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b="11611"/>
          <a:stretch/>
        </p:blipFill>
        <p:spPr>
          <a:xfrm>
            <a:off x="263352" y="246437"/>
            <a:ext cx="6912619" cy="3182563"/>
          </a:xfrm>
          <a:prstGeom prst="rect">
            <a:avLst/>
          </a:prstGeom>
        </p:spPr>
      </p:pic>
      <p:pic>
        <p:nvPicPr>
          <p:cNvPr id="5" name="Picture 4"/>
          <p:cNvPicPr>
            <a:picLocks noChangeAspect="1"/>
          </p:cNvPicPr>
          <p:nvPr/>
        </p:nvPicPr>
        <p:blipFill rotWithShape="1">
          <a:blip r:embed="rId3"/>
          <a:srcRect l="1974"/>
          <a:stretch/>
        </p:blipFill>
        <p:spPr>
          <a:xfrm>
            <a:off x="5159897" y="2724780"/>
            <a:ext cx="6624736" cy="3338669"/>
          </a:xfrm>
          <a:prstGeom prst="rect">
            <a:avLst/>
          </a:prstGeom>
        </p:spPr>
      </p:pic>
    </p:spTree>
    <p:extLst>
      <p:ext uri="{BB962C8B-B14F-4D97-AF65-F5344CB8AC3E}">
        <p14:creationId xmlns:p14="http://schemas.microsoft.com/office/powerpoint/2010/main" val="37165904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r="2500" b="13433"/>
          <a:stretch/>
        </p:blipFill>
        <p:spPr>
          <a:xfrm>
            <a:off x="191344" y="268121"/>
            <a:ext cx="5616624" cy="3088871"/>
          </a:xfrm>
          <a:prstGeom prst="rect">
            <a:avLst/>
          </a:prstGeom>
        </p:spPr>
      </p:pic>
      <p:pic>
        <p:nvPicPr>
          <p:cNvPr id="5" name="Picture 4"/>
          <p:cNvPicPr>
            <a:picLocks noChangeAspect="1"/>
          </p:cNvPicPr>
          <p:nvPr/>
        </p:nvPicPr>
        <p:blipFill>
          <a:blip r:embed="rId3"/>
          <a:stretch>
            <a:fillRect/>
          </a:stretch>
        </p:blipFill>
        <p:spPr>
          <a:xfrm>
            <a:off x="5087889" y="2564904"/>
            <a:ext cx="6624736" cy="3462394"/>
          </a:xfrm>
          <a:prstGeom prst="rect">
            <a:avLst/>
          </a:prstGeom>
        </p:spPr>
      </p:pic>
    </p:spTree>
    <p:extLst>
      <p:ext uri="{BB962C8B-B14F-4D97-AF65-F5344CB8AC3E}">
        <p14:creationId xmlns:p14="http://schemas.microsoft.com/office/powerpoint/2010/main" val="2616719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2"/>
          <a:stretch>
            <a:fillRect/>
          </a:stretch>
        </p:blipFill>
        <p:spPr>
          <a:xfrm>
            <a:off x="263352" y="217897"/>
            <a:ext cx="7562850" cy="4914900"/>
          </a:xfrm>
          <a:prstGeom prst="rect">
            <a:avLst/>
          </a:prstGeom>
        </p:spPr>
      </p:pic>
      <p:pic>
        <p:nvPicPr>
          <p:cNvPr id="5" name="Content Placeholder 4"/>
          <p:cNvPicPr>
            <a:picLocks noGrp="1" noChangeAspect="1"/>
          </p:cNvPicPr>
          <p:nvPr>
            <p:ph idx="1"/>
          </p:nvPr>
        </p:nvPicPr>
        <p:blipFill rotWithShape="1">
          <a:blip r:embed="rId3"/>
          <a:srcRect l="-431" t="4755" r="431" b="1408"/>
          <a:stretch/>
        </p:blipFill>
        <p:spPr>
          <a:xfrm>
            <a:off x="8023398" y="1124744"/>
            <a:ext cx="3905250" cy="1421135"/>
          </a:xfrm>
          <a:prstGeom prst="rect">
            <a:avLst/>
          </a:prstGeom>
          <a:ln>
            <a:solidFill>
              <a:schemeClr val="tx1"/>
            </a:solidFill>
          </a:ln>
        </p:spPr>
      </p:pic>
    </p:spTree>
    <p:extLst>
      <p:ext uri="{BB962C8B-B14F-4D97-AF65-F5344CB8AC3E}">
        <p14:creationId xmlns:p14="http://schemas.microsoft.com/office/powerpoint/2010/main" val="342321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54806" y="964402"/>
            <a:ext cx="10128447" cy="2386407"/>
          </a:xfrm>
          <a:prstGeom prst="rect">
            <a:avLst/>
          </a:prstGeom>
          <a:ln w="38100">
            <a:solidFill>
              <a:schemeClr val="tx1"/>
            </a:solidFill>
          </a:ln>
        </p:spPr>
      </p:pic>
      <p:pic>
        <p:nvPicPr>
          <p:cNvPr id="5" name="Picture 4"/>
          <p:cNvPicPr>
            <a:picLocks noChangeAspect="1"/>
          </p:cNvPicPr>
          <p:nvPr/>
        </p:nvPicPr>
        <p:blipFill>
          <a:blip r:embed="rId3"/>
          <a:stretch>
            <a:fillRect/>
          </a:stretch>
        </p:blipFill>
        <p:spPr>
          <a:xfrm>
            <a:off x="6455151" y="3415414"/>
            <a:ext cx="3974232" cy="2625219"/>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1487488" y="3533371"/>
            <a:ext cx="4124558" cy="2389306"/>
          </a:xfrm>
          <a:prstGeom prst="rect">
            <a:avLst/>
          </a:prstGeom>
          <a:ln>
            <a:solidFill>
              <a:schemeClr val="tx1"/>
            </a:solidFill>
          </a:ln>
        </p:spPr>
      </p:pic>
    </p:spTree>
    <p:extLst>
      <p:ext uri="{BB962C8B-B14F-4D97-AF65-F5344CB8AC3E}">
        <p14:creationId xmlns:p14="http://schemas.microsoft.com/office/powerpoint/2010/main" val="13396379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335360" y="332656"/>
            <a:ext cx="8640960" cy="5469163"/>
          </a:xfrm>
          <a:prstGeom prst="rect">
            <a:avLst/>
          </a:prstGeom>
          <a:ln>
            <a:solidFill>
              <a:schemeClr val="tx1"/>
            </a:solidFill>
          </a:ln>
        </p:spPr>
      </p:pic>
    </p:spTree>
    <p:extLst>
      <p:ext uri="{BB962C8B-B14F-4D97-AF65-F5344CB8AC3E}">
        <p14:creationId xmlns:p14="http://schemas.microsoft.com/office/powerpoint/2010/main" val="416134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 guides - Trilogy</a:t>
            </a:r>
            <a:endParaRPr lang="en-GB" dirty="0"/>
          </a:p>
        </p:txBody>
      </p:sp>
      <p:sp>
        <p:nvSpPr>
          <p:cNvPr id="3" name="Content Placeholder 2"/>
          <p:cNvSpPr>
            <a:spLocks noGrp="1"/>
          </p:cNvSpPr>
          <p:nvPr>
            <p:ph idx="1"/>
          </p:nvPr>
        </p:nvSpPr>
        <p:spPr/>
        <p:txBody>
          <a:bodyPr/>
          <a:lstStyle/>
          <a:p>
            <a:r>
              <a:rPr lang="en-GB" dirty="0" smtClean="0"/>
              <a:t>New </a:t>
            </a:r>
            <a:r>
              <a:rPr lang="en-GB" dirty="0"/>
              <a:t>Grades 9-1 GCSE Combined Science: </a:t>
            </a:r>
            <a:r>
              <a:rPr lang="en-GB" b="1" u="sng" dirty="0"/>
              <a:t>AQA Trilogy </a:t>
            </a:r>
            <a:r>
              <a:rPr lang="en-GB" dirty="0"/>
              <a:t>Revision Guide with Online Edition </a:t>
            </a:r>
            <a:r>
              <a:rPr lang="en-GB" b="1" u="sng" dirty="0"/>
              <a:t>Foundation </a:t>
            </a:r>
            <a:r>
              <a:rPr lang="en-GB" dirty="0"/>
              <a:t>(SAHR45) </a:t>
            </a:r>
            <a:endParaRPr lang="en-GB" dirty="0" smtClean="0"/>
          </a:p>
          <a:p>
            <a:pPr marL="0" indent="0">
              <a:buNone/>
            </a:pPr>
            <a:r>
              <a:rPr lang="en-GB" i="1" dirty="0" smtClean="0"/>
              <a:t>                                                                ISBN</a:t>
            </a:r>
            <a:r>
              <a:rPr lang="en-GB" i="1" dirty="0"/>
              <a:t>: 9781782945604 </a:t>
            </a:r>
            <a:r>
              <a:rPr lang="en-GB" b="1" dirty="0"/>
              <a:t>£</a:t>
            </a:r>
            <a:r>
              <a:rPr lang="en-GB" b="1" dirty="0" smtClean="0"/>
              <a:t>5.50</a:t>
            </a:r>
          </a:p>
          <a:p>
            <a:r>
              <a:rPr lang="en-GB" dirty="0" smtClean="0"/>
              <a:t>New </a:t>
            </a:r>
            <a:r>
              <a:rPr lang="en-GB" dirty="0"/>
              <a:t>Grades 9-1 GCSE Combined Science: </a:t>
            </a:r>
            <a:r>
              <a:rPr lang="en-GB" b="1" u="sng" dirty="0"/>
              <a:t>AQA Trilogy </a:t>
            </a:r>
            <a:r>
              <a:rPr lang="en-GB" dirty="0"/>
              <a:t>Revision Guide with Online Edition </a:t>
            </a:r>
            <a:r>
              <a:rPr lang="en-GB" b="1" u="sng" dirty="0"/>
              <a:t>Higher</a:t>
            </a:r>
            <a:r>
              <a:rPr lang="en-GB" dirty="0"/>
              <a:t> (SAHR45) </a:t>
            </a:r>
            <a:endParaRPr lang="en-GB" dirty="0" smtClean="0"/>
          </a:p>
          <a:p>
            <a:pPr marL="0" indent="0">
              <a:buNone/>
            </a:pPr>
            <a:r>
              <a:rPr lang="en-GB" i="1" dirty="0" smtClean="0"/>
              <a:t>                                                                ISBN</a:t>
            </a:r>
            <a:r>
              <a:rPr lang="en-GB" i="1" dirty="0"/>
              <a:t>: 9781782945598 </a:t>
            </a:r>
            <a:r>
              <a:rPr lang="en-GB" b="1" dirty="0"/>
              <a:t>£</a:t>
            </a:r>
            <a:r>
              <a:rPr lang="en-GB" b="1" dirty="0" smtClean="0"/>
              <a:t>5.50</a:t>
            </a:r>
          </a:p>
          <a:p>
            <a:endParaRPr lang="en-GB" dirty="0"/>
          </a:p>
          <a:p>
            <a:endParaRPr lang="en-GB" dirty="0"/>
          </a:p>
        </p:txBody>
      </p:sp>
    </p:spTree>
    <p:extLst>
      <p:ext uri="{BB962C8B-B14F-4D97-AF65-F5344CB8AC3E}">
        <p14:creationId xmlns:p14="http://schemas.microsoft.com/office/powerpoint/2010/main" val="3227453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 guides - Triple</a:t>
            </a:r>
            <a:endParaRPr lang="en-GB" dirty="0"/>
          </a:p>
        </p:txBody>
      </p:sp>
      <p:sp>
        <p:nvSpPr>
          <p:cNvPr id="3" name="Content Placeholder 2"/>
          <p:cNvSpPr>
            <a:spLocks noGrp="1"/>
          </p:cNvSpPr>
          <p:nvPr>
            <p:ph idx="1"/>
          </p:nvPr>
        </p:nvSpPr>
        <p:spPr>
          <a:xfrm>
            <a:off x="609600" y="1600200"/>
            <a:ext cx="10972800" cy="3917031"/>
          </a:xfrm>
        </p:spPr>
        <p:txBody>
          <a:bodyPr>
            <a:normAutofit fontScale="77500" lnSpcReduction="20000"/>
          </a:bodyPr>
          <a:lstStyle/>
          <a:p>
            <a:pPr marL="0" indent="0">
              <a:buNone/>
            </a:pPr>
            <a:r>
              <a:rPr lang="en-GB" b="1" dirty="0"/>
              <a:t>Revision Guides:</a:t>
            </a:r>
            <a:endParaRPr lang="en-GB" dirty="0"/>
          </a:p>
          <a:p>
            <a:r>
              <a:rPr lang="en-GB" dirty="0" smtClean="0"/>
              <a:t> </a:t>
            </a:r>
            <a:r>
              <a:rPr lang="en-GB" dirty="0"/>
              <a:t>New Grades 9-1 GCSE Combined Science: AQA Trilogy Revision Guide with Online Edition Higher (SAHR45) </a:t>
            </a:r>
            <a:r>
              <a:rPr lang="en-GB" dirty="0" smtClean="0"/>
              <a:t>               </a:t>
            </a:r>
            <a:r>
              <a:rPr lang="en-GB" i="1" dirty="0" smtClean="0"/>
              <a:t>ISBN</a:t>
            </a:r>
            <a:r>
              <a:rPr lang="en-GB" i="1" dirty="0"/>
              <a:t>: 9781782945598 </a:t>
            </a:r>
            <a:r>
              <a:rPr lang="en-GB" b="1" i="1" dirty="0"/>
              <a:t>£5.50</a:t>
            </a:r>
            <a:endParaRPr lang="en-GB" dirty="0"/>
          </a:p>
          <a:p>
            <a:pPr marL="0" indent="0">
              <a:buNone/>
            </a:pPr>
            <a:r>
              <a:rPr lang="en-GB" dirty="0"/>
              <a:t>or</a:t>
            </a:r>
          </a:p>
          <a:p>
            <a:pPr marL="0" indent="0">
              <a:buNone/>
            </a:pPr>
            <a:r>
              <a:rPr lang="en-GB" b="1" dirty="0"/>
              <a:t>Complete Revision and Practice:</a:t>
            </a:r>
            <a:endParaRPr lang="en-GB" dirty="0"/>
          </a:p>
          <a:p>
            <a:r>
              <a:rPr lang="en-GB" dirty="0" smtClean="0"/>
              <a:t>New </a:t>
            </a:r>
            <a:r>
              <a:rPr lang="en-GB" dirty="0"/>
              <a:t>Grades 9-1 GCSE Biology: AQA Complete Revision &amp; Practice with Online Edition (BAS45) </a:t>
            </a:r>
            <a:r>
              <a:rPr lang="en-GB" dirty="0" smtClean="0"/>
              <a:t>                                           </a:t>
            </a:r>
            <a:r>
              <a:rPr lang="en-GB" i="1" dirty="0" smtClean="0"/>
              <a:t>ISBN:9781782945833</a:t>
            </a:r>
            <a:r>
              <a:rPr lang="en-GB" dirty="0" smtClean="0"/>
              <a:t> </a:t>
            </a:r>
            <a:r>
              <a:rPr lang="en-GB" b="1" dirty="0"/>
              <a:t>£5.50</a:t>
            </a:r>
            <a:endParaRPr lang="en-GB" dirty="0"/>
          </a:p>
          <a:p>
            <a:r>
              <a:rPr lang="en-GB" dirty="0" smtClean="0"/>
              <a:t> </a:t>
            </a:r>
            <a:r>
              <a:rPr lang="en-GB" dirty="0"/>
              <a:t>New Grades 9-1 GCSE Chemistry: AQA Complete Revision &amp; Practice with Online Edition (CAS45</a:t>
            </a:r>
            <a:r>
              <a:rPr lang="en-GB" dirty="0" smtClean="0"/>
              <a:t>)                                           </a:t>
            </a:r>
            <a:r>
              <a:rPr lang="en-GB" i="1" dirty="0"/>
              <a:t>ISBN</a:t>
            </a:r>
            <a:r>
              <a:rPr lang="en-GB" dirty="0"/>
              <a:t>:9781782945840 </a:t>
            </a:r>
            <a:r>
              <a:rPr lang="en-GB" b="1" dirty="0"/>
              <a:t>£5.50</a:t>
            </a:r>
            <a:endParaRPr lang="en-GB" dirty="0"/>
          </a:p>
          <a:p>
            <a:r>
              <a:rPr lang="en-GB" dirty="0" smtClean="0"/>
              <a:t>New </a:t>
            </a:r>
            <a:r>
              <a:rPr lang="en-GB" dirty="0"/>
              <a:t>Grades 9-1 GCSE Physics: AQA Complete Revision &amp; Practice with Online Edition (PAS45</a:t>
            </a:r>
            <a:r>
              <a:rPr lang="en-GB" dirty="0" smtClean="0"/>
              <a:t>)                                           </a:t>
            </a:r>
            <a:r>
              <a:rPr lang="en-GB" i="1" dirty="0"/>
              <a:t>ISBN:9781782945857</a:t>
            </a:r>
            <a:r>
              <a:rPr lang="en-GB" dirty="0"/>
              <a:t> </a:t>
            </a:r>
            <a:r>
              <a:rPr lang="en-GB" b="1" dirty="0"/>
              <a:t>£5.50</a:t>
            </a:r>
            <a:endParaRPr lang="en-GB" dirty="0"/>
          </a:p>
          <a:p>
            <a:endParaRPr lang="en-GB" dirty="0"/>
          </a:p>
        </p:txBody>
      </p:sp>
    </p:spTree>
    <p:extLst>
      <p:ext uri="{BB962C8B-B14F-4D97-AF65-F5344CB8AC3E}">
        <p14:creationId xmlns:p14="http://schemas.microsoft.com/office/powerpoint/2010/main" val="863556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j01\AppData\Local\Microsoft\Windows\Temporary Internet Files\Content.IE5\NNFWEUGL\happ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7" y="3501008"/>
            <a:ext cx="3113087"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allj01\AppData\Local\Microsoft\Windows\Temporary Internet Files\Content.IE5\3ML0EUFM\revisio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312" y="3471345"/>
            <a:ext cx="30003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allj01\AppData\Local\Microsoft\Windows\Temporary Internet Files\Content.IE5\ISHO60JF\book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7" y="188640"/>
            <a:ext cx="264318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4"/>
          <p:cNvSpPr txBox="1">
            <a:spLocks noChangeArrowheads="1"/>
          </p:cNvSpPr>
          <p:nvPr/>
        </p:nvSpPr>
        <p:spPr bwMode="auto">
          <a:xfrm>
            <a:off x="3792539" y="2205039"/>
            <a:ext cx="4175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4800" dirty="0">
                <a:solidFill>
                  <a:srgbClr val="7030A0"/>
                </a:solidFill>
              </a:rPr>
              <a:t>Revision </a:t>
            </a:r>
            <a:r>
              <a:rPr lang="en-GB" altLang="en-US" sz="4800" dirty="0" smtClean="0">
                <a:solidFill>
                  <a:srgbClr val="7030A0"/>
                </a:solidFill>
              </a:rPr>
              <a:t>Techniques</a:t>
            </a:r>
            <a:endParaRPr lang="en-GB" altLang="en-US" sz="4800" dirty="0">
              <a:solidFill>
                <a:srgbClr val="7030A0"/>
              </a:solidFill>
            </a:endParaRPr>
          </a:p>
        </p:txBody>
      </p:sp>
    </p:spTree>
    <p:extLst>
      <p:ext uri="{BB962C8B-B14F-4D97-AF65-F5344CB8AC3E}">
        <p14:creationId xmlns:p14="http://schemas.microsoft.com/office/powerpoint/2010/main" val="380184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033" y="1420949"/>
            <a:ext cx="6650298" cy="1803844"/>
          </a:xfrm>
          <a:prstGeom prst="rect">
            <a:avLst/>
          </a:prstGeom>
        </p:spPr>
      </p:pic>
      <p:pic>
        <p:nvPicPr>
          <p:cNvPr id="6" name="Picture 5"/>
          <p:cNvPicPr>
            <a:picLocks noChangeAspect="1"/>
          </p:cNvPicPr>
          <p:nvPr/>
        </p:nvPicPr>
        <p:blipFill>
          <a:blip r:embed="rId3"/>
          <a:stretch>
            <a:fillRect/>
          </a:stretch>
        </p:blipFill>
        <p:spPr>
          <a:xfrm>
            <a:off x="292033" y="3598006"/>
            <a:ext cx="8274798" cy="1549781"/>
          </a:xfrm>
          <a:prstGeom prst="rect">
            <a:avLst/>
          </a:prstGeom>
        </p:spPr>
      </p:pic>
      <p:sp>
        <p:nvSpPr>
          <p:cNvPr id="7" name="TextBox 6"/>
          <p:cNvSpPr txBox="1"/>
          <p:nvPr/>
        </p:nvSpPr>
        <p:spPr>
          <a:xfrm>
            <a:off x="292034" y="442452"/>
            <a:ext cx="6241502" cy="369332"/>
          </a:xfrm>
          <a:prstGeom prst="rect">
            <a:avLst/>
          </a:prstGeom>
          <a:noFill/>
        </p:spPr>
        <p:txBody>
          <a:bodyPr wrap="square" rtlCol="0">
            <a:spAutoFit/>
          </a:bodyPr>
          <a:lstStyle/>
          <a:p>
            <a:r>
              <a:rPr lang="en-GB" dirty="0" smtClean="0"/>
              <a:t>Year 11 results – vocational courses</a:t>
            </a:r>
            <a:endParaRPr lang="en-GB" dirty="0"/>
          </a:p>
        </p:txBody>
      </p:sp>
    </p:spTree>
    <p:extLst>
      <p:ext uri="{BB962C8B-B14F-4D97-AF65-F5344CB8AC3E}">
        <p14:creationId xmlns:p14="http://schemas.microsoft.com/office/powerpoint/2010/main" val="1581101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119336" y="116632"/>
            <a:ext cx="4903090" cy="1143000"/>
          </a:xfrm>
          <a:solidFill>
            <a:srgbClr val="99CCFF"/>
          </a:solidFill>
        </p:spPr>
        <p:txBody>
          <a:bodyPr/>
          <a:lstStyle/>
          <a:p>
            <a:pPr eaLnBrk="1" hangingPunct="1"/>
            <a:r>
              <a:rPr lang="en-GB" altLang="en-US" dirty="0" smtClean="0"/>
              <a:t>Get organised!</a:t>
            </a:r>
          </a:p>
        </p:txBody>
      </p:sp>
      <p:sp>
        <p:nvSpPr>
          <p:cNvPr id="8196" name="Rectangle 4"/>
          <p:cNvSpPr>
            <a:spLocks noGrp="1" noChangeArrowheads="1"/>
          </p:cNvSpPr>
          <p:nvPr>
            <p:ph type="body" sz="half" idx="2"/>
          </p:nvPr>
        </p:nvSpPr>
        <p:spPr>
          <a:xfrm>
            <a:off x="549511" y="1914539"/>
            <a:ext cx="6122554" cy="4062413"/>
          </a:xfrm>
        </p:spPr>
        <p:txBody>
          <a:bodyPr>
            <a:normAutofit/>
          </a:bodyPr>
          <a:lstStyle/>
          <a:p>
            <a:pPr>
              <a:lnSpc>
                <a:spcPct val="80000"/>
              </a:lnSpc>
              <a:defRPr/>
            </a:pPr>
            <a:r>
              <a:rPr lang="en-GB" altLang="en-US" sz="3200" dirty="0">
                <a:solidFill>
                  <a:srgbClr val="002060"/>
                </a:solidFill>
              </a:rPr>
              <a:t>Make sure your notes are in order and your books/files are organised</a:t>
            </a:r>
          </a:p>
          <a:p>
            <a:pPr>
              <a:lnSpc>
                <a:spcPct val="80000"/>
              </a:lnSpc>
              <a:defRPr/>
            </a:pPr>
            <a:r>
              <a:rPr lang="en-GB" altLang="en-US" sz="3200" dirty="0">
                <a:solidFill>
                  <a:srgbClr val="002060"/>
                </a:solidFill>
              </a:rPr>
              <a:t>Make sure you have all past paper questions/sample questions and model answers.</a:t>
            </a:r>
          </a:p>
          <a:p>
            <a:pPr>
              <a:lnSpc>
                <a:spcPct val="80000"/>
              </a:lnSpc>
              <a:defRPr/>
            </a:pPr>
            <a:r>
              <a:rPr lang="en-GB" altLang="en-US" sz="3200" dirty="0">
                <a:solidFill>
                  <a:srgbClr val="002060"/>
                </a:solidFill>
              </a:rPr>
              <a:t>Know your deadlines for coursework submission.</a:t>
            </a:r>
          </a:p>
          <a:p>
            <a:pPr marL="0" indent="0" eaLnBrk="1" hangingPunct="1">
              <a:lnSpc>
                <a:spcPct val="80000"/>
              </a:lnSpc>
              <a:buNone/>
              <a:defRPr/>
            </a:pPr>
            <a:endParaRPr lang="en-GB" altLang="en-US" sz="2400" dirty="0">
              <a:solidFill>
                <a:srgbClr val="002060"/>
              </a:solidFill>
            </a:endParaRPr>
          </a:p>
        </p:txBody>
      </p:sp>
      <p:pic>
        <p:nvPicPr>
          <p:cNvPr id="8197" name="Picture 6" descr="C:\Users\allj01\AppData\Local\Microsoft\Windows\Temporary Internet Files\Content.IE5\SAXCGODN\Book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556792"/>
            <a:ext cx="43291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30241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609600" y="274638"/>
            <a:ext cx="4262264" cy="1143000"/>
          </a:xfrm>
          <a:solidFill>
            <a:srgbClr val="92D050"/>
          </a:solidFill>
        </p:spPr>
        <p:txBody>
          <a:bodyPr/>
          <a:lstStyle/>
          <a:p>
            <a:pPr eaLnBrk="1" hangingPunct="1"/>
            <a:r>
              <a:rPr lang="en-GB" altLang="en-US" smtClean="0"/>
              <a:t>Eat the frog! </a:t>
            </a:r>
          </a:p>
        </p:txBody>
      </p:sp>
      <p:sp>
        <p:nvSpPr>
          <p:cNvPr id="9220" name="Rectangle 4"/>
          <p:cNvSpPr>
            <a:spLocks noGrp="1" noChangeArrowheads="1"/>
          </p:cNvSpPr>
          <p:nvPr>
            <p:ph type="body" sz="half" idx="2"/>
          </p:nvPr>
        </p:nvSpPr>
        <p:spPr>
          <a:xfrm>
            <a:off x="407368" y="1916832"/>
            <a:ext cx="6120680" cy="3929063"/>
          </a:xfrm>
          <a:noFill/>
        </p:spPr>
        <p:txBody>
          <a:bodyPr>
            <a:noAutofit/>
          </a:bodyPr>
          <a:lstStyle/>
          <a:p>
            <a:pPr eaLnBrk="1" hangingPunct="1">
              <a:lnSpc>
                <a:spcPct val="80000"/>
              </a:lnSpc>
            </a:pPr>
            <a:r>
              <a:rPr lang="en-GB" altLang="en-US" dirty="0">
                <a:solidFill>
                  <a:srgbClr val="002060"/>
                </a:solidFill>
              </a:rPr>
              <a:t>Don’t succumb to the temptation to revise things you already know.</a:t>
            </a:r>
          </a:p>
          <a:p>
            <a:pPr eaLnBrk="1" hangingPunct="1">
              <a:lnSpc>
                <a:spcPct val="80000"/>
              </a:lnSpc>
            </a:pPr>
            <a:r>
              <a:rPr lang="en-GB" altLang="en-US" dirty="0">
                <a:solidFill>
                  <a:srgbClr val="002060"/>
                </a:solidFill>
              </a:rPr>
              <a:t>Eat the frog – revise the bits you find the most difficult/least interesting – they are the bits you need to focus on. </a:t>
            </a:r>
          </a:p>
          <a:p>
            <a:pPr eaLnBrk="1" hangingPunct="1">
              <a:lnSpc>
                <a:spcPct val="80000"/>
              </a:lnSpc>
            </a:pPr>
            <a:r>
              <a:rPr lang="en-GB" altLang="en-US" dirty="0">
                <a:solidFill>
                  <a:srgbClr val="002060"/>
                </a:solidFill>
              </a:rPr>
              <a:t>Don’t put things off – just do them and you will feel so much better!</a:t>
            </a:r>
          </a:p>
        </p:txBody>
      </p:sp>
      <p:pic>
        <p:nvPicPr>
          <p:cNvPr id="9221" name="Picture 5" descr="C:\Users\allj01\AppData\Local\Microsoft\Windows\Temporary Internet Files\Content.IE5\SAXCGODN\Love Frog 0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1268760"/>
            <a:ext cx="3994092" cy="402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22311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215732" y="81442"/>
            <a:ext cx="5845993" cy="1143000"/>
          </a:xfrm>
          <a:solidFill>
            <a:srgbClr val="7030A0">
              <a:alpha val="47842"/>
            </a:srgbClr>
          </a:solidFill>
        </p:spPr>
        <p:txBody>
          <a:bodyPr/>
          <a:lstStyle/>
          <a:p>
            <a:pPr eaLnBrk="1" hangingPunct="1"/>
            <a:r>
              <a:rPr lang="en-GB" altLang="en-US" dirty="0" smtClean="0"/>
              <a:t>Past exam questions</a:t>
            </a:r>
          </a:p>
        </p:txBody>
      </p:sp>
      <p:sp>
        <p:nvSpPr>
          <p:cNvPr id="10244" name="Rectangle 4"/>
          <p:cNvSpPr>
            <a:spLocks noGrp="1" noChangeArrowheads="1"/>
          </p:cNvSpPr>
          <p:nvPr>
            <p:ph type="body" sz="half" idx="2"/>
          </p:nvPr>
        </p:nvSpPr>
        <p:spPr>
          <a:xfrm>
            <a:off x="551384" y="1706910"/>
            <a:ext cx="4742235" cy="3929063"/>
          </a:xfrm>
          <a:noFill/>
        </p:spPr>
        <p:txBody>
          <a:bodyPr>
            <a:normAutofit/>
          </a:bodyPr>
          <a:lstStyle/>
          <a:p>
            <a:pPr eaLnBrk="1" hangingPunct="1">
              <a:lnSpc>
                <a:spcPct val="80000"/>
              </a:lnSpc>
            </a:pPr>
            <a:r>
              <a:rPr lang="en-GB" altLang="en-US" sz="3200" dirty="0">
                <a:solidFill>
                  <a:srgbClr val="002060"/>
                </a:solidFill>
              </a:rPr>
              <a:t>As you are revising, make sure that you have all of the PEQs you can find and also the spec so that you know how the knowledge you are learning will be assessed in the actual exams. </a:t>
            </a:r>
          </a:p>
        </p:txBody>
      </p:sp>
      <p:pic>
        <p:nvPicPr>
          <p:cNvPr id="12290" name="Picture 2" descr="Image result for exam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725" y="1433067"/>
            <a:ext cx="52387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59688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263352" y="179571"/>
            <a:ext cx="6984776" cy="1212224"/>
          </a:xfrm>
          <a:solidFill>
            <a:srgbClr val="FFCC00"/>
          </a:solidFill>
        </p:spPr>
        <p:txBody>
          <a:bodyPr>
            <a:normAutofit fontScale="90000"/>
          </a:bodyPr>
          <a:lstStyle/>
          <a:p>
            <a:pPr eaLnBrk="1" hangingPunct="1"/>
            <a:r>
              <a:rPr lang="en-GB" altLang="en-US" sz="4000" dirty="0"/>
              <a:t>Read, write, cover, check…</a:t>
            </a:r>
          </a:p>
        </p:txBody>
      </p:sp>
      <p:sp>
        <p:nvSpPr>
          <p:cNvPr id="11268" name="Rectangle 5"/>
          <p:cNvSpPr>
            <a:spLocks noGrp="1" noChangeArrowheads="1"/>
          </p:cNvSpPr>
          <p:nvPr>
            <p:ph type="body" sz="half" idx="2"/>
          </p:nvPr>
        </p:nvSpPr>
        <p:spPr>
          <a:xfrm>
            <a:off x="263352" y="1628800"/>
            <a:ext cx="5976664" cy="4248472"/>
          </a:xfrm>
          <a:noFill/>
        </p:spPr>
        <p:txBody>
          <a:bodyPr>
            <a:normAutofit fontScale="92500"/>
          </a:bodyPr>
          <a:lstStyle/>
          <a:p>
            <a:pPr eaLnBrk="1" hangingPunct="1">
              <a:lnSpc>
                <a:spcPct val="80000"/>
              </a:lnSpc>
            </a:pPr>
            <a:r>
              <a:rPr lang="en-GB" altLang="en-US" sz="3200" dirty="0">
                <a:solidFill>
                  <a:srgbClr val="002060"/>
                </a:solidFill>
              </a:rPr>
              <a:t>Write out your notes – cover over small sections and see if you can remember what you have written.</a:t>
            </a:r>
          </a:p>
          <a:p>
            <a:pPr eaLnBrk="1" hangingPunct="1">
              <a:lnSpc>
                <a:spcPct val="80000"/>
              </a:lnSpc>
            </a:pPr>
            <a:r>
              <a:rPr lang="en-GB" altLang="en-US" sz="3200" dirty="0">
                <a:solidFill>
                  <a:srgbClr val="002060"/>
                </a:solidFill>
              </a:rPr>
              <a:t>Alternatively, make a short quiz based on what you have revised and answer it at the end of your revision/get someone to test you. </a:t>
            </a:r>
          </a:p>
          <a:p>
            <a:pPr eaLnBrk="1" hangingPunct="1">
              <a:lnSpc>
                <a:spcPct val="80000"/>
              </a:lnSpc>
            </a:pPr>
            <a:r>
              <a:rPr lang="en-GB" altLang="en-US" sz="3200" dirty="0">
                <a:solidFill>
                  <a:srgbClr val="002060"/>
                </a:solidFill>
              </a:rPr>
              <a:t>Don’t go on to the next bit until you know the bit you have already revised! </a:t>
            </a:r>
          </a:p>
          <a:p>
            <a:pPr eaLnBrk="1" hangingPunct="1">
              <a:lnSpc>
                <a:spcPct val="80000"/>
              </a:lnSpc>
            </a:pPr>
            <a:endParaRPr lang="en-GB" altLang="en-US" sz="1800" dirty="0"/>
          </a:p>
        </p:txBody>
      </p:sp>
      <p:pic>
        <p:nvPicPr>
          <p:cNvPr id="11269" name="Picture 7" descr="C:\Users\allj01\AppData\Local\Microsoft\Windows\Temporary Internet Files\Content.IE5\SAXCGODN\book01_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1196752"/>
            <a:ext cx="3240087"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71540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623392" y="24165"/>
            <a:ext cx="3542184" cy="1143000"/>
          </a:xfrm>
          <a:solidFill>
            <a:srgbClr val="99CCFF"/>
          </a:solidFill>
        </p:spPr>
        <p:txBody>
          <a:bodyPr/>
          <a:lstStyle/>
          <a:p>
            <a:pPr eaLnBrk="1" hangingPunct="1"/>
            <a:r>
              <a:rPr lang="en-GB" altLang="en-US" dirty="0" smtClean="0"/>
              <a:t>Cue cards</a:t>
            </a:r>
          </a:p>
        </p:txBody>
      </p:sp>
      <p:sp>
        <p:nvSpPr>
          <p:cNvPr id="12292" name="Rectangle 4"/>
          <p:cNvSpPr>
            <a:spLocks noGrp="1" noChangeArrowheads="1"/>
          </p:cNvSpPr>
          <p:nvPr>
            <p:ph type="body" sz="half" idx="2"/>
          </p:nvPr>
        </p:nvSpPr>
        <p:spPr>
          <a:xfrm>
            <a:off x="479376" y="1412776"/>
            <a:ext cx="5472608" cy="4320480"/>
          </a:xfrm>
          <a:noFill/>
        </p:spPr>
        <p:txBody>
          <a:bodyPr>
            <a:normAutofit/>
          </a:bodyPr>
          <a:lstStyle/>
          <a:p>
            <a:pPr eaLnBrk="1" hangingPunct="1">
              <a:lnSpc>
                <a:spcPct val="80000"/>
              </a:lnSpc>
            </a:pPr>
            <a:r>
              <a:rPr lang="en-GB" altLang="en-US" dirty="0">
                <a:solidFill>
                  <a:srgbClr val="002060"/>
                </a:solidFill>
              </a:rPr>
              <a:t>Try making cards with key terms/scholars on one side and an explanation on the other. </a:t>
            </a:r>
          </a:p>
          <a:p>
            <a:pPr eaLnBrk="1" hangingPunct="1">
              <a:lnSpc>
                <a:spcPct val="80000"/>
              </a:lnSpc>
            </a:pPr>
            <a:r>
              <a:rPr lang="en-GB" altLang="en-US" dirty="0">
                <a:solidFill>
                  <a:srgbClr val="002060"/>
                </a:solidFill>
              </a:rPr>
              <a:t>Don’t forget to test yourself by turning them over, explanation down, and trying to recall all information.</a:t>
            </a:r>
          </a:p>
          <a:p>
            <a:pPr eaLnBrk="1" hangingPunct="1">
              <a:lnSpc>
                <a:spcPct val="80000"/>
              </a:lnSpc>
            </a:pPr>
            <a:r>
              <a:rPr lang="en-GB" altLang="en-US" dirty="0">
                <a:solidFill>
                  <a:srgbClr val="002060"/>
                </a:solidFill>
              </a:rPr>
              <a:t>Colour stimulates </a:t>
            </a:r>
            <a:r>
              <a:rPr lang="en-GB" altLang="en-US" dirty="0" smtClean="0">
                <a:solidFill>
                  <a:srgbClr val="002060"/>
                </a:solidFill>
              </a:rPr>
              <a:t> </a:t>
            </a:r>
            <a:r>
              <a:rPr lang="en-GB" altLang="en-US" dirty="0">
                <a:solidFill>
                  <a:srgbClr val="002060"/>
                </a:solidFill>
              </a:rPr>
              <a:t>long term memory, so colour coding for different topics works really well. </a:t>
            </a:r>
          </a:p>
        </p:txBody>
      </p:sp>
      <p:pic>
        <p:nvPicPr>
          <p:cNvPr id="12293" name="Picture 2" descr="https://pbs.twimg.com/media/CeJp84jWEAAw0f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2045047"/>
            <a:ext cx="4075112"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211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609600" y="274638"/>
            <a:ext cx="4766320" cy="1143000"/>
          </a:xfrm>
          <a:solidFill>
            <a:srgbClr val="FF3399">
              <a:alpha val="47842"/>
            </a:srgbClr>
          </a:solidFill>
        </p:spPr>
        <p:txBody>
          <a:bodyPr/>
          <a:lstStyle/>
          <a:p>
            <a:pPr eaLnBrk="1" hangingPunct="1"/>
            <a:r>
              <a:rPr lang="en-GB" altLang="en-US" sz="4000"/>
              <a:t>Record yourself</a:t>
            </a:r>
          </a:p>
        </p:txBody>
      </p:sp>
      <p:sp>
        <p:nvSpPr>
          <p:cNvPr id="13316" name="Rectangle 5"/>
          <p:cNvSpPr>
            <a:spLocks noGrp="1" noChangeArrowheads="1"/>
          </p:cNvSpPr>
          <p:nvPr>
            <p:ph type="body" sz="half" idx="2"/>
          </p:nvPr>
        </p:nvSpPr>
        <p:spPr>
          <a:xfrm>
            <a:off x="609600" y="1844824"/>
            <a:ext cx="5184576" cy="3898900"/>
          </a:xfrm>
          <a:noFill/>
        </p:spPr>
        <p:txBody>
          <a:bodyPr/>
          <a:lstStyle/>
          <a:p>
            <a:pPr eaLnBrk="1" hangingPunct="1">
              <a:lnSpc>
                <a:spcPct val="80000"/>
              </a:lnSpc>
            </a:pPr>
            <a:r>
              <a:rPr lang="en-GB" altLang="en-US" sz="3200" dirty="0">
                <a:solidFill>
                  <a:srgbClr val="002060"/>
                </a:solidFill>
              </a:rPr>
              <a:t>Some students find it really useful to record their revision notes and play them back. Hearing the notes spoken can help you to remember them if you are an auditory learner. </a:t>
            </a:r>
          </a:p>
          <a:p>
            <a:pPr eaLnBrk="1" hangingPunct="1">
              <a:lnSpc>
                <a:spcPct val="80000"/>
              </a:lnSpc>
            </a:pPr>
            <a:endParaRPr lang="en-GB" altLang="en-US" sz="1800" dirty="0"/>
          </a:p>
        </p:txBody>
      </p:sp>
      <p:pic>
        <p:nvPicPr>
          <p:cNvPr id="13317" name="Picture 4" descr="C:\Users\allj01\AppData\Local\Microsoft\Windows\Temporary Internet Files\Content.IE5\NNFWEUGL\listen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844824"/>
            <a:ext cx="3597275"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4101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609600" y="274638"/>
            <a:ext cx="4694312" cy="1143000"/>
          </a:xfrm>
          <a:solidFill>
            <a:srgbClr val="FFFF00">
              <a:alpha val="30980"/>
            </a:srgbClr>
          </a:solidFill>
        </p:spPr>
        <p:txBody>
          <a:bodyPr/>
          <a:lstStyle/>
          <a:p>
            <a:pPr eaLnBrk="1" hangingPunct="1"/>
            <a:r>
              <a:rPr lang="en-GB" altLang="en-US" smtClean="0"/>
              <a:t>Mind-mapping</a:t>
            </a:r>
          </a:p>
        </p:txBody>
      </p:sp>
      <p:sp>
        <p:nvSpPr>
          <p:cNvPr id="14340" name="Rectangle 4"/>
          <p:cNvSpPr>
            <a:spLocks noGrp="1" noChangeArrowheads="1"/>
          </p:cNvSpPr>
          <p:nvPr>
            <p:ph type="body" sz="half" idx="2"/>
          </p:nvPr>
        </p:nvSpPr>
        <p:spPr>
          <a:xfrm>
            <a:off x="191344" y="1654915"/>
            <a:ext cx="5472608" cy="3929062"/>
          </a:xfrm>
          <a:noFill/>
        </p:spPr>
        <p:txBody>
          <a:bodyPr>
            <a:normAutofit/>
          </a:bodyPr>
          <a:lstStyle/>
          <a:p>
            <a:pPr eaLnBrk="1" hangingPunct="1">
              <a:lnSpc>
                <a:spcPct val="80000"/>
              </a:lnSpc>
            </a:pPr>
            <a:r>
              <a:rPr lang="en-GB" altLang="en-US" sz="3600" dirty="0">
                <a:solidFill>
                  <a:srgbClr val="002060"/>
                </a:solidFill>
              </a:rPr>
              <a:t>Mind-maps can really help you to consolidate the knowledge you have gained. </a:t>
            </a:r>
          </a:p>
          <a:p>
            <a:pPr eaLnBrk="1" hangingPunct="1">
              <a:lnSpc>
                <a:spcPct val="80000"/>
              </a:lnSpc>
            </a:pPr>
            <a:r>
              <a:rPr lang="en-GB" altLang="en-US" sz="3600" dirty="0">
                <a:solidFill>
                  <a:srgbClr val="002060"/>
                </a:solidFill>
              </a:rPr>
              <a:t>Many people find that mind-maps help them to recall knowledge around a central theme.</a:t>
            </a:r>
          </a:p>
        </p:txBody>
      </p:sp>
      <p:pic>
        <p:nvPicPr>
          <p:cNvPr id="14341" name="Picture 2" descr="https://pbs.twimg.com/media/CdMskfRWwAAgG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69424">
            <a:off x="7556345" y="1485108"/>
            <a:ext cx="32893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56304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609600" y="274638"/>
            <a:ext cx="3470176" cy="1143000"/>
          </a:xfrm>
          <a:solidFill>
            <a:srgbClr val="FFCC00"/>
          </a:solidFill>
        </p:spPr>
        <p:txBody>
          <a:bodyPr/>
          <a:lstStyle/>
          <a:p>
            <a:pPr eaLnBrk="1" hangingPunct="1"/>
            <a:r>
              <a:rPr lang="en-GB" altLang="en-US" sz="4000"/>
              <a:t>Revision Wall</a:t>
            </a:r>
          </a:p>
        </p:txBody>
      </p:sp>
      <p:sp>
        <p:nvSpPr>
          <p:cNvPr id="15364" name="Rectangle 5"/>
          <p:cNvSpPr>
            <a:spLocks noGrp="1" noChangeArrowheads="1"/>
          </p:cNvSpPr>
          <p:nvPr>
            <p:ph type="body" sz="half" idx="2"/>
          </p:nvPr>
        </p:nvSpPr>
        <p:spPr>
          <a:xfrm>
            <a:off x="750904" y="1571625"/>
            <a:ext cx="5201080" cy="3898900"/>
          </a:xfrm>
          <a:noFill/>
        </p:spPr>
        <p:txBody>
          <a:bodyPr/>
          <a:lstStyle/>
          <a:p>
            <a:pPr eaLnBrk="1" hangingPunct="1">
              <a:lnSpc>
                <a:spcPct val="80000"/>
              </a:lnSpc>
            </a:pPr>
            <a:r>
              <a:rPr lang="en-GB" altLang="en-US" sz="3200" dirty="0">
                <a:solidFill>
                  <a:srgbClr val="002060"/>
                </a:solidFill>
              </a:rPr>
              <a:t>Get your revision notes everywhere!</a:t>
            </a:r>
          </a:p>
          <a:p>
            <a:pPr eaLnBrk="1" hangingPunct="1">
              <a:lnSpc>
                <a:spcPct val="80000"/>
              </a:lnSpc>
            </a:pPr>
            <a:r>
              <a:rPr lang="en-GB" altLang="en-US" sz="3200" dirty="0">
                <a:solidFill>
                  <a:srgbClr val="002060"/>
                </a:solidFill>
              </a:rPr>
              <a:t>Read them whilst you’re brushing your teeth, making your breakfast – have prompts to help you remember dates/facts/people all over your house. </a:t>
            </a:r>
          </a:p>
          <a:p>
            <a:pPr eaLnBrk="1" hangingPunct="1">
              <a:lnSpc>
                <a:spcPct val="80000"/>
              </a:lnSpc>
            </a:pPr>
            <a:endParaRPr lang="en-GB" altLang="en-US" sz="1800" dirty="0"/>
          </a:p>
        </p:txBody>
      </p:sp>
      <p:sp>
        <p:nvSpPr>
          <p:cNvPr id="15365" name="AutoShape 2" descr="https://pbs.twimg.com/media/Cci3uCAXIAAkmLL.jpg:large"/>
          <p:cNvSpPr>
            <a:spLocks noChangeAspect="1" noChangeArrowheads="1"/>
          </p:cNvSpPr>
          <p:nvPr/>
        </p:nvSpPr>
        <p:spPr bwMode="auto">
          <a:xfrm>
            <a:off x="1492250" y="-136525"/>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53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1442532"/>
            <a:ext cx="4974801" cy="372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80716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609600" y="274638"/>
            <a:ext cx="7934672" cy="1143000"/>
          </a:xfrm>
          <a:solidFill>
            <a:srgbClr val="99CCFF"/>
          </a:solidFill>
        </p:spPr>
        <p:txBody>
          <a:bodyPr/>
          <a:lstStyle/>
          <a:p>
            <a:pPr eaLnBrk="1" hangingPunct="1"/>
            <a:r>
              <a:rPr lang="en-GB" altLang="en-US" dirty="0" smtClean="0"/>
              <a:t>Create consolidation sheets</a:t>
            </a:r>
          </a:p>
        </p:txBody>
      </p:sp>
      <p:sp>
        <p:nvSpPr>
          <p:cNvPr id="16388" name="Rectangle 4"/>
          <p:cNvSpPr>
            <a:spLocks noGrp="1" noChangeArrowheads="1"/>
          </p:cNvSpPr>
          <p:nvPr>
            <p:ph type="body" sz="half" idx="2"/>
          </p:nvPr>
        </p:nvSpPr>
        <p:spPr>
          <a:xfrm>
            <a:off x="479376" y="1700621"/>
            <a:ext cx="5040560" cy="3929062"/>
          </a:xfrm>
          <a:noFill/>
        </p:spPr>
        <p:txBody>
          <a:bodyPr>
            <a:normAutofit/>
          </a:bodyPr>
          <a:lstStyle/>
          <a:p>
            <a:pPr eaLnBrk="1" hangingPunct="1">
              <a:lnSpc>
                <a:spcPct val="80000"/>
              </a:lnSpc>
            </a:pPr>
            <a:r>
              <a:rPr lang="en-GB" altLang="en-US" sz="3600" dirty="0">
                <a:solidFill>
                  <a:srgbClr val="002060"/>
                </a:solidFill>
              </a:rPr>
              <a:t>Bring your lesson notes, booklets and extra reading together on consolidation sheets – make sure your notes are together in one place. </a:t>
            </a:r>
          </a:p>
        </p:txBody>
      </p:sp>
      <p:pic>
        <p:nvPicPr>
          <p:cNvPr id="16389" name="Picture 2" descr="https://pbs.twimg.com/media/Ccs8Uy0W4AAWa8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11773">
            <a:off x="7250441" y="1263673"/>
            <a:ext cx="3630612"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80511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980728"/>
            <a:ext cx="8208912" cy="492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40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706" y="368710"/>
            <a:ext cx="6950513" cy="369332"/>
          </a:xfrm>
          <a:prstGeom prst="rect">
            <a:avLst/>
          </a:prstGeom>
          <a:noFill/>
        </p:spPr>
        <p:txBody>
          <a:bodyPr wrap="square" rtlCol="0">
            <a:spAutoFit/>
          </a:bodyPr>
          <a:lstStyle/>
          <a:p>
            <a:r>
              <a:rPr lang="en-GB" dirty="0" smtClean="0"/>
              <a:t>Year 11 results – reformed GCSE courses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413635721"/>
              </p:ext>
            </p:extLst>
          </p:nvPr>
        </p:nvGraphicFramePr>
        <p:xfrm>
          <a:off x="479378" y="1052742"/>
          <a:ext cx="9087287" cy="4536497"/>
        </p:xfrm>
        <a:graphic>
          <a:graphicData uri="http://schemas.openxmlformats.org/drawingml/2006/table">
            <a:tbl>
              <a:tblPr/>
              <a:tblGrid>
                <a:gridCol w="1507515"/>
                <a:gridCol w="736496"/>
                <a:gridCol w="736496"/>
                <a:gridCol w="736496"/>
                <a:gridCol w="736496"/>
                <a:gridCol w="736496"/>
                <a:gridCol w="736496"/>
                <a:gridCol w="736496"/>
                <a:gridCol w="736496"/>
                <a:gridCol w="736496"/>
                <a:gridCol w="951308"/>
              </a:tblGrid>
              <a:tr h="238763">
                <a:tc>
                  <a:txBody>
                    <a:bodyPr/>
                    <a:lstStyle/>
                    <a:p>
                      <a:pPr algn="l" fontAlgn="b"/>
                      <a:r>
                        <a:rPr lang="en-GB" sz="1400" b="0" i="0" u="none" strike="noStrike" dirty="0">
                          <a:effectLst/>
                          <a:latin typeface="Calibri" panose="020F0502020204030204" pitchFamily="34" charset="0"/>
                        </a:rPr>
                        <a:t>Name</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dirty="0">
                          <a:effectLst/>
                          <a:latin typeface="Calibri" panose="020F0502020204030204" pitchFamily="34" charset="0"/>
                        </a:rPr>
                        <a:t>9 %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dirty="0">
                          <a:effectLst/>
                          <a:latin typeface="Calibri" panose="020F0502020204030204" pitchFamily="34" charset="0"/>
                        </a:rPr>
                        <a:t>9 - 8 %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dirty="0">
                          <a:effectLst/>
                          <a:latin typeface="Calibri" panose="020F0502020204030204" pitchFamily="34" charset="0"/>
                        </a:rPr>
                        <a:t>9 - 7 %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9 - 6 %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9 - 5 %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9 - 4 %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9 - 3 %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9 - 2 %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9 - 1 %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Total Grades</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r>
              <a:tr h="238763">
                <a:tc>
                  <a:txBody>
                    <a:bodyPr/>
                    <a:lstStyle/>
                    <a:p>
                      <a:pPr algn="l" fontAlgn="b"/>
                      <a:r>
                        <a:rPr lang="en-GB" sz="1400" b="0" i="0" u="none" strike="noStrike">
                          <a:effectLst/>
                          <a:latin typeface="Calibri" panose="020F0502020204030204" pitchFamily="34" charset="0"/>
                        </a:rPr>
                        <a:t>Art</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12.5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25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29.2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45.8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79.2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95.8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Biology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16.9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32.2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61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79.6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96.6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93.5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98.4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98.4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Chemistry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13.5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32.2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50.8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79.6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93.2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93.5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Computing</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13.6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22.7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36.4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63.6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86.4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90.9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95.5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English Language</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22.6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37.6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55.4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82.8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94.1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97.3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186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English Literature</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20.2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40.4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57.9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77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90.7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97.8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Food &amp; Nutrition</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15.4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23.1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23.1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23.1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69.2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84.6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French</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60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80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96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Geography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29.8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56.1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73.7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87.7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98.2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History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23.4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31.8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40.2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55.1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72.9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91.6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Maths</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12.9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28.5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68.3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80.6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89.8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96.2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186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Music</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33.3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66.7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PE Full Course</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46.4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71.4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85.7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89.3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92.9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96.4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Photography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18.2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36.4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54.5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90.9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Physics</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13.6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37.3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57.6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83.1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94.9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98.3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59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RS Full Course</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14.4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37.8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52.8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73.3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91.7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97.8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180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Spanish</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26.1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39.1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47.8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56.5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95.7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23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Summary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17.6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30.7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46.9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63.1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79.8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91.2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97.1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1256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970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2184" y="1506098"/>
            <a:ext cx="7462548" cy="2311969"/>
          </a:xfrm>
          <a:prstGeom prst="rect">
            <a:avLst/>
          </a:prstGeom>
        </p:spPr>
      </p:pic>
      <p:sp>
        <p:nvSpPr>
          <p:cNvPr id="5" name="TextBox 4"/>
          <p:cNvSpPr txBox="1"/>
          <p:nvPr/>
        </p:nvSpPr>
        <p:spPr>
          <a:xfrm>
            <a:off x="462184" y="575187"/>
            <a:ext cx="5687893" cy="369332"/>
          </a:xfrm>
          <a:prstGeom prst="rect">
            <a:avLst/>
          </a:prstGeom>
          <a:noFill/>
        </p:spPr>
        <p:txBody>
          <a:bodyPr wrap="square" rtlCol="0">
            <a:spAutoFit/>
          </a:bodyPr>
          <a:lstStyle/>
          <a:p>
            <a:r>
              <a:rPr lang="en-GB" dirty="0" smtClean="0"/>
              <a:t>Year 11 Results – unreformed courses</a:t>
            </a:r>
            <a:endParaRPr lang="en-GB" dirty="0"/>
          </a:p>
        </p:txBody>
      </p:sp>
    </p:spTree>
    <p:extLst>
      <p:ext uri="{BB962C8B-B14F-4D97-AF65-F5344CB8AC3E}">
        <p14:creationId xmlns:p14="http://schemas.microsoft.com/office/powerpoint/2010/main" val="812821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2632" y="489397"/>
            <a:ext cx="10317594" cy="646331"/>
          </a:xfrm>
          <a:prstGeom prst="rect">
            <a:avLst/>
          </a:prstGeom>
          <a:noFill/>
        </p:spPr>
        <p:txBody>
          <a:bodyPr wrap="square" rtlCol="0">
            <a:spAutoFit/>
          </a:bodyPr>
          <a:lstStyle/>
          <a:p>
            <a:r>
              <a:rPr lang="en-GB" dirty="0" smtClean="0"/>
              <a:t>High performers top 10</a:t>
            </a:r>
            <a:endParaRPr lang="en-GB" dirty="0"/>
          </a:p>
          <a:p>
            <a:endParaRPr lang="en-GB" dirty="0"/>
          </a:p>
        </p:txBody>
      </p:sp>
      <p:graphicFrame>
        <p:nvGraphicFramePr>
          <p:cNvPr id="5" name="Table 4"/>
          <p:cNvGraphicFramePr>
            <a:graphicFrameLocks noGrp="1"/>
          </p:cNvGraphicFramePr>
          <p:nvPr>
            <p:extLst/>
          </p:nvPr>
        </p:nvGraphicFramePr>
        <p:xfrm>
          <a:off x="822632" y="1309601"/>
          <a:ext cx="8128000" cy="4079240"/>
        </p:xfrm>
        <a:graphic>
          <a:graphicData uri="http://schemas.openxmlformats.org/drawingml/2006/table">
            <a:tbl>
              <a:tblPr firstRow="1" bandRow="1">
                <a:tableStyleId>{5C22544A-7EE6-4342-B048-85BDC9FD1C3A}</a:tableStyleId>
              </a:tblPr>
              <a:tblGrid>
                <a:gridCol w="2171291"/>
                <a:gridCol w="1460090"/>
                <a:gridCol w="1401097"/>
                <a:gridCol w="1469922"/>
                <a:gridCol w="1625600"/>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Grade 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Grade 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Grade 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total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800" kern="1200" dirty="0" smtClean="0">
                          <a:solidFill>
                            <a:schemeClr val="dk1"/>
                          </a:solidFill>
                          <a:effectLst/>
                          <a:latin typeface="+mn-lt"/>
                          <a:ea typeface="+mn-ea"/>
                          <a:cs typeface="+mn-cs"/>
                        </a:rPr>
                        <a:t>JW</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JM</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AL</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MO</a:t>
                      </a:r>
                      <a:r>
                        <a:rPr lang="en-GB" sz="1800" kern="1200" baseline="0" dirty="0" smtClean="0">
                          <a:solidFill>
                            <a:schemeClr val="dk1"/>
                          </a:solidFill>
                          <a:effectLst/>
                          <a:latin typeface="+mn-lt"/>
                          <a:ea typeface="+mn-ea"/>
                          <a:cs typeface="+mn-cs"/>
                        </a:rPr>
                        <a:t> (m)</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LB</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HH</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NW</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AC</a:t>
                      </a:r>
                      <a:r>
                        <a:rPr lang="en-GB" sz="1800" kern="1200" baseline="0" dirty="0" smtClean="0">
                          <a:solidFill>
                            <a:schemeClr val="dk1"/>
                          </a:solidFill>
                          <a:effectLst/>
                          <a:latin typeface="+mn-lt"/>
                          <a:ea typeface="+mn-ea"/>
                          <a:cs typeface="+mn-cs"/>
                        </a:rPr>
                        <a:t> (f)</a:t>
                      </a:r>
                      <a:r>
                        <a:rPr lang="en-GB" sz="1800" kern="1200" dirty="0" smtClean="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AF</a:t>
                      </a:r>
                      <a:r>
                        <a:rPr lang="en-GB" sz="1800" kern="1200" baseline="0" dirty="0" smtClean="0">
                          <a:solidFill>
                            <a:schemeClr val="dk1"/>
                          </a:solidFill>
                          <a:effectLst/>
                          <a:latin typeface="+mn-lt"/>
                          <a:ea typeface="+mn-ea"/>
                          <a:cs typeface="+mn-cs"/>
                        </a:rPr>
                        <a:t> (m)</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JT</a:t>
                      </a:r>
                      <a:r>
                        <a:rPr lang="en-GB" sz="1800" kern="1200" baseline="0" dirty="0" smtClean="0">
                          <a:solidFill>
                            <a:schemeClr val="dk1"/>
                          </a:solidFill>
                          <a:effectLst/>
                          <a:latin typeface="+mn-lt"/>
                          <a:ea typeface="+mn-ea"/>
                          <a:cs typeface="+mn-cs"/>
                        </a:rPr>
                        <a:t> (m)</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0829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11 Key dates	</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Week beginning 15</a:t>
            </a:r>
            <a:r>
              <a:rPr lang="en-GB" baseline="30000" dirty="0" smtClean="0"/>
              <a:t>th</a:t>
            </a:r>
            <a:r>
              <a:rPr lang="en-GB" dirty="0" smtClean="0"/>
              <a:t> October – English Language PPE</a:t>
            </a:r>
          </a:p>
          <a:p>
            <a:endParaRPr lang="en-GB" dirty="0" smtClean="0"/>
          </a:p>
          <a:p>
            <a:r>
              <a:rPr lang="en-GB" dirty="0" smtClean="0"/>
              <a:t>Week beginning 19</a:t>
            </a:r>
            <a:r>
              <a:rPr lang="en-GB" baseline="30000" dirty="0" smtClean="0"/>
              <a:t>th</a:t>
            </a:r>
            <a:r>
              <a:rPr lang="en-GB" dirty="0" smtClean="0"/>
              <a:t> November – English Language and Science PPEs</a:t>
            </a:r>
          </a:p>
          <a:p>
            <a:pPr marL="0" indent="0">
              <a:buNone/>
            </a:pPr>
            <a:endParaRPr lang="en-GB" dirty="0"/>
          </a:p>
          <a:p>
            <a:r>
              <a:rPr lang="en-GB" dirty="0" smtClean="0"/>
              <a:t>Week beginning 14</a:t>
            </a:r>
            <a:r>
              <a:rPr lang="en-GB" baseline="30000" dirty="0" smtClean="0"/>
              <a:t>th</a:t>
            </a:r>
            <a:r>
              <a:rPr lang="en-GB" dirty="0" smtClean="0"/>
              <a:t> January – PPEs for all subjects except Science and English Language</a:t>
            </a:r>
          </a:p>
          <a:p>
            <a:endParaRPr lang="en-GB" dirty="0"/>
          </a:p>
          <a:p>
            <a:r>
              <a:rPr lang="en-GB" dirty="0" smtClean="0"/>
              <a:t>Week beginning 4</a:t>
            </a:r>
            <a:r>
              <a:rPr lang="en-GB" baseline="30000" dirty="0" smtClean="0"/>
              <a:t>th</a:t>
            </a:r>
            <a:r>
              <a:rPr lang="en-GB" dirty="0" smtClean="0"/>
              <a:t> March – PPEs for English </a:t>
            </a:r>
            <a:r>
              <a:rPr lang="en-GB" dirty="0" smtClean="0"/>
              <a:t>Literature </a:t>
            </a:r>
            <a:r>
              <a:rPr lang="en-GB" smtClean="0"/>
              <a:t>and </a:t>
            </a:r>
            <a:r>
              <a:rPr lang="en-GB" smtClean="0"/>
              <a:t>Science</a:t>
            </a:r>
          </a:p>
          <a:p>
            <a:pPr marL="0" indent="0">
              <a:buNone/>
            </a:pPr>
            <a:endParaRPr lang="en-GB" dirty="0" smtClean="0"/>
          </a:p>
          <a:p>
            <a:r>
              <a:rPr lang="en-GB" dirty="0" smtClean="0"/>
              <a:t>Week beginning 17</a:t>
            </a:r>
            <a:r>
              <a:rPr lang="en-GB" baseline="30000" dirty="0" smtClean="0"/>
              <a:t>th</a:t>
            </a:r>
            <a:r>
              <a:rPr lang="en-GB" dirty="0" smtClean="0"/>
              <a:t> March - Maths</a:t>
            </a:r>
            <a:endParaRPr lang="en-GB" dirty="0"/>
          </a:p>
        </p:txBody>
      </p:sp>
    </p:spTree>
    <p:extLst>
      <p:ext uri="{BB962C8B-B14F-4D97-AF65-F5344CB8AC3E}">
        <p14:creationId xmlns:p14="http://schemas.microsoft.com/office/powerpoint/2010/main" val="1811894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2299</TotalTime>
  <Words>2545</Words>
  <Application>Microsoft Office PowerPoint</Application>
  <PresentationFormat>Widescreen</PresentationFormat>
  <Paragraphs>673</Paragraphs>
  <Slides>59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Century Gothic</vt:lpstr>
      <vt:lpstr>Office Theme</vt:lpstr>
      <vt:lpstr>Year 11 Information Evening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11 Key dates </vt:lpstr>
      <vt:lpstr>How much work?</vt:lpstr>
      <vt:lpstr>What’s the secret?</vt:lpstr>
      <vt:lpstr>This year will be challenging</vt:lpstr>
      <vt:lpstr>GCSEPod  – A fantastic new resource</vt:lpstr>
      <vt:lpstr>PowerPoint Presentation</vt:lpstr>
      <vt:lpstr>Attendance </vt:lpstr>
      <vt:lpstr>Year 11 celebration of Achievement</vt:lpstr>
      <vt:lpstr>Next Steps – Post 16 Open Events</vt:lpstr>
      <vt:lpstr>October</vt:lpstr>
      <vt:lpstr>November</vt:lpstr>
      <vt:lpstr>December</vt:lpstr>
      <vt:lpstr>PowerPoint Presentation</vt:lpstr>
      <vt:lpstr>English </vt:lpstr>
      <vt:lpstr>GCSE English</vt:lpstr>
      <vt:lpstr>English  - a quick reminder</vt:lpstr>
      <vt:lpstr>GCSE English Language</vt:lpstr>
      <vt:lpstr>GCSE English Literature</vt:lpstr>
      <vt:lpstr>PowerPoint Presentation</vt:lpstr>
      <vt:lpstr>Homework</vt:lpstr>
      <vt:lpstr>Mathematics </vt:lpstr>
      <vt:lpstr>GCSE Mathematics</vt:lpstr>
      <vt:lpstr>PowerPoint Presentation</vt:lpstr>
      <vt:lpstr>PowerPoint Presentation</vt:lpstr>
      <vt:lpstr>Useful Resources Available</vt:lpstr>
      <vt:lpstr>Revision Guides</vt:lpstr>
      <vt:lpstr>Science Cathy North Head of Science</vt:lpstr>
      <vt:lpstr>GCSE Sciences - Triple</vt:lpstr>
      <vt:lpstr>GCSE Sciences - Trilogy</vt:lpstr>
      <vt:lpstr>Triple Biology </vt:lpstr>
      <vt:lpstr>Triple Chemistry</vt:lpstr>
      <vt:lpstr>Triple Physics </vt:lpstr>
      <vt:lpstr>Trilogy Science  </vt:lpstr>
      <vt:lpstr>PowerPoint Presentation</vt:lpstr>
      <vt:lpstr>PowerPoint Presentation</vt:lpstr>
      <vt:lpstr>PowerPoint Presentation</vt:lpstr>
      <vt:lpstr>PowerPoint Presentation</vt:lpstr>
      <vt:lpstr>PowerPoint Presentation</vt:lpstr>
      <vt:lpstr>Revision guides - Trilogy</vt:lpstr>
      <vt:lpstr>Revision guides - Triple</vt:lpstr>
      <vt:lpstr>PowerPoint Presentation</vt:lpstr>
      <vt:lpstr>Get organised!</vt:lpstr>
      <vt:lpstr>Eat the frog! </vt:lpstr>
      <vt:lpstr>Past exam questions</vt:lpstr>
      <vt:lpstr>Read, write, cover, check…</vt:lpstr>
      <vt:lpstr>Cue cards</vt:lpstr>
      <vt:lpstr>Record yourself</vt:lpstr>
      <vt:lpstr>Mind-mapping</vt:lpstr>
      <vt:lpstr>Revision Wall</vt:lpstr>
      <vt:lpstr>Create consolidation sheets</vt:lpstr>
      <vt:lpstr>PowerPoint Presentation</vt:lpstr>
    </vt:vector>
  </TitlesOfParts>
  <Company>Carr Hill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gnapier</dc:creator>
  <cp:lastModifiedBy>Ms J Allan</cp:lastModifiedBy>
  <cp:revision>177</cp:revision>
  <cp:lastPrinted>2018-09-13T11:58:34Z</cp:lastPrinted>
  <dcterms:created xsi:type="dcterms:W3CDTF">2011-11-23T17:04:58Z</dcterms:created>
  <dcterms:modified xsi:type="dcterms:W3CDTF">2018-09-14T13:46:20Z</dcterms:modified>
</cp:coreProperties>
</file>