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1"/>
  </p:notesMasterIdLst>
  <p:sldIdLst>
    <p:sldId id="270" r:id="rId2"/>
    <p:sldId id="325" r:id="rId3"/>
    <p:sldId id="271" r:id="rId4"/>
    <p:sldId id="273" r:id="rId5"/>
    <p:sldId id="274" r:id="rId6"/>
    <p:sldId id="272" r:id="rId7"/>
    <p:sldId id="324" r:id="rId8"/>
    <p:sldId id="265" r:id="rId9"/>
    <p:sldId id="266" r:id="rId10"/>
    <p:sldId id="267" r:id="rId11"/>
    <p:sldId id="268" r:id="rId12"/>
    <p:sldId id="269"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94"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293" r:id="rId47"/>
    <p:sldId id="287" r:id="rId48"/>
    <p:sldId id="288" r:id="rId49"/>
    <p:sldId id="289" r:id="rId50"/>
    <p:sldId id="290" r:id="rId51"/>
    <p:sldId id="291" r:id="rId52"/>
    <p:sldId id="292" r:id="rId53"/>
    <p:sldId id="317" r:id="rId54"/>
    <p:sldId id="318" r:id="rId55"/>
    <p:sldId id="319" r:id="rId56"/>
    <p:sldId id="320" r:id="rId57"/>
    <p:sldId id="321" r:id="rId58"/>
    <p:sldId id="322" r:id="rId59"/>
    <p:sldId id="32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12" autoAdjust="0"/>
  </p:normalViewPr>
  <p:slideViewPr>
    <p:cSldViewPr>
      <p:cViewPr varScale="1">
        <p:scale>
          <a:sx n="102" d="100"/>
          <a:sy n="102" d="100"/>
        </p:scale>
        <p:origin x="918"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75BDE-2817-4A2A-A007-C0B5E602D9FC}" type="datetimeFigureOut">
              <a:rPr lang="en-GB" smtClean="0"/>
              <a:t>09/09/2016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F66A9B-2E53-4B75-B9F8-F4714C603D0C}" type="slidenum">
              <a:rPr lang="en-GB" smtClean="0"/>
              <a:t>‹#›</a:t>
            </a:fld>
            <a:endParaRPr lang="en-GB" dirty="0"/>
          </a:p>
        </p:txBody>
      </p:sp>
    </p:spTree>
    <p:extLst>
      <p:ext uri="{BB962C8B-B14F-4D97-AF65-F5344CB8AC3E}">
        <p14:creationId xmlns:p14="http://schemas.microsoft.com/office/powerpoint/2010/main" val="80967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30</a:t>
            </a:fld>
            <a:endParaRPr lang="en-GB" dirty="0"/>
          </a:p>
        </p:txBody>
      </p:sp>
    </p:spTree>
    <p:extLst>
      <p:ext uri="{BB962C8B-B14F-4D97-AF65-F5344CB8AC3E}">
        <p14:creationId xmlns:p14="http://schemas.microsoft.com/office/powerpoint/2010/main" val="418346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09/09/2016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573017"/>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4"/>
            <a:ext cx="10363200" cy="66630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9B2AF56-0474-404F-BC45-3D4C9C5270F1}" type="datetimeFigureOut">
              <a:rPr lang="en-GB" smtClean="0"/>
              <a:t>09/09/2016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B2AF56-0474-404F-BC45-3D4C9C5270F1}" type="datetimeFigureOut">
              <a:rPr lang="en-GB" smtClean="0"/>
              <a:t>09/09/2016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B2AF56-0474-404F-BC45-3D4C9C5270F1}" type="datetimeFigureOut">
              <a:rPr lang="en-GB" smtClean="0"/>
              <a:t>09/09/2016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B2AF56-0474-404F-BC45-3D4C9C5270F1}" type="datetimeFigureOut">
              <a:rPr lang="en-GB" smtClean="0"/>
              <a:t>09/09/2016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2AF56-0474-404F-BC45-3D4C9C5270F1}" type="datetimeFigureOut">
              <a:rPr lang="en-GB" smtClean="0"/>
              <a:t>09/09/2016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46681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3506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09/09/2016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09/09/2016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p:nvPr userDrawn="1"/>
        </p:nvPicPr>
        <p:blipFill rotWithShape="1">
          <a:blip r:embed="rId13" cstate="print">
            <a:extLst>
              <a:ext uri="{28A0092B-C50C-407E-A947-70E740481C1C}">
                <a14:useLocalDpi xmlns:a14="http://schemas.microsoft.com/office/drawing/2010/main" val="0"/>
              </a:ext>
            </a:extLst>
          </a:blip>
          <a:srcRect t="94439" r="202" b="1403"/>
          <a:stretch/>
        </p:blipFill>
        <p:spPr>
          <a:xfrm>
            <a:off x="0" y="6139375"/>
            <a:ext cx="12192000" cy="718625"/>
          </a:xfrm>
          <a:prstGeom prst="rect">
            <a:avLst/>
          </a:prstGeom>
        </p:spPr>
      </p:pic>
      <p:pic>
        <p:nvPicPr>
          <p:cNvPr id="10" name="Picture 9"/>
          <p:cNvPicPr/>
          <p:nvPr userDrawn="1"/>
        </p:nvPicPr>
        <p:blipFill rotWithShape="1">
          <a:blip r:embed="rId13" cstate="print">
            <a:extLst>
              <a:ext uri="{28A0092B-C50C-407E-A947-70E740481C1C}">
                <a14:useLocalDpi xmlns:a14="http://schemas.microsoft.com/office/drawing/2010/main" val="0"/>
              </a:ext>
            </a:extLst>
          </a:blip>
          <a:srcRect l="49274" t="2787" b="90011"/>
          <a:stretch/>
        </p:blipFill>
        <p:spPr>
          <a:xfrm>
            <a:off x="9089101" y="185019"/>
            <a:ext cx="3102899" cy="623095"/>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33409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573325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2AF56-0474-404F-BC45-3D4C9C5270F1}" type="datetimeFigureOut">
              <a:rPr lang="en-GB" smtClean="0"/>
              <a:t>09/09/2016</a:t>
            </a:fld>
            <a:endParaRPr lang="en-GB" dirty="0"/>
          </a:p>
        </p:txBody>
      </p:sp>
      <p:sp>
        <p:nvSpPr>
          <p:cNvPr id="5" name="Footer Placeholder 4"/>
          <p:cNvSpPr>
            <a:spLocks noGrp="1"/>
          </p:cNvSpPr>
          <p:nvPr>
            <p:ph type="ftr" sz="quarter" idx="3"/>
          </p:nvPr>
        </p:nvSpPr>
        <p:spPr>
          <a:xfrm>
            <a:off x="4165600" y="57332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573325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AFD58-C948-483E-890F-595EDA1F0601}"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s://www.youtube.com/embed/RdnS-oBYshQ"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cool.co.uk/" TargetMode="External"/><Relationship Id="rId2" Type="http://schemas.openxmlformats.org/officeDocument/2006/relationships/hyperlink" Target="http://www.getrevising.co.uk/" TargetMode="External"/><Relationship Id="rId1" Type="http://schemas.openxmlformats.org/officeDocument/2006/relationships/slideLayout" Target="../slideLayouts/slideLayout2.xml"/><Relationship Id="rId4" Type="http://schemas.openxmlformats.org/officeDocument/2006/relationships/hyperlink" Target="https://revisionworld.co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Year 11 Information Evening</a:t>
            </a:r>
            <a:endParaRPr lang="en-GB" dirty="0"/>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70393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Reformed GCSEs</a:t>
            </a:r>
            <a:endParaRPr lang="en-GB" dirty="0"/>
          </a:p>
        </p:txBody>
      </p:sp>
      <p:pic>
        <p:nvPicPr>
          <p:cNvPr id="5" name="Content Placeholder 4"/>
          <p:cNvPicPr>
            <a:picLocks noGrp="1" noChangeAspect="1"/>
          </p:cNvPicPr>
          <p:nvPr>
            <p:ph idx="1"/>
          </p:nvPr>
        </p:nvPicPr>
        <p:blipFill>
          <a:blip r:embed="rId2"/>
          <a:stretch>
            <a:fillRect/>
          </a:stretch>
        </p:blipFill>
        <p:spPr>
          <a:xfrm>
            <a:off x="2956445" y="1600200"/>
            <a:ext cx="6279109" cy="3341688"/>
          </a:xfrm>
          <a:prstGeom prst="rect">
            <a:avLst/>
          </a:prstGeom>
        </p:spPr>
      </p:pic>
    </p:spTree>
    <p:extLst>
      <p:ext uri="{BB962C8B-B14F-4D97-AF65-F5344CB8AC3E}">
        <p14:creationId xmlns:p14="http://schemas.microsoft.com/office/powerpoint/2010/main" val="3693197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3712" y="692696"/>
            <a:ext cx="4032000" cy="5841264"/>
          </a:xfrm>
          <a:prstGeom prst="rect">
            <a:avLst/>
          </a:prstGeom>
        </p:spPr>
      </p:pic>
      <p:sp>
        <p:nvSpPr>
          <p:cNvPr id="5" name="Rectangle 4"/>
          <p:cNvSpPr/>
          <p:nvPr/>
        </p:nvSpPr>
        <p:spPr>
          <a:xfrm>
            <a:off x="263352" y="2996952"/>
            <a:ext cx="11928648" cy="3016210"/>
          </a:xfrm>
          <a:prstGeom prst="rect">
            <a:avLst/>
          </a:prstGeom>
        </p:spPr>
        <p:txBody>
          <a:bodyPr wrap="square">
            <a:spAutoFit/>
          </a:bodyPr>
          <a:lstStyle/>
          <a:p>
            <a:r>
              <a:rPr lang="en-US" dirty="0" smtClean="0">
                <a:solidFill>
                  <a:srgbClr val="1B4298"/>
                </a:solidFill>
              </a:rPr>
              <a:t>In the first year, the </a:t>
            </a:r>
          </a:p>
          <a:p>
            <a:r>
              <a:rPr lang="en-US" dirty="0" smtClean="0">
                <a:solidFill>
                  <a:srgbClr val="1B4298"/>
                </a:solidFill>
              </a:rPr>
              <a:t>same proportion of students</a:t>
            </a:r>
            <a:r>
              <a:rPr lang="en-GB" dirty="0" smtClean="0">
                <a:solidFill>
                  <a:srgbClr val="1B4298"/>
                </a:solidFill>
              </a:rPr>
              <a:t> will						</a:t>
            </a:r>
            <a:r>
              <a:rPr lang="en-US" dirty="0">
                <a:solidFill>
                  <a:srgbClr val="1B4298"/>
                </a:solidFill>
              </a:rPr>
              <a:t> as currently get A and above</a:t>
            </a:r>
            <a:endParaRPr lang="en-GB" dirty="0" smtClean="0">
              <a:solidFill>
                <a:srgbClr val="1B4298"/>
              </a:solidFill>
            </a:endParaRPr>
          </a:p>
          <a:p>
            <a:r>
              <a:rPr lang="en-US" dirty="0" smtClean="0">
                <a:solidFill>
                  <a:srgbClr val="1B4298"/>
                </a:solidFill>
              </a:rPr>
              <a:t>achieve </a:t>
            </a:r>
            <a:r>
              <a:rPr lang="en-US" dirty="0">
                <a:solidFill>
                  <a:srgbClr val="1B4298"/>
                </a:solidFill>
              </a:rPr>
              <a:t>a grade 7 and above </a:t>
            </a:r>
            <a:r>
              <a:rPr lang="en-US" dirty="0" smtClean="0">
                <a:solidFill>
                  <a:srgbClr val="1B4298"/>
                </a:solidFill>
              </a:rPr>
              <a:t>						</a:t>
            </a:r>
            <a:endParaRPr lang="en-GB" dirty="0" smtClean="0">
              <a:solidFill>
                <a:srgbClr val="1B4298"/>
              </a:solidFill>
            </a:endParaRPr>
          </a:p>
          <a:p>
            <a:endParaRPr lang="en-GB" dirty="0" smtClean="0"/>
          </a:p>
          <a:p>
            <a:pPr marL="0" indent="0">
              <a:buNone/>
            </a:pPr>
            <a:r>
              <a:rPr lang="en-US" dirty="0" smtClean="0">
                <a:solidFill>
                  <a:srgbClr val="00A0AF"/>
                </a:solidFill>
              </a:rPr>
              <a:t>achieve </a:t>
            </a:r>
            <a:r>
              <a:rPr lang="en-US" dirty="0">
                <a:solidFill>
                  <a:srgbClr val="00A0AF"/>
                </a:solidFill>
              </a:rPr>
              <a:t>a grade 4 </a:t>
            </a:r>
            <a:r>
              <a:rPr lang="en-US" dirty="0" smtClean="0">
                <a:solidFill>
                  <a:srgbClr val="00A0AF"/>
                </a:solidFill>
              </a:rPr>
              <a:t>and above						as currently get C </a:t>
            </a:r>
            <a:r>
              <a:rPr lang="en-US" dirty="0">
                <a:solidFill>
                  <a:srgbClr val="00A0AF"/>
                </a:solidFill>
              </a:rPr>
              <a:t>and </a:t>
            </a:r>
            <a:r>
              <a:rPr lang="en-US" dirty="0" smtClean="0">
                <a:solidFill>
                  <a:srgbClr val="00A0AF"/>
                </a:solidFill>
              </a:rPr>
              <a:t>above</a:t>
            </a:r>
          </a:p>
          <a:p>
            <a:pPr marL="0" indent="0">
              <a:buNone/>
            </a:pPr>
            <a:endParaRPr lang="en-US" b="1" dirty="0">
              <a:solidFill>
                <a:srgbClr val="83B81A"/>
              </a:solidFill>
            </a:endParaRPr>
          </a:p>
          <a:p>
            <a:pPr marL="0" indent="0">
              <a:buNone/>
            </a:pPr>
            <a:endParaRPr lang="en-US" b="1" dirty="0" smtClean="0">
              <a:solidFill>
                <a:srgbClr val="00B0F0"/>
              </a:solidFill>
            </a:endParaRPr>
          </a:p>
          <a:p>
            <a:pPr marL="0" indent="0">
              <a:buNone/>
            </a:pPr>
            <a:endParaRPr lang="en-GB" b="1" dirty="0" smtClean="0">
              <a:solidFill>
                <a:srgbClr val="00B0F0"/>
              </a:solidFill>
            </a:endParaRPr>
          </a:p>
          <a:p>
            <a:pPr marL="0" indent="0">
              <a:buNone/>
            </a:pPr>
            <a:endParaRPr lang="en-GB" b="1" dirty="0" smtClean="0">
              <a:solidFill>
                <a:srgbClr val="00B0F0"/>
              </a:solidFill>
            </a:endParaRPr>
          </a:p>
          <a:p>
            <a:pPr marL="0" indent="0">
              <a:buNone/>
            </a:pPr>
            <a:endParaRPr lang="en-GB" sz="1000" b="1" dirty="0">
              <a:solidFill>
                <a:srgbClr val="00B0F0"/>
              </a:solidFill>
            </a:endParaRPr>
          </a:p>
          <a:p>
            <a:pPr marL="0" indent="0">
              <a:buNone/>
            </a:pPr>
            <a:r>
              <a:rPr lang="en-GB" dirty="0" smtClean="0">
                <a:solidFill>
                  <a:srgbClr val="0079BC"/>
                </a:solidFill>
              </a:rPr>
              <a:t>achieve a grade 1 and above</a:t>
            </a:r>
            <a:r>
              <a:rPr lang="en-US" dirty="0" smtClean="0">
                <a:solidFill>
                  <a:srgbClr val="0079BC"/>
                </a:solidFill>
              </a:rPr>
              <a:t>					          </a:t>
            </a:r>
            <a:r>
              <a:rPr lang="en-GB" dirty="0" smtClean="0">
                <a:solidFill>
                  <a:srgbClr val="0079BC"/>
                </a:solidFill>
              </a:rPr>
              <a:t>     a</a:t>
            </a:r>
            <a:r>
              <a:rPr lang="en-US" dirty="0" smtClean="0">
                <a:solidFill>
                  <a:srgbClr val="0079BC"/>
                </a:solidFill>
              </a:rPr>
              <a:t>s</a:t>
            </a:r>
            <a:r>
              <a:rPr lang="en-GB" dirty="0" smtClean="0">
                <a:solidFill>
                  <a:srgbClr val="0079BC"/>
                </a:solidFill>
              </a:rPr>
              <a:t> currently get G and above</a:t>
            </a:r>
            <a:endParaRPr lang="en-GB" dirty="0">
              <a:solidFill>
                <a:srgbClr val="0079BC"/>
              </a:solidFill>
            </a:endParaRPr>
          </a:p>
        </p:txBody>
      </p:sp>
    </p:spTree>
    <p:extLst>
      <p:ext uri="{BB962C8B-B14F-4D97-AF65-F5344CB8AC3E}">
        <p14:creationId xmlns:p14="http://schemas.microsoft.com/office/powerpoint/2010/main" val="1757717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908720"/>
            <a:ext cx="10972800" cy="1143000"/>
          </a:xfrm>
        </p:spPr>
        <p:txBody>
          <a:bodyPr>
            <a:normAutofit/>
          </a:bodyPr>
          <a:lstStyle/>
          <a:p>
            <a:r>
              <a:rPr lang="en-GB" sz="3600" dirty="0"/>
              <a:t>What a GCSE certificate </a:t>
            </a:r>
            <a:r>
              <a:rPr lang="en-GB" sz="3600" u="sng" dirty="0"/>
              <a:t>might</a:t>
            </a:r>
            <a:r>
              <a:rPr lang="en-GB" sz="3600" dirty="0"/>
              <a:t> look like in 2017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7599" y="2247552"/>
            <a:ext cx="3736802" cy="3341688"/>
          </a:xfrm>
          <a:prstGeom prst="rect">
            <a:avLst/>
          </a:prstGeom>
        </p:spPr>
      </p:pic>
    </p:spTree>
    <p:extLst>
      <p:ext uri="{BB962C8B-B14F-4D97-AF65-F5344CB8AC3E}">
        <p14:creationId xmlns:p14="http://schemas.microsoft.com/office/powerpoint/2010/main" val="1428179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sz="6600" dirty="0" smtClean="0"/>
              <a:t>English	</a:t>
            </a:r>
            <a:endParaRPr lang="en-GB" sz="6600" dirty="0"/>
          </a:p>
        </p:txBody>
      </p:sp>
      <p:sp>
        <p:nvSpPr>
          <p:cNvPr id="7" name="Subtitle 6"/>
          <p:cNvSpPr>
            <a:spLocks noGrp="1"/>
          </p:cNvSpPr>
          <p:nvPr>
            <p:ph type="subTitle" idx="1"/>
          </p:nvPr>
        </p:nvSpPr>
        <p:spPr/>
        <p:txBody>
          <a:bodyPr/>
          <a:lstStyle/>
          <a:p>
            <a:r>
              <a:rPr lang="en-GB" dirty="0" smtClean="0"/>
              <a:t>Mrs McDonough</a:t>
            </a:r>
            <a:endParaRPr lang="en-GB" dirty="0"/>
          </a:p>
        </p:txBody>
      </p:sp>
    </p:spTree>
    <p:extLst>
      <p:ext uri="{BB962C8B-B14F-4D97-AF65-F5344CB8AC3E}">
        <p14:creationId xmlns:p14="http://schemas.microsoft.com/office/powerpoint/2010/main" val="356354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 a quick reminder</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There are actually two qualifications:</a:t>
            </a:r>
          </a:p>
          <a:p>
            <a:r>
              <a:rPr lang="en-GB" dirty="0" smtClean="0"/>
              <a:t>GCSE English Language (AQA)</a:t>
            </a:r>
          </a:p>
          <a:p>
            <a:r>
              <a:rPr lang="en-GB" dirty="0" smtClean="0"/>
              <a:t>GCSE English Literature (AQA)</a:t>
            </a:r>
          </a:p>
          <a:p>
            <a:pPr marL="0" indent="0">
              <a:buNone/>
            </a:pPr>
            <a:r>
              <a:rPr lang="en-GB" dirty="0" smtClean="0"/>
              <a:t>They are exam only – no coursework or controlled assessments.</a:t>
            </a:r>
            <a:endParaRPr lang="en-GB" dirty="0"/>
          </a:p>
        </p:txBody>
      </p:sp>
    </p:spTree>
    <p:extLst>
      <p:ext uri="{BB962C8B-B14F-4D97-AF65-F5344CB8AC3E}">
        <p14:creationId xmlns:p14="http://schemas.microsoft.com/office/powerpoint/2010/main" val="1412333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274639"/>
            <a:ext cx="7416824" cy="562074"/>
          </a:xfrm>
        </p:spPr>
        <p:txBody>
          <a:bodyPr>
            <a:normAutofit fontScale="90000"/>
          </a:bodyPr>
          <a:lstStyle/>
          <a:p>
            <a:r>
              <a:rPr lang="en-GB" dirty="0" smtClean="0"/>
              <a:t>GCSE English Language</a:t>
            </a:r>
            <a:endParaRPr lang="en-GB" dirty="0"/>
          </a:p>
        </p:txBody>
      </p:sp>
      <p:sp>
        <p:nvSpPr>
          <p:cNvPr id="3" name="Content Placeholder 2"/>
          <p:cNvSpPr>
            <a:spLocks noGrp="1"/>
          </p:cNvSpPr>
          <p:nvPr>
            <p:ph idx="1"/>
          </p:nvPr>
        </p:nvSpPr>
        <p:spPr>
          <a:xfrm>
            <a:off x="1981200" y="1600202"/>
            <a:ext cx="8435280" cy="3170969"/>
          </a:xfrm>
        </p:spPr>
        <p:txBody>
          <a:bodyPr/>
          <a:lstStyle/>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724" y="954746"/>
            <a:ext cx="890777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95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274638"/>
            <a:ext cx="7488832" cy="490066"/>
          </a:xfrm>
        </p:spPr>
        <p:txBody>
          <a:bodyPr>
            <a:normAutofit fontScale="90000"/>
          </a:bodyPr>
          <a:lstStyle/>
          <a:p>
            <a:r>
              <a:rPr lang="en-GB" dirty="0"/>
              <a:t>GCSE English Language</a:t>
            </a:r>
            <a:endParaRPr lang="en-GB" b="0"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4712" y="836712"/>
            <a:ext cx="8860956"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477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English Language</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528" y="1552090"/>
            <a:ext cx="8820472" cy="302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90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2"/>
                </a:solidFill>
              </a:rPr>
              <a:t>GCSE English Literature</a:t>
            </a:r>
            <a:endParaRPr lang="en-GB" dirty="0"/>
          </a:p>
        </p:txBody>
      </p:sp>
      <p:sp>
        <p:nvSpPr>
          <p:cNvPr id="5" name="Content Placeholder 4"/>
          <p:cNvSpPr>
            <a:spLocks noGrp="1"/>
          </p:cNvSpPr>
          <p:nvPr>
            <p:ph sz="half" idx="1"/>
          </p:nvPr>
        </p:nvSpPr>
        <p:spPr>
          <a:xfrm>
            <a:off x="191344" y="1417638"/>
            <a:ext cx="5803056" cy="4459633"/>
          </a:xfrm>
          <a:solidFill>
            <a:schemeClr val="accent6">
              <a:lumMod val="40000"/>
              <a:lumOff val="60000"/>
            </a:schemeClr>
          </a:solidFill>
        </p:spPr>
        <p:txBody>
          <a:bodyPr>
            <a:normAutofit fontScale="47500" lnSpcReduction="20000"/>
          </a:bodyPr>
          <a:lstStyle/>
          <a:p>
            <a:pPr marL="0" indent="0">
              <a:buClr>
                <a:schemeClr val="tx1"/>
              </a:buClr>
              <a:buNone/>
            </a:pPr>
            <a:r>
              <a:rPr lang="en-GB" sz="5100" b="1" dirty="0" smtClean="0">
                <a:cs typeface="Arial" charset="0"/>
              </a:rPr>
              <a:t>Literature Paper 1</a:t>
            </a:r>
          </a:p>
          <a:p>
            <a:pPr marL="355600" indent="-355600">
              <a:buClr>
                <a:schemeClr val="tx1"/>
              </a:buClr>
              <a:buFont typeface="Arial" charset="0"/>
              <a:buChar char="•"/>
            </a:pPr>
            <a:endParaRPr lang="en-GB" sz="3800" dirty="0">
              <a:cs typeface="Arial" charset="0"/>
            </a:endParaRPr>
          </a:p>
          <a:p>
            <a:pPr marL="355600" indent="-355600">
              <a:buClr>
                <a:schemeClr val="tx1"/>
              </a:buClr>
              <a:buFont typeface="Arial" charset="0"/>
              <a:buChar char="•"/>
            </a:pPr>
            <a:r>
              <a:rPr lang="en-GB" sz="3800" dirty="0" smtClean="0">
                <a:cs typeface="Arial" charset="0"/>
              </a:rPr>
              <a:t>1 </a:t>
            </a:r>
            <a:r>
              <a:rPr lang="en-GB" sz="3800" dirty="0">
                <a:cs typeface="Arial" charset="0"/>
              </a:rPr>
              <a:t>hour 45 minutes.</a:t>
            </a:r>
          </a:p>
          <a:p>
            <a:pPr marL="355600" indent="-355600">
              <a:buFont typeface="Arial" charset="0"/>
              <a:buChar char="•"/>
            </a:pPr>
            <a:endParaRPr lang="en-GB" sz="3800" dirty="0">
              <a:cs typeface="Arial" charset="0"/>
            </a:endParaRPr>
          </a:p>
          <a:p>
            <a:pPr marL="355600" indent="-355600">
              <a:buClr>
                <a:schemeClr val="tx1"/>
              </a:buClr>
              <a:buFont typeface="Arial" charset="0"/>
              <a:buChar char="•"/>
            </a:pPr>
            <a:r>
              <a:rPr lang="en-GB" sz="3800" dirty="0">
                <a:cs typeface="Arial" charset="0"/>
              </a:rPr>
              <a:t>40 % of Literature GCSE.</a:t>
            </a:r>
          </a:p>
          <a:p>
            <a:pPr marL="355600" indent="-355600">
              <a:buFont typeface="Arial" charset="0"/>
              <a:buChar char="•"/>
            </a:pPr>
            <a:endParaRPr lang="en-GB" sz="3800" dirty="0">
              <a:cs typeface="Arial" charset="0"/>
            </a:endParaRPr>
          </a:p>
          <a:p>
            <a:pPr marL="355600" indent="-355600">
              <a:buClr>
                <a:schemeClr val="tx1"/>
              </a:buClr>
              <a:buFont typeface="Arial" charset="0"/>
              <a:buChar char="•"/>
            </a:pPr>
            <a:r>
              <a:rPr lang="en-GB" sz="3800" dirty="0">
                <a:cs typeface="Arial" charset="0"/>
              </a:rPr>
              <a:t>Two sections.</a:t>
            </a:r>
          </a:p>
          <a:p>
            <a:pPr marL="355600" indent="-355600">
              <a:buFont typeface="Arial" charset="0"/>
              <a:buChar char="•"/>
            </a:pPr>
            <a:endParaRPr lang="en-GB" sz="3800" dirty="0">
              <a:cs typeface="Arial" charset="0"/>
            </a:endParaRPr>
          </a:p>
          <a:p>
            <a:pPr marL="355600" indent="-355600">
              <a:buClr>
                <a:schemeClr val="tx1"/>
              </a:buClr>
              <a:buFont typeface="Arial" charset="0"/>
              <a:buChar char="•"/>
            </a:pPr>
            <a:r>
              <a:rPr lang="en-GB" sz="3800" b="1" dirty="0">
                <a:solidFill>
                  <a:srgbClr val="FF0000"/>
                </a:solidFill>
                <a:cs typeface="Arial" charset="0"/>
              </a:rPr>
              <a:t>Section A – Macbeth</a:t>
            </a:r>
          </a:p>
          <a:p>
            <a:pPr marL="0" indent="0">
              <a:buClr>
                <a:schemeClr val="tx1"/>
              </a:buClr>
              <a:buNone/>
            </a:pPr>
            <a:r>
              <a:rPr lang="en-GB" sz="3800" b="1" dirty="0">
                <a:solidFill>
                  <a:srgbClr val="FF0000"/>
                </a:solidFill>
                <a:cs typeface="Arial" charset="0"/>
              </a:rPr>
              <a:t>      Includes one extract question and one whole text question.</a:t>
            </a:r>
          </a:p>
          <a:p>
            <a:pPr marL="355600" indent="-355600">
              <a:buClr>
                <a:schemeClr val="tx1"/>
              </a:buClr>
              <a:buFont typeface="Arial" charset="0"/>
              <a:buChar char="•"/>
            </a:pPr>
            <a:endParaRPr lang="en-GB" sz="3800" b="1" dirty="0">
              <a:solidFill>
                <a:srgbClr val="FF0000"/>
              </a:solidFill>
              <a:cs typeface="Arial" charset="0"/>
            </a:endParaRPr>
          </a:p>
          <a:p>
            <a:pPr marL="355600" indent="-355600">
              <a:buClr>
                <a:schemeClr val="tx1"/>
              </a:buClr>
              <a:buFont typeface="Arial" charset="0"/>
              <a:buChar char="•"/>
            </a:pPr>
            <a:r>
              <a:rPr lang="en-GB" sz="3800" b="1" dirty="0">
                <a:solidFill>
                  <a:srgbClr val="7030A0"/>
                </a:solidFill>
                <a:cs typeface="Arial" charset="0"/>
              </a:rPr>
              <a:t>Section B – A Christmas Carol</a:t>
            </a:r>
          </a:p>
          <a:p>
            <a:pPr marL="0" indent="0">
              <a:buClr>
                <a:schemeClr val="tx1"/>
              </a:buClr>
              <a:buNone/>
            </a:pPr>
            <a:r>
              <a:rPr lang="en-GB" sz="3800" b="1" dirty="0">
                <a:solidFill>
                  <a:srgbClr val="7030A0"/>
                </a:solidFill>
                <a:cs typeface="Arial" charset="0"/>
              </a:rPr>
              <a:t>      Includes one extract question and one whole text question.</a:t>
            </a:r>
          </a:p>
          <a:p>
            <a:endParaRPr lang="en-GB" sz="1600" dirty="0"/>
          </a:p>
        </p:txBody>
      </p:sp>
      <p:sp>
        <p:nvSpPr>
          <p:cNvPr id="6" name="Content Placeholder 5"/>
          <p:cNvSpPr>
            <a:spLocks noGrp="1"/>
          </p:cNvSpPr>
          <p:nvPr>
            <p:ph sz="half" idx="2"/>
          </p:nvPr>
        </p:nvSpPr>
        <p:spPr>
          <a:xfrm>
            <a:off x="6240016" y="1417638"/>
            <a:ext cx="5760640" cy="4459633"/>
          </a:xfrm>
          <a:solidFill>
            <a:schemeClr val="accent1">
              <a:lumMod val="20000"/>
              <a:lumOff val="80000"/>
            </a:schemeClr>
          </a:solidFill>
        </p:spPr>
        <p:txBody>
          <a:bodyPr>
            <a:normAutofit fontScale="47500" lnSpcReduction="20000"/>
          </a:bodyPr>
          <a:lstStyle/>
          <a:p>
            <a:pPr marL="0" indent="0">
              <a:buNone/>
            </a:pPr>
            <a:r>
              <a:rPr lang="en-GB" sz="5100" b="1" dirty="0" smtClean="0"/>
              <a:t>Literature Paper 2</a:t>
            </a:r>
          </a:p>
          <a:p>
            <a:pPr marL="0" indent="0">
              <a:buNone/>
            </a:pPr>
            <a:endParaRPr lang="en-GB" sz="5100" dirty="0" smtClean="0"/>
          </a:p>
          <a:p>
            <a:pPr marL="355600" indent="-355600">
              <a:buClr>
                <a:schemeClr val="tx1"/>
              </a:buClr>
              <a:buFont typeface="Arial" charset="0"/>
              <a:buChar char="•"/>
            </a:pPr>
            <a:r>
              <a:rPr lang="en-GB" sz="5100" dirty="0">
                <a:cs typeface="Arial" charset="0"/>
              </a:rPr>
              <a:t>2 hour 15 minutes.</a:t>
            </a:r>
          </a:p>
          <a:p>
            <a:pPr marL="355600" indent="-355600">
              <a:buFont typeface="Arial" charset="0"/>
              <a:buChar char="•"/>
            </a:pPr>
            <a:endParaRPr lang="en-GB" sz="5100" dirty="0">
              <a:cs typeface="Arial" charset="0"/>
            </a:endParaRPr>
          </a:p>
          <a:p>
            <a:pPr marL="355600" indent="-355600">
              <a:buClr>
                <a:schemeClr val="tx1"/>
              </a:buClr>
              <a:buFont typeface="Arial" charset="0"/>
              <a:buChar char="•"/>
            </a:pPr>
            <a:r>
              <a:rPr lang="en-GB" sz="5100" dirty="0">
                <a:cs typeface="Arial" charset="0"/>
              </a:rPr>
              <a:t>60% of total Literature marks.</a:t>
            </a:r>
          </a:p>
          <a:p>
            <a:pPr marL="355600" indent="-355600">
              <a:buFont typeface="Arial" charset="0"/>
              <a:buChar char="•"/>
            </a:pPr>
            <a:endParaRPr lang="en-GB" sz="5100" dirty="0">
              <a:cs typeface="Arial" charset="0"/>
            </a:endParaRPr>
          </a:p>
          <a:p>
            <a:pPr marL="355600" indent="-355600">
              <a:buClr>
                <a:schemeClr val="tx1"/>
              </a:buClr>
              <a:buFont typeface="Arial" charset="0"/>
              <a:buChar char="•"/>
            </a:pPr>
            <a:r>
              <a:rPr lang="en-GB" sz="5100" dirty="0">
                <a:cs typeface="Arial" charset="0"/>
              </a:rPr>
              <a:t>3 sections: </a:t>
            </a:r>
            <a:r>
              <a:rPr lang="en-GB" sz="5100" b="1" dirty="0">
                <a:solidFill>
                  <a:srgbClr val="7030A0"/>
                </a:solidFill>
                <a:cs typeface="Arial" charset="0"/>
              </a:rPr>
              <a:t>Animal Farm</a:t>
            </a:r>
            <a:r>
              <a:rPr lang="en-GB" sz="5100" dirty="0">
                <a:cs typeface="Arial" charset="0"/>
              </a:rPr>
              <a:t>,  </a:t>
            </a:r>
            <a:r>
              <a:rPr lang="en-GB" sz="5100" b="1" dirty="0">
                <a:solidFill>
                  <a:srgbClr val="7030A0"/>
                </a:solidFill>
                <a:cs typeface="Arial" charset="0"/>
              </a:rPr>
              <a:t>Poetry Anthology  </a:t>
            </a:r>
            <a:r>
              <a:rPr lang="en-GB" sz="5100" dirty="0">
                <a:cs typeface="Arial" charset="0"/>
              </a:rPr>
              <a:t>and </a:t>
            </a:r>
            <a:r>
              <a:rPr lang="en-GB" sz="5100" b="1" dirty="0" smtClean="0">
                <a:solidFill>
                  <a:srgbClr val="FF0000"/>
                </a:solidFill>
                <a:cs typeface="Arial" charset="0"/>
              </a:rPr>
              <a:t>unseen poetry </a:t>
            </a:r>
            <a:r>
              <a:rPr lang="en-GB" sz="5100" b="1" dirty="0">
                <a:solidFill>
                  <a:srgbClr val="FF0000"/>
                </a:solidFill>
                <a:cs typeface="Arial" charset="0"/>
              </a:rPr>
              <a:t>texts</a:t>
            </a:r>
            <a:r>
              <a:rPr lang="en-GB" sz="5100" dirty="0">
                <a:cs typeface="Arial" charset="0"/>
              </a:rPr>
              <a:t>.</a:t>
            </a:r>
          </a:p>
          <a:p>
            <a:pPr marL="0" indent="0">
              <a:buClr>
                <a:schemeClr val="tx1"/>
              </a:buClr>
              <a:buNone/>
            </a:pPr>
            <a:endParaRPr lang="en-GB" sz="5100" dirty="0">
              <a:cs typeface="Arial" charset="0"/>
            </a:endParaRPr>
          </a:p>
          <a:p>
            <a:pPr marL="355600" indent="-355600">
              <a:buClr>
                <a:schemeClr val="tx1"/>
              </a:buClr>
              <a:buFont typeface="Arial" charset="0"/>
              <a:buChar char="•"/>
            </a:pPr>
            <a:r>
              <a:rPr lang="en-GB" sz="5100" dirty="0">
                <a:cs typeface="Arial" charset="0"/>
              </a:rPr>
              <a:t>Assesses comparison.</a:t>
            </a:r>
          </a:p>
          <a:p>
            <a:pPr marL="355600" indent="-355600">
              <a:buFont typeface="Arial" charset="0"/>
              <a:buChar char="•"/>
            </a:pPr>
            <a:endParaRPr lang="en-GB" sz="5100" dirty="0">
              <a:cs typeface="Arial" charset="0"/>
            </a:endParaRPr>
          </a:p>
          <a:p>
            <a:pPr marL="0" indent="0">
              <a:buNone/>
            </a:pPr>
            <a:endParaRPr lang="en-GB" dirty="0">
              <a:cs typeface="Arial" charset="0"/>
            </a:endParaRPr>
          </a:p>
          <a:p>
            <a:pPr marL="0" indent="0">
              <a:buNone/>
            </a:pPr>
            <a:endParaRPr lang="en-GB" dirty="0"/>
          </a:p>
        </p:txBody>
      </p:sp>
    </p:spTree>
    <p:extLst>
      <p:ext uri="{BB962C8B-B14F-4D97-AF65-F5344CB8AC3E}">
        <p14:creationId xmlns:p14="http://schemas.microsoft.com/office/powerpoint/2010/main" val="1942505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268760"/>
            <a:ext cx="11031016" cy="3672409"/>
          </a:xfrm>
        </p:spPr>
        <p:txBody>
          <a:bodyPr/>
          <a:lstStyle/>
          <a:p>
            <a:r>
              <a:rPr lang="en-GB" dirty="0"/>
              <a:t>We will </a:t>
            </a:r>
            <a:r>
              <a:rPr lang="en-GB" dirty="0" smtClean="0"/>
              <a:t>continue to teach </a:t>
            </a:r>
            <a:r>
              <a:rPr lang="en-GB" dirty="0"/>
              <a:t>language and literature side by side.</a:t>
            </a:r>
          </a:p>
          <a:p>
            <a:endParaRPr lang="en-GB" dirty="0"/>
          </a:p>
          <a:p>
            <a:r>
              <a:rPr lang="en-GB" dirty="0">
                <a:solidFill>
                  <a:srgbClr val="7030A0"/>
                </a:solidFill>
              </a:rPr>
              <a:t>Pupils will see skills as transferrable</a:t>
            </a:r>
            <a:r>
              <a:rPr lang="en-GB" dirty="0"/>
              <a:t>.</a:t>
            </a:r>
          </a:p>
          <a:p>
            <a:endParaRPr lang="en-GB" dirty="0"/>
          </a:p>
          <a:p>
            <a:endParaRPr lang="en-GB" dirty="0"/>
          </a:p>
        </p:txBody>
      </p:sp>
    </p:spTree>
    <p:extLst>
      <p:ext uri="{BB962C8B-B14F-4D97-AF65-F5344CB8AC3E}">
        <p14:creationId xmlns:p14="http://schemas.microsoft.com/office/powerpoint/2010/main" val="224924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Year 11	</a:t>
            </a:r>
            <a:endParaRPr lang="en-GB" dirty="0"/>
          </a:p>
        </p:txBody>
      </p:sp>
      <p:sp>
        <p:nvSpPr>
          <p:cNvPr id="5" name="Subtitle 4"/>
          <p:cNvSpPr>
            <a:spLocks noGrp="1"/>
          </p:cNvSpPr>
          <p:nvPr>
            <p:ph type="subTitle" idx="1"/>
          </p:nvPr>
        </p:nvSpPr>
        <p:spPr/>
        <p:txBody>
          <a:bodyPr/>
          <a:lstStyle/>
          <a:p>
            <a:r>
              <a:rPr lang="en-GB" dirty="0" smtClean="0"/>
              <a:t>Miss Jordinson</a:t>
            </a:r>
            <a:endParaRPr lang="en-GB" dirty="0"/>
          </a:p>
        </p:txBody>
      </p:sp>
    </p:spTree>
    <p:extLst>
      <p:ext uri="{BB962C8B-B14F-4D97-AF65-F5344CB8AC3E}">
        <p14:creationId xmlns:p14="http://schemas.microsoft.com/office/powerpoint/2010/main" val="306978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4809757"/>
              </p:ext>
            </p:extLst>
          </p:nvPr>
        </p:nvGraphicFramePr>
        <p:xfrm>
          <a:off x="191344" y="980728"/>
          <a:ext cx="11809311" cy="4568631"/>
        </p:xfrm>
        <a:graphic>
          <a:graphicData uri="http://schemas.openxmlformats.org/drawingml/2006/table">
            <a:tbl>
              <a:tblPr firstRow="1" bandRow="1">
                <a:tableStyleId>{5C22544A-7EE6-4342-B048-85BDC9FD1C3A}</a:tableStyleId>
              </a:tblPr>
              <a:tblGrid>
                <a:gridCol w="1224136"/>
                <a:gridCol w="2952328"/>
                <a:gridCol w="4464496"/>
                <a:gridCol w="3168351"/>
              </a:tblGrid>
              <a:tr h="1185351">
                <a:tc>
                  <a:txBody>
                    <a:bodyPr/>
                    <a:lstStyle/>
                    <a:p>
                      <a:endParaRPr lang="en-GB" dirty="0"/>
                    </a:p>
                  </a:txBody>
                  <a:tcPr/>
                </a:tc>
                <a:tc>
                  <a:txBody>
                    <a:bodyPr/>
                    <a:lstStyle/>
                    <a:p>
                      <a:r>
                        <a:rPr lang="en-GB" dirty="0" smtClean="0"/>
                        <a:t>Time</a:t>
                      </a:r>
                      <a:r>
                        <a:rPr lang="en-GB" baseline="0" dirty="0" smtClean="0"/>
                        <a:t> Frame</a:t>
                      </a:r>
                      <a:endParaRPr lang="en-GB" dirty="0"/>
                    </a:p>
                  </a:txBody>
                  <a:tcPr/>
                </a:tc>
                <a:tc>
                  <a:txBody>
                    <a:bodyPr/>
                    <a:lstStyle/>
                    <a:p>
                      <a:r>
                        <a:rPr lang="en-GB" dirty="0" smtClean="0"/>
                        <a:t>Language</a:t>
                      </a:r>
                      <a:r>
                        <a:rPr lang="en-GB" baseline="0" dirty="0" smtClean="0"/>
                        <a:t> and Literature</a:t>
                      </a:r>
                      <a:endParaRPr lang="en-GB" dirty="0"/>
                    </a:p>
                  </a:txBody>
                  <a:tcPr/>
                </a:tc>
                <a:tc>
                  <a:txBody>
                    <a:bodyPr/>
                    <a:lstStyle/>
                    <a:p>
                      <a:r>
                        <a:rPr lang="en-GB" dirty="0" smtClean="0"/>
                        <a:t>Key Dates</a:t>
                      </a:r>
                      <a:endParaRPr lang="en-GB" dirty="0"/>
                    </a:p>
                  </a:txBody>
                  <a:tcPr/>
                </a:tc>
              </a:tr>
              <a:tr h="1544687">
                <a:tc>
                  <a:txBody>
                    <a:bodyPr/>
                    <a:lstStyle/>
                    <a:p>
                      <a:r>
                        <a:rPr lang="en-GB" dirty="0" smtClean="0"/>
                        <a:t>Term 1</a:t>
                      </a:r>
                      <a:endParaRPr lang="en-GB" dirty="0"/>
                    </a:p>
                  </a:txBody>
                  <a:tcPr/>
                </a:tc>
                <a:tc>
                  <a:txBody>
                    <a:bodyPr/>
                    <a:lstStyle/>
                    <a:p>
                      <a:pPr>
                        <a:lnSpc>
                          <a:spcPct val="107000"/>
                        </a:lnSpc>
                        <a:spcAft>
                          <a:spcPts val="0"/>
                        </a:spcAft>
                      </a:pPr>
                      <a:r>
                        <a:rPr lang="en-GB" sz="1800" b="1" dirty="0" smtClean="0">
                          <a:solidFill>
                            <a:srgbClr val="7030A0"/>
                          </a:solidFill>
                          <a:effectLst/>
                        </a:rPr>
                        <a:t>Until</a:t>
                      </a:r>
                      <a:r>
                        <a:rPr lang="en-GB" sz="1800" b="1" baseline="0" dirty="0" smtClean="0">
                          <a:solidFill>
                            <a:srgbClr val="7030A0"/>
                          </a:solidFill>
                          <a:effectLst/>
                        </a:rPr>
                        <a:t> 24</a:t>
                      </a:r>
                      <a:r>
                        <a:rPr lang="en-GB" sz="1800" b="1" baseline="30000" dirty="0" smtClean="0">
                          <a:solidFill>
                            <a:srgbClr val="7030A0"/>
                          </a:solidFill>
                          <a:effectLst/>
                        </a:rPr>
                        <a:t>th</a:t>
                      </a:r>
                      <a:r>
                        <a:rPr lang="en-GB" sz="1800" b="1" baseline="0" dirty="0" smtClean="0">
                          <a:solidFill>
                            <a:srgbClr val="7030A0"/>
                          </a:solidFill>
                          <a:effectLst/>
                        </a:rPr>
                        <a:t> October</a:t>
                      </a:r>
                      <a:endParaRPr lang="en-GB" sz="1800" b="1" dirty="0" smtClean="0">
                        <a:solidFill>
                          <a:srgbClr val="7030A0"/>
                        </a:solidFill>
                        <a:effectLst/>
                      </a:endParaRPr>
                    </a:p>
                    <a:p>
                      <a:pPr>
                        <a:lnSpc>
                          <a:spcPct val="107000"/>
                        </a:lnSpc>
                        <a:spcAft>
                          <a:spcPts val="0"/>
                        </a:spcAft>
                      </a:pPr>
                      <a:endParaRPr lang="en-GB" sz="1800" dirty="0" smtClean="0">
                        <a:solidFill>
                          <a:srgbClr val="7030A0"/>
                        </a:solidFill>
                        <a:effectLst/>
                      </a:endParaRPr>
                    </a:p>
                    <a:p>
                      <a:r>
                        <a:rPr lang="en-GB" sz="1800" b="1" kern="1200" dirty="0" smtClean="0">
                          <a:solidFill>
                            <a:srgbClr val="7030A0"/>
                          </a:solidFill>
                          <a:effectLst/>
                          <a:latin typeface="+mn-lt"/>
                          <a:ea typeface="+mn-ea"/>
                          <a:cs typeface="+mn-cs"/>
                        </a:rPr>
                        <a:t> Weeks</a:t>
                      </a:r>
                      <a:r>
                        <a:rPr lang="en-GB" sz="1800" b="1" kern="1200" baseline="0" dirty="0" smtClean="0">
                          <a:solidFill>
                            <a:srgbClr val="7030A0"/>
                          </a:solidFill>
                          <a:effectLst/>
                          <a:latin typeface="+mn-lt"/>
                          <a:ea typeface="+mn-ea"/>
                          <a:cs typeface="+mn-cs"/>
                        </a:rPr>
                        <a:t> beginning: </a:t>
                      </a:r>
                      <a:r>
                        <a:rPr lang="en-GB" sz="1800" b="1" kern="1200" dirty="0" smtClean="0">
                          <a:solidFill>
                            <a:srgbClr val="7030A0"/>
                          </a:solidFill>
                          <a:effectLst/>
                          <a:latin typeface="+mn-lt"/>
                          <a:ea typeface="+mn-ea"/>
                          <a:cs typeface="+mn-cs"/>
                        </a:rPr>
                        <a:t>7</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14</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and 21</a:t>
                      </a:r>
                      <a:r>
                        <a:rPr lang="en-GB" sz="1800" b="1" kern="1200" baseline="30000" dirty="0" smtClean="0">
                          <a:solidFill>
                            <a:srgbClr val="7030A0"/>
                          </a:solidFill>
                          <a:effectLst/>
                          <a:latin typeface="+mn-lt"/>
                          <a:ea typeface="+mn-ea"/>
                          <a:cs typeface="+mn-cs"/>
                        </a:rPr>
                        <a:t>st </a:t>
                      </a:r>
                      <a:r>
                        <a:rPr lang="en-GB" sz="1800" b="1" kern="1200" dirty="0" smtClean="0">
                          <a:solidFill>
                            <a:srgbClr val="7030A0"/>
                          </a:solidFill>
                          <a:effectLst/>
                          <a:latin typeface="+mn-lt"/>
                          <a:ea typeface="+mn-ea"/>
                          <a:cs typeface="+mn-cs"/>
                        </a:rPr>
                        <a:t>November</a:t>
                      </a:r>
                      <a:endParaRPr lang="en-GB" sz="1800" kern="1200" dirty="0" smtClean="0">
                        <a:solidFill>
                          <a:srgbClr val="7030A0"/>
                        </a:solidFill>
                        <a:effectLst/>
                        <a:latin typeface="+mn-lt"/>
                        <a:ea typeface="+mn-ea"/>
                        <a:cs typeface="+mn-cs"/>
                      </a:endParaRPr>
                    </a:p>
                    <a:p>
                      <a:endParaRPr lang="en-GB" dirty="0" smtClean="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rgbClr val="7030A0"/>
                          </a:solidFill>
                          <a:effectLst/>
                          <a:latin typeface="+mn-lt"/>
                          <a:ea typeface="+mn-ea"/>
                          <a:cs typeface="+mn-cs"/>
                        </a:rPr>
                        <a:t>Week beginning 28</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/5</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December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rgbClr val="7030A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rgbClr val="7030A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rgbClr val="7030A0"/>
                          </a:solidFill>
                          <a:effectLst/>
                          <a:latin typeface="+mn-lt"/>
                          <a:ea typeface="+mn-ea"/>
                          <a:cs typeface="+mn-cs"/>
                        </a:rPr>
                        <a:t>Wks. beginning 12</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-19</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December</a:t>
                      </a:r>
                      <a:endParaRPr lang="en-GB" dirty="0">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effectLst/>
                        </a:rPr>
                        <a:t>Macbeth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n-lt"/>
                          <a:ea typeface="+mn-ea"/>
                          <a:cs typeface="+mn-cs"/>
                        </a:rPr>
                        <a:t>Explicit teaching of the unseen poetry section of Literature Paper 2. </a:t>
                      </a:r>
                      <a:endParaRPr lang="en-GB"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n-lt"/>
                          <a:ea typeface="+mn-ea"/>
                          <a:cs typeface="+mn-cs"/>
                        </a:rPr>
                        <a:t> PPE RAP activities after results day followed by revision of Anthology Poetry.</a:t>
                      </a:r>
                      <a:endParaRPr lang="en-GB" sz="1800" kern="1200" dirty="0" smtClean="0">
                        <a:solidFill>
                          <a:schemeClr val="dk1"/>
                        </a:solidFill>
                        <a:effectLst/>
                        <a:latin typeface="+mn-lt"/>
                        <a:ea typeface="+mn-ea"/>
                        <a:cs typeface="+mn-cs"/>
                      </a:endParaRP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effectLst/>
                          <a:latin typeface="+mn-lt"/>
                          <a:ea typeface="+mn-ea"/>
                          <a:cs typeface="+mn-cs"/>
                        </a:rPr>
                        <a:t>Speaking and Listening*</a:t>
                      </a:r>
                      <a:endParaRPr lang="en-GB" sz="1800" kern="1200" dirty="0" smtClean="0">
                        <a:solidFill>
                          <a:schemeClr val="tx1"/>
                        </a:solidFill>
                        <a:effectLst/>
                        <a:latin typeface="+mn-lt"/>
                        <a:ea typeface="+mn-ea"/>
                        <a:cs typeface="+mn-cs"/>
                      </a:endParaRP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Y11 PPE Literature Paper </a:t>
                      </a:r>
                      <a:r>
                        <a:rPr lang="en-GB" b="1" dirty="0" smtClean="0"/>
                        <a:t>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solidFill>
                        </a:rPr>
                        <a:t>Language Paper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FF0000"/>
                          </a:solidFill>
                        </a:rPr>
                        <a:t>wks</a:t>
                      </a:r>
                      <a:r>
                        <a:rPr lang="en-GB" b="1" dirty="0" smtClean="0">
                          <a:solidFill>
                            <a:srgbClr val="FF0000"/>
                          </a:solidFill>
                        </a:rPr>
                        <a:t>. beginning 24</a:t>
                      </a:r>
                      <a:r>
                        <a:rPr lang="en-GB" b="1" baseline="30000" dirty="0" smtClean="0">
                          <a:solidFill>
                            <a:srgbClr val="FF0000"/>
                          </a:solidFill>
                        </a:rPr>
                        <a:t>th</a:t>
                      </a:r>
                      <a:r>
                        <a:rPr lang="en-GB" b="1" dirty="0" smtClean="0">
                          <a:solidFill>
                            <a:srgbClr val="FF0000"/>
                          </a:solidFill>
                        </a:rPr>
                        <a:t> October</a:t>
                      </a:r>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a:p>
                  </a:txBody>
                  <a:tcPr/>
                </a:tc>
              </a:tr>
            </a:tbl>
          </a:graphicData>
        </a:graphic>
      </p:graphicFrame>
    </p:spTree>
    <p:extLst>
      <p:ext uri="{BB962C8B-B14F-4D97-AF65-F5344CB8AC3E}">
        <p14:creationId xmlns:p14="http://schemas.microsoft.com/office/powerpoint/2010/main" val="392203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50022166"/>
              </p:ext>
            </p:extLst>
          </p:nvPr>
        </p:nvGraphicFramePr>
        <p:xfrm>
          <a:off x="407367" y="980729"/>
          <a:ext cx="11784631" cy="4725948"/>
        </p:xfrm>
        <a:graphic>
          <a:graphicData uri="http://schemas.openxmlformats.org/drawingml/2006/table">
            <a:tbl>
              <a:tblPr firstRow="1" bandRow="1">
                <a:tableStyleId>{5C22544A-7EE6-4342-B048-85BDC9FD1C3A}</a:tableStyleId>
              </a:tblPr>
              <a:tblGrid>
                <a:gridCol w="1202101"/>
                <a:gridCol w="3612352"/>
                <a:gridCol w="3808448"/>
                <a:gridCol w="3161730"/>
              </a:tblGrid>
              <a:tr h="794028">
                <a:tc>
                  <a:txBody>
                    <a:bodyPr/>
                    <a:lstStyle/>
                    <a:p>
                      <a:endParaRPr lang="en-GB" dirty="0"/>
                    </a:p>
                  </a:txBody>
                  <a:tcPr/>
                </a:tc>
                <a:tc>
                  <a:txBody>
                    <a:bodyPr/>
                    <a:lstStyle/>
                    <a:p>
                      <a:r>
                        <a:rPr lang="en-GB" dirty="0" smtClean="0"/>
                        <a:t>Time Frame</a:t>
                      </a:r>
                      <a:endParaRPr lang="en-GB" dirty="0"/>
                    </a:p>
                  </a:txBody>
                  <a:tcPr/>
                </a:tc>
                <a:tc>
                  <a:txBody>
                    <a:bodyPr/>
                    <a:lstStyle/>
                    <a:p>
                      <a:r>
                        <a:rPr lang="en-GB" dirty="0" smtClean="0"/>
                        <a:t>Language and Literature</a:t>
                      </a:r>
                      <a:endParaRPr lang="en-GB" dirty="0"/>
                    </a:p>
                  </a:txBody>
                  <a:tcPr/>
                </a:tc>
                <a:tc>
                  <a:txBody>
                    <a:bodyPr/>
                    <a:lstStyle/>
                    <a:p>
                      <a:r>
                        <a:rPr lang="en-GB" dirty="0" smtClean="0"/>
                        <a:t>Key Dates</a:t>
                      </a:r>
                      <a:endParaRPr lang="en-GB" dirty="0"/>
                    </a:p>
                  </a:txBody>
                  <a:tcPr/>
                </a:tc>
              </a:tr>
              <a:tr h="3886491">
                <a:tc>
                  <a:txBody>
                    <a:bodyPr/>
                    <a:lstStyle/>
                    <a:p>
                      <a:r>
                        <a:rPr lang="en-GB" dirty="0" smtClean="0"/>
                        <a:t>Term 2</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rgbClr val="7030A0"/>
                          </a:solidFill>
                          <a:effectLst/>
                          <a:latin typeface="+mn-lt"/>
                          <a:ea typeface="+mn-ea"/>
                          <a:cs typeface="+mn-cs"/>
                        </a:rPr>
                        <a:t>Weeks</a:t>
                      </a:r>
                      <a:r>
                        <a:rPr lang="en-GB" sz="1800" b="1" kern="1200" baseline="0" dirty="0" smtClean="0">
                          <a:solidFill>
                            <a:srgbClr val="7030A0"/>
                          </a:solidFill>
                          <a:effectLst/>
                          <a:latin typeface="+mn-lt"/>
                          <a:ea typeface="+mn-ea"/>
                          <a:cs typeface="+mn-cs"/>
                        </a:rPr>
                        <a:t> </a:t>
                      </a:r>
                      <a:r>
                        <a:rPr lang="en-GB" sz="1800" b="1" kern="1200" dirty="0" smtClean="0">
                          <a:solidFill>
                            <a:srgbClr val="7030A0"/>
                          </a:solidFill>
                          <a:effectLst/>
                          <a:latin typeface="+mn-lt"/>
                          <a:ea typeface="+mn-ea"/>
                          <a:cs typeface="+mn-cs"/>
                        </a:rPr>
                        <a:t>beginning</a:t>
                      </a:r>
                      <a:r>
                        <a:rPr lang="en-GB" sz="1800" b="1" kern="1200" baseline="0" dirty="0" smtClean="0">
                          <a:solidFill>
                            <a:srgbClr val="7030A0"/>
                          </a:solidFill>
                          <a:effectLst/>
                          <a:latin typeface="+mn-lt"/>
                          <a:ea typeface="+mn-ea"/>
                          <a:cs typeface="+mn-cs"/>
                        </a:rPr>
                        <a:t> </a:t>
                      </a:r>
                      <a:r>
                        <a:rPr lang="en-GB" sz="1800" b="1" kern="1200" dirty="0" smtClean="0">
                          <a:solidFill>
                            <a:srgbClr val="7030A0"/>
                          </a:solidFill>
                          <a:effectLst/>
                          <a:latin typeface="+mn-lt"/>
                          <a:ea typeface="+mn-ea"/>
                          <a:cs typeface="+mn-cs"/>
                        </a:rPr>
                        <a:t>9</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a:t>
                      </a:r>
                      <a:r>
                        <a:rPr lang="en-GB" sz="1800" b="1" kern="1200" baseline="0" dirty="0" smtClean="0">
                          <a:solidFill>
                            <a:srgbClr val="7030A0"/>
                          </a:solidFill>
                          <a:effectLst/>
                          <a:latin typeface="+mn-lt"/>
                          <a:ea typeface="+mn-ea"/>
                          <a:cs typeface="+mn-cs"/>
                        </a:rPr>
                        <a:t> 16</a:t>
                      </a:r>
                      <a:r>
                        <a:rPr lang="en-GB" sz="1800" b="1" kern="1200" baseline="30000" dirty="0" smtClean="0">
                          <a:solidFill>
                            <a:srgbClr val="7030A0"/>
                          </a:solidFill>
                          <a:effectLst/>
                          <a:latin typeface="+mn-lt"/>
                          <a:ea typeface="+mn-ea"/>
                          <a:cs typeface="+mn-cs"/>
                        </a:rPr>
                        <a:t>th</a:t>
                      </a:r>
                      <a:r>
                        <a:rPr lang="en-GB" sz="1800" b="1" kern="1200" baseline="0" dirty="0" smtClean="0">
                          <a:solidFill>
                            <a:srgbClr val="7030A0"/>
                          </a:solidFill>
                          <a:effectLst/>
                          <a:latin typeface="+mn-lt"/>
                          <a:ea typeface="+mn-ea"/>
                          <a:cs typeface="+mn-cs"/>
                        </a:rPr>
                        <a:t> and  </a:t>
                      </a:r>
                      <a:r>
                        <a:rPr lang="en-GB" sz="1800" b="1" kern="1200" dirty="0" smtClean="0">
                          <a:solidFill>
                            <a:srgbClr val="7030A0"/>
                          </a:solidFill>
                          <a:effectLst/>
                          <a:latin typeface="+mn-lt"/>
                          <a:ea typeface="+mn-ea"/>
                          <a:cs typeface="+mn-cs"/>
                        </a:rPr>
                        <a:t>23</a:t>
                      </a:r>
                      <a:r>
                        <a:rPr lang="en-GB" sz="1800" b="1" kern="1200" baseline="30000" dirty="0" smtClean="0">
                          <a:solidFill>
                            <a:srgbClr val="7030A0"/>
                          </a:solidFill>
                          <a:effectLst/>
                          <a:latin typeface="+mn-lt"/>
                          <a:ea typeface="+mn-ea"/>
                          <a:cs typeface="+mn-cs"/>
                        </a:rPr>
                        <a:t>rd</a:t>
                      </a:r>
                      <a:r>
                        <a:rPr lang="en-GB" sz="1800" b="1" kern="1200" dirty="0" smtClean="0">
                          <a:solidFill>
                            <a:srgbClr val="7030A0"/>
                          </a:solidFill>
                          <a:effectLst/>
                          <a:latin typeface="+mn-lt"/>
                          <a:ea typeface="+mn-ea"/>
                          <a:cs typeface="+mn-cs"/>
                        </a:rPr>
                        <a:t> January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rgbClr val="7030A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rgbClr val="7030A0"/>
                          </a:solidFill>
                          <a:effectLst/>
                          <a:latin typeface="+mn-lt"/>
                          <a:ea typeface="+mn-ea"/>
                          <a:cs typeface="+mn-cs"/>
                        </a:rPr>
                        <a:t>Mid week of 23</a:t>
                      </a:r>
                      <a:r>
                        <a:rPr lang="en-GB" sz="1800" b="1" kern="1200" baseline="30000" dirty="0" smtClean="0">
                          <a:solidFill>
                            <a:srgbClr val="7030A0"/>
                          </a:solidFill>
                          <a:effectLst/>
                          <a:latin typeface="+mn-lt"/>
                          <a:ea typeface="+mn-ea"/>
                          <a:cs typeface="+mn-cs"/>
                        </a:rPr>
                        <a:t>rd</a:t>
                      </a:r>
                      <a:r>
                        <a:rPr lang="en-GB" sz="1800" b="1" kern="1200" dirty="0" smtClean="0">
                          <a:solidFill>
                            <a:srgbClr val="7030A0"/>
                          </a:solidFill>
                          <a:effectLst/>
                          <a:latin typeface="+mn-lt"/>
                          <a:ea typeface="+mn-ea"/>
                          <a:cs typeface="+mn-cs"/>
                        </a:rPr>
                        <a:t> Jan – half term holiday</a:t>
                      </a:r>
                      <a:endParaRPr lang="en-GB" sz="1800" kern="1200" dirty="0" smtClean="0">
                        <a:solidFill>
                          <a:srgbClr val="7030A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rgbClr val="7030A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rgbClr val="7030A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rgbClr val="7030A0"/>
                          </a:solidFill>
                          <a:effectLst/>
                          <a:latin typeface="+mn-lt"/>
                          <a:ea typeface="+mn-ea"/>
                          <a:cs typeface="+mn-cs"/>
                        </a:rPr>
                        <a:t>Wks. beg 27</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February/6</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March/13</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March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rgbClr val="7030A0"/>
                        </a:solidFill>
                        <a:effectLst/>
                        <a:latin typeface="+mn-lt"/>
                        <a:ea typeface="+mn-ea"/>
                        <a:cs typeface="+mn-cs"/>
                      </a:endParaRPr>
                    </a:p>
                    <a:p>
                      <a:r>
                        <a:rPr lang="en-GB" sz="1800" b="1" kern="1200" dirty="0" smtClean="0">
                          <a:solidFill>
                            <a:srgbClr val="7030A0"/>
                          </a:solidFill>
                          <a:effectLst/>
                          <a:latin typeface="+mn-lt"/>
                          <a:ea typeface="+mn-ea"/>
                          <a:cs typeface="+mn-cs"/>
                        </a:rPr>
                        <a:t>Wk.. Beg 20</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March</a:t>
                      </a:r>
                      <a:endParaRPr lang="en-GB" sz="1800" kern="1200" dirty="0" smtClean="0">
                        <a:solidFill>
                          <a:srgbClr val="7030A0"/>
                        </a:solidFill>
                        <a:effectLst/>
                        <a:latin typeface="+mn-lt"/>
                        <a:ea typeface="+mn-ea"/>
                        <a:cs typeface="+mn-cs"/>
                      </a:endParaRPr>
                    </a:p>
                    <a:p>
                      <a:endParaRPr lang="en-GB" dirty="0" smtClean="0"/>
                    </a:p>
                    <a:p>
                      <a:r>
                        <a:rPr lang="en-GB" sz="1800" b="1" kern="1200" dirty="0" smtClean="0">
                          <a:solidFill>
                            <a:srgbClr val="7030A0"/>
                          </a:solidFill>
                          <a:effectLst/>
                          <a:latin typeface="+mn-lt"/>
                          <a:ea typeface="+mn-ea"/>
                          <a:cs typeface="+mn-cs"/>
                        </a:rPr>
                        <a:t>Wk. beginning 27</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March </a:t>
                      </a:r>
                      <a:r>
                        <a:rPr lang="en-GB" sz="1800" b="1" kern="1200" dirty="0" smtClean="0">
                          <a:solidFill>
                            <a:schemeClr val="dk1"/>
                          </a:solidFill>
                          <a:effectLst/>
                          <a:latin typeface="+mn-lt"/>
                          <a:ea typeface="+mn-ea"/>
                          <a:cs typeface="+mn-cs"/>
                        </a:rPr>
                        <a:t> </a:t>
                      </a:r>
                      <a:endParaRPr lang="en-GB" sz="1800" kern="1200" dirty="0" smtClean="0">
                        <a:solidFill>
                          <a:schemeClr val="dk1"/>
                        </a:solidFill>
                        <a:effectLst/>
                        <a:latin typeface="+mn-lt"/>
                        <a:ea typeface="+mn-ea"/>
                        <a:cs typeface="+mn-cs"/>
                      </a:endParaRPr>
                    </a:p>
                    <a:p>
                      <a:endParaRPr lang="en-GB" dirty="0"/>
                    </a:p>
                  </a:txBody>
                  <a:tcPr/>
                </a:tc>
                <a:tc>
                  <a:txBody>
                    <a:bodyPr/>
                    <a:lstStyle/>
                    <a:p>
                      <a:r>
                        <a:rPr lang="en-GB" sz="1800" b="1" kern="1200" dirty="0" smtClean="0">
                          <a:solidFill>
                            <a:schemeClr val="dk1"/>
                          </a:solidFill>
                          <a:effectLst/>
                          <a:latin typeface="+mn-lt"/>
                          <a:ea typeface="+mn-ea"/>
                          <a:cs typeface="+mn-cs"/>
                        </a:rPr>
                        <a:t>Explicit teaching of Language Paper 1 reading skills </a:t>
                      </a:r>
                      <a:endParaRPr lang="en-GB" sz="1800" kern="1200" dirty="0" smtClean="0">
                        <a:solidFill>
                          <a:schemeClr val="dk1"/>
                        </a:solidFill>
                        <a:effectLst/>
                        <a:latin typeface="+mn-lt"/>
                        <a:ea typeface="+mn-ea"/>
                        <a:cs typeface="+mn-cs"/>
                      </a:endParaRPr>
                    </a:p>
                    <a:p>
                      <a:r>
                        <a:rPr lang="en-GB" sz="1800" b="1" kern="1200" dirty="0" smtClean="0">
                          <a:solidFill>
                            <a:schemeClr val="dk1"/>
                          </a:solidFill>
                          <a:effectLst/>
                          <a:latin typeface="+mn-lt"/>
                          <a:ea typeface="+mn-ea"/>
                          <a:cs typeface="+mn-cs"/>
                        </a:rPr>
                        <a:t> </a:t>
                      </a:r>
                      <a:endParaRPr lang="en-GB" sz="1800" kern="1200" dirty="0" smtClean="0">
                        <a:solidFill>
                          <a:schemeClr val="dk1"/>
                        </a:solidFill>
                        <a:effectLst/>
                        <a:latin typeface="+mn-lt"/>
                        <a:ea typeface="+mn-ea"/>
                        <a:cs typeface="+mn-cs"/>
                      </a:endParaRPr>
                    </a:p>
                    <a:p>
                      <a:r>
                        <a:rPr lang="en-GB" sz="1800" b="1" kern="1200" dirty="0" smtClean="0">
                          <a:solidFill>
                            <a:schemeClr val="dk1"/>
                          </a:solidFill>
                          <a:effectLst/>
                          <a:latin typeface="+mn-lt"/>
                          <a:ea typeface="+mn-ea"/>
                          <a:cs typeface="+mn-cs"/>
                        </a:rPr>
                        <a:t>Revise writing skills for Paper 1 </a:t>
                      </a:r>
                      <a:r>
                        <a:rPr lang="en-GB" sz="1800" kern="1200" dirty="0" smtClean="0">
                          <a:solidFill>
                            <a:schemeClr val="dk1"/>
                          </a:solidFill>
                          <a:effectLst/>
                          <a:latin typeface="+mn-lt"/>
                          <a:ea typeface="+mn-ea"/>
                          <a:cs typeface="+mn-cs"/>
                        </a:rPr>
                        <a:t>-   Huge focus on SPAG and effective planning. Writing to describe/narrate</a:t>
                      </a:r>
                    </a:p>
                    <a:p>
                      <a:endParaRPr lang="en-GB" sz="1800" b="1" kern="1200" dirty="0" smtClean="0">
                        <a:solidFill>
                          <a:schemeClr val="dk1"/>
                        </a:solidFill>
                        <a:effectLst/>
                        <a:latin typeface="+mn-lt"/>
                        <a:ea typeface="+mn-ea"/>
                        <a:cs typeface="+mn-cs"/>
                      </a:endParaRPr>
                    </a:p>
                    <a:p>
                      <a:r>
                        <a:rPr lang="en-GB" sz="1800" b="1" kern="1200" dirty="0" smtClean="0">
                          <a:solidFill>
                            <a:schemeClr val="dk1"/>
                          </a:solidFill>
                          <a:effectLst/>
                          <a:latin typeface="+mn-lt"/>
                          <a:ea typeface="+mn-ea"/>
                          <a:cs typeface="+mn-cs"/>
                        </a:rPr>
                        <a:t>Revision of Animal Farm.  </a:t>
                      </a:r>
                      <a:endParaRPr lang="en-GB" sz="1800" kern="1200" dirty="0" smtClean="0">
                        <a:solidFill>
                          <a:schemeClr val="dk1"/>
                        </a:solidFill>
                        <a:effectLst/>
                        <a:latin typeface="+mn-lt"/>
                        <a:ea typeface="+mn-ea"/>
                        <a:cs typeface="+mn-cs"/>
                      </a:endParaRPr>
                    </a:p>
                    <a:p>
                      <a:endParaRPr lang="en-GB" dirty="0" smtClean="0"/>
                    </a:p>
                    <a:p>
                      <a:endParaRPr lang="en-GB" sz="1800" b="0" kern="1200" dirty="0" smtClean="0">
                        <a:solidFill>
                          <a:schemeClr val="dk1"/>
                        </a:solidFill>
                        <a:effectLst/>
                        <a:latin typeface="+mn-lt"/>
                        <a:ea typeface="+mn-ea"/>
                        <a:cs typeface="+mn-cs"/>
                      </a:endParaRPr>
                    </a:p>
                    <a:p>
                      <a:r>
                        <a:rPr lang="en-GB" sz="1800" b="1" kern="1200" dirty="0" smtClean="0">
                          <a:solidFill>
                            <a:schemeClr val="dk1"/>
                          </a:solidFill>
                          <a:effectLst/>
                          <a:latin typeface="+mn-lt"/>
                          <a:ea typeface="+mn-ea"/>
                          <a:cs typeface="+mn-cs"/>
                        </a:rPr>
                        <a:t>Feedback/RAP from Language PPEs</a:t>
                      </a:r>
                      <a:endParaRPr lang="en-GB" sz="1800" kern="1200" dirty="0" smtClean="0">
                        <a:solidFill>
                          <a:schemeClr val="dk1"/>
                        </a:solidFill>
                        <a:effectLst/>
                        <a:latin typeface="+mn-lt"/>
                        <a:ea typeface="+mn-ea"/>
                        <a:cs typeface="+mn-cs"/>
                      </a:endParaRPr>
                    </a:p>
                    <a:p>
                      <a:endParaRPr lang="en-GB"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effectLst/>
                          <a:latin typeface="+mn-lt"/>
                          <a:ea typeface="+mn-ea"/>
                          <a:cs typeface="+mn-cs"/>
                        </a:rPr>
                        <a:t>Speaking and Listening*</a:t>
                      </a:r>
                      <a:endParaRPr lang="en-GB" sz="1800" kern="1200" dirty="0" smtClean="0">
                        <a:solidFill>
                          <a:schemeClr val="tx1"/>
                        </a:solidFill>
                        <a:effectLst/>
                        <a:latin typeface="+mn-lt"/>
                        <a:ea typeface="+mn-ea"/>
                        <a:cs typeface="+mn-cs"/>
                      </a:endParaRPr>
                    </a:p>
                    <a:p>
                      <a:endParaRPr lang="en-GB" sz="1800" kern="1200" dirty="0" smtClean="0">
                        <a:solidFill>
                          <a:schemeClr val="dk1"/>
                        </a:solidFill>
                        <a:effectLst/>
                        <a:latin typeface="+mn-lt"/>
                        <a:ea typeface="+mn-ea"/>
                        <a:cs typeface="+mn-cs"/>
                      </a:endParaRPr>
                    </a:p>
                  </a:txBody>
                  <a:tcPr/>
                </a:tc>
                <a:tc>
                  <a:txBody>
                    <a:bodyPr/>
                    <a:lstStyle/>
                    <a:p>
                      <a:endParaRPr lang="en-GB" sz="1800" b="1" kern="1200" dirty="0" smtClean="0">
                        <a:solidFill>
                          <a:schemeClr val="dk1"/>
                        </a:solidFill>
                        <a:effectLst/>
                        <a:latin typeface="+mn-lt"/>
                        <a:ea typeface="+mn-ea"/>
                        <a:cs typeface="+mn-cs"/>
                      </a:endParaRPr>
                    </a:p>
                    <a:p>
                      <a:endParaRPr lang="en-GB" sz="1800" b="1" kern="1200" dirty="0" smtClean="0">
                        <a:solidFill>
                          <a:schemeClr val="dk1"/>
                        </a:solidFill>
                        <a:effectLst/>
                        <a:latin typeface="+mn-lt"/>
                        <a:ea typeface="+mn-ea"/>
                        <a:cs typeface="+mn-cs"/>
                      </a:endParaRPr>
                    </a:p>
                    <a:p>
                      <a:r>
                        <a:rPr lang="en-GB" sz="1800" b="1" kern="1200" dirty="0" smtClean="0">
                          <a:solidFill>
                            <a:schemeClr val="dk1"/>
                          </a:solidFill>
                          <a:effectLst/>
                          <a:latin typeface="+mn-lt"/>
                          <a:ea typeface="+mn-ea"/>
                          <a:cs typeface="+mn-cs"/>
                        </a:rPr>
                        <a:t>Y11 PPEs  wks. beg </a:t>
                      </a:r>
                      <a:r>
                        <a:rPr lang="en-GB" sz="1800" b="1" kern="1200" dirty="0" smtClean="0">
                          <a:solidFill>
                            <a:srgbClr val="FF0000"/>
                          </a:solidFill>
                          <a:effectLst/>
                          <a:latin typeface="+mn-lt"/>
                          <a:ea typeface="+mn-ea"/>
                          <a:cs typeface="+mn-cs"/>
                        </a:rPr>
                        <a:t>20</a:t>
                      </a:r>
                      <a:r>
                        <a:rPr lang="en-GB" sz="1800" b="1" kern="1200" baseline="30000" dirty="0" smtClean="0">
                          <a:solidFill>
                            <a:srgbClr val="FF0000"/>
                          </a:solidFill>
                          <a:effectLst/>
                          <a:latin typeface="+mn-lt"/>
                          <a:ea typeface="+mn-ea"/>
                          <a:cs typeface="+mn-cs"/>
                        </a:rPr>
                        <a:t>th</a:t>
                      </a:r>
                      <a:r>
                        <a:rPr lang="en-GB" sz="1800" b="1" kern="1200" dirty="0" smtClean="0">
                          <a:solidFill>
                            <a:srgbClr val="FF0000"/>
                          </a:solidFill>
                          <a:effectLst/>
                          <a:latin typeface="+mn-lt"/>
                          <a:ea typeface="+mn-ea"/>
                          <a:cs typeface="+mn-cs"/>
                        </a:rPr>
                        <a:t> February  -  Language Paper </a:t>
                      </a:r>
                      <a:r>
                        <a:rPr lang="en-GB" sz="1800" b="1" kern="1200" dirty="0" smtClean="0">
                          <a:solidFill>
                            <a:srgbClr val="FF0000"/>
                          </a:solidFill>
                          <a:effectLst/>
                          <a:latin typeface="+mn-lt"/>
                          <a:ea typeface="+mn-ea"/>
                          <a:cs typeface="+mn-cs"/>
                        </a:rPr>
                        <a:t>1</a:t>
                      </a:r>
                      <a:r>
                        <a:rPr lang="en-GB" sz="1800" b="1" kern="1200" smtClean="0">
                          <a:solidFill>
                            <a:srgbClr val="FF0000"/>
                          </a:solidFill>
                          <a:effectLst/>
                          <a:latin typeface="+mn-lt"/>
                          <a:ea typeface="+mn-ea"/>
                          <a:cs typeface="+mn-cs"/>
                        </a:rPr>
                        <a:t>, Literature</a:t>
                      </a:r>
                      <a:r>
                        <a:rPr lang="en-GB" sz="1800" b="1" kern="1200" baseline="0" smtClean="0">
                          <a:solidFill>
                            <a:srgbClr val="FF0000"/>
                          </a:solidFill>
                          <a:effectLst/>
                          <a:latin typeface="+mn-lt"/>
                          <a:ea typeface="+mn-ea"/>
                          <a:cs typeface="+mn-cs"/>
                        </a:rPr>
                        <a:t> paper 2.</a:t>
                      </a:r>
                      <a:endParaRPr lang="en-GB" sz="1800" kern="1200" dirty="0" smtClean="0">
                        <a:solidFill>
                          <a:srgbClr val="FF0000"/>
                        </a:solidFill>
                        <a:effectLst/>
                        <a:latin typeface="+mn-lt"/>
                        <a:ea typeface="+mn-ea"/>
                        <a:cs typeface="+mn-cs"/>
                      </a:endParaRPr>
                    </a:p>
                    <a:p>
                      <a:r>
                        <a:rPr lang="en-GB" sz="1800" b="1" kern="1200" dirty="0" smtClean="0">
                          <a:solidFill>
                            <a:schemeClr val="dk1"/>
                          </a:solidFill>
                          <a:effectLst/>
                          <a:latin typeface="+mn-lt"/>
                          <a:ea typeface="+mn-ea"/>
                          <a:cs typeface="+mn-cs"/>
                        </a:rPr>
                        <a:t> </a:t>
                      </a:r>
                      <a:endParaRPr lang="en-GB"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rgbClr val="FF0000"/>
                          </a:solidFill>
                          <a:effectLst/>
                          <a:latin typeface="+mn-lt"/>
                          <a:ea typeface="+mn-ea"/>
                          <a:cs typeface="+mn-cs"/>
                        </a:rPr>
                        <a:t>Assessment to be completed before Easter. </a:t>
                      </a:r>
                      <a:endParaRPr lang="en-GB" sz="1800" kern="1200" dirty="0" smtClean="0">
                        <a:solidFill>
                          <a:srgbClr val="FF0000"/>
                        </a:solidFill>
                        <a:effectLst/>
                        <a:latin typeface="+mn-lt"/>
                        <a:ea typeface="+mn-ea"/>
                        <a:cs typeface="+mn-cs"/>
                      </a:endParaRPr>
                    </a:p>
                    <a:p>
                      <a:endParaRPr lang="en-GB" dirty="0" smtClean="0"/>
                    </a:p>
                    <a:p>
                      <a:endParaRPr lang="en-GB" dirty="0" smtClean="0"/>
                    </a:p>
                  </a:txBody>
                  <a:tcPr/>
                </a:tc>
              </a:tr>
            </a:tbl>
          </a:graphicData>
        </a:graphic>
      </p:graphicFrame>
    </p:spTree>
    <p:extLst>
      <p:ext uri="{BB962C8B-B14F-4D97-AF65-F5344CB8AC3E}">
        <p14:creationId xmlns:p14="http://schemas.microsoft.com/office/powerpoint/2010/main" val="2913044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63352" y="961282"/>
          <a:ext cx="10369152" cy="5148956"/>
        </p:xfrm>
        <a:graphic>
          <a:graphicData uri="http://schemas.openxmlformats.org/drawingml/2006/table">
            <a:tbl>
              <a:tblPr firstRow="1" bandRow="1">
                <a:tableStyleId>{5C22544A-7EE6-4342-B048-85BDC9FD1C3A}</a:tableStyleId>
              </a:tblPr>
              <a:tblGrid>
                <a:gridCol w="1707117"/>
                <a:gridCol w="2529061"/>
                <a:gridCol w="3351008"/>
                <a:gridCol w="2781966"/>
              </a:tblGrid>
              <a:tr h="346314">
                <a:tc>
                  <a:txBody>
                    <a:bodyPr/>
                    <a:lstStyle/>
                    <a:p>
                      <a:endParaRPr lang="en-GB" dirty="0"/>
                    </a:p>
                  </a:txBody>
                  <a:tcPr/>
                </a:tc>
                <a:tc>
                  <a:txBody>
                    <a:bodyPr/>
                    <a:lstStyle/>
                    <a:p>
                      <a:r>
                        <a:rPr lang="en-GB" dirty="0" smtClean="0"/>
                        <a:t>Time Frame</a:t>
                      </a:r>
                      <a:endParaRPr lang="en-GB" dirty="0"/>
                    </a:p>
                  </a:txBody>
                  <a:tcPr/>
                </a:tc>
                <a:tc>
                  <a:txBody>
                    <a:bodyPr/>
                    <a:lstStyle/>
                    <a:p>
                      <a:r>
                        <a:rPr lang="en-GB" dirty="0" smtClean="0"/>
                        <a:t>Language and Literature</a:t>
                      </a:r>
                      <a:endParaRPr lang="en-GB" dirty="0"/>
                    </a:p>
                  </a:txBody>
                  <a:tcPr/>
                </a:tc>
                <a:tc>
                  <a:txBody>
                    <a:bodyPr/>
                    <a:lstStyle/>
                    <a:p>
                      <a:r>
                        <a:rPr lang="en-GB" dirty="0" smtClean="0"/>
                        <a:t>Key Dates</a:t>
                      </a:r>
                      <a:endParaRPr lang="en-GB" dirty="0"/>
                    </a:p>
                  </a:txBody>
                  <a:tcPr/>
                </a:tc>
              </a:tr>
              <a:tr h="4783196">
                <a:tc>
                  <a:txBody>
                    <a:bodyPr/>
                    <a:lstStyle/>
                    <a:p>
                      <a:r>
                        <a:rPr lang="en-GB" dirty="0" smtClean="0"/>
                        <a:t>Term 3</a:t>
                      </a:r>
                      <a:endParaRPr lang="en-GB" dirty="0"/>
                    </a:p>
                  </a:txBody>
                  <a:tcPr/>
                </a:tc>
                <a:tc>
                  <a:txBody>
                    <a:bodyPr/>
                    <a:lstStyle/>
                    <a:p>
                      <a:endParaRPr lang="en-GB" dirty="0" smtClean="0"/>
                    </a:p>
                    <a:p>
                      <a:r>
                        <a:rPr lang="en-GB" sz="1800" b="1" kern="1200" dirty="0" smtClean="0">
                          <a:solidFill>
                            <a:srgbClr val="7030A0"/>
                          </a:solidFill>
                          <a:effectLst/>
                          <a:latin typeface="+mn-lt"/>
                          <a:ea typeface="+mn-ea"/>
                          <a:cs typeface="+mn-cs"/>
                        </a:rPr>
                        <a:t>18</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April – </a:t>
                      </a:r>
                    </a:p>
                    <a:p>
                      <a:endParaRPr lang="en-GB" sz="1800" kern="1200" dirty="0" smtClean="0">
                        <a:solidFill>
                          <a:srgbClr val="7030A0"/>
                        </a:solidFill>
                        <a:effectLst/>
                        <a:latin typeface="+mn-lt"/>
                        <a:ea typeface="+mn-ea"/>
                        <a:cs typeface="+mn-cs"/>
                      </a:endParaRPr>
                    </a:p>
                    <a:p>
                      <a:r>
                        <a:rPr lang="en-GB" sz="1800" b="1" kern="1200" dirty="0" smtClean="0">
                          <a:solidFill>
                            <a:srgbClr val="7030A0"/>
                          </a:solidFill>
                          <a:effectLst/>
                          <a:latin typeface="+mn-lt"/>
                          <a:ea typeface="+mn-ea"/>
                          <a:cs typeface="+mn-cs"/>
                        </a:rPr>
                        <a:t>24</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April</a:t>
                      </a:r>
                    </a:p>
                    <a:p>
                      <a:endParaRPr lang="en-GB" sz="1800" kern="1200" dirty="0" smtClean="0">
                        <a:solidFill>
                          <a:srgbClr val="7030A0"/>
                        </a:solidFill>
                        <a:effectLst/>
                        <a:latin typeface="+mn-lt"/>
                        <a:ea typeface="+mn-ea"/>
                        <a:cs typeface="+mn-cs"/>
                      </a:endParaRPr>
                    </a:p>
                    <a:p>
                      <a:r>
                        <a:rPr lang="en-GB" sz="1800" b="1" kern="1200" dirty="0" smtClean="0">
                          <a:solidFill>
                            <a:srgbClr val="7030A0"/>
                          </a:solidFill>
                          <a:effectLst/>
                          <a:latin typeface="+mn-lt"/>
                          <a:ea typeface="+mn-ea"/>
                          <a:cs typeface="+mn-cs"/>
                        </a:rPr>
                        <a:t>2 May –</a:t>
                      </a:r>
                    </a:p>
                    <a:p>
                      <a:endParaRPr lang="en-GB" sz="1800" b="1" kern="1200" dirty="0" smtClean="0">
                        <a:solidFill>
                          <a:srgbClr val="7030A0"/>
                        </a:solidFill>
                        <a:effectLst/>
                        <a:latin typeface="+mn-lt"/>
                        <a:ea typeface="+mn-ea"/>
                        <a:cs typeface="+mn-cs"/>
                      </a:endParaRPr>
                    </a:p>
                    <a:p>
                      <a:r>
                        <a:rPr lang="en-GB" sz="1800" b="1" kern="1200" dirty="0" smtClean="0">
                          <a:solidFill>
                            <a:srgbClr val="7030A0"/>
                          </a:solidFill>
                          <a:effectLst/>
                          <a:latin typeface="+mn-lt"/>
                          <a:ea typeface="+mn-ea"/>
                          <a:cs typeface="+mn-cs"/>
                        </a:rPr>
                        <a:t>8</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May – </a:t>
                      </a:r>
                    </a:p>
                    <a:p>
                      <a:endParaRPr lang="en-GB" sz="1800" kern="1200" dirty="0" smtClean="0">
                        <a:solidFill>
                          <a:srgbClr val="7030A0"/>
                        </a:solidFill>
                        <a:effectLst/>
                        <a:latin typeface="+mn-lt"/>
                        <a:ea typeface="+mn-ea"/>
                        <a:cs typeface="+mn-cs"/>
                      </a:endParaRPr>
                    </a:p>
                    <a:p>
                      <a:r>
                        <a:rPr lang="en-GB" sz="1800" b="1" kern="1200" dirty="0" smtClean="0">
                          <a:solidFill>
                            <a:srgbClr val="7030A0"/>
                          </a:solidFill>
                          <a:effectLst/>
                          <a:latin typeface="+mn-lt"/>
                          <a:ea typeface="+mn-ea"/>
                          <a:cs typeface="+mn-cs"/>
                        </a:rPr>
                        <a:t>15</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May</a:t>
                      </a:r>
                    </a:p>
                    <a:p>
                      <a:endParaRPr lang="en-GB" sz="1800" kern="1200" dirty="0" smtClean="0">
                        <a:solidFill>
                          <a:srgbClr val="7030A0"/>
                        </a:solidFill>
                        <a:effectLst/>
                        <a:latin typeface="+mn-lt"/>
                        <a:ea typeface="+mn-ea"/>
                        <a:cs typeface="+mn-cs"/>
                      </a:endParaRPr>
                    </a:p>
                    <a:p>
                      <a:r>
                        <a:rPr lang="en-GB" sz="1800" b="1" kern="1200" dirty="0" smtClean="0">
                          <a:solidFill>
                            <a:srgbClr val="7030A0"/>
                          </a:solidFill>
                          <a:effectLst/>
                          <a:latin typeface="+mn-lt"/>
                          <a:ea typeface="+mn-ea"/>
                          <a:cs typeface="+mn-cs"/>
                        </a:rPr>
                        <a:t>29</a:t>
                      </a:r>
                      <a:r>
                        <a:rPr lang="en-GB" sz="1800" b="1" kern="1200" baseline="30000" dirty="0" smtClean="0">
                          <a:solidFill>
                            <a:srgbClr val="7030A0"/>
                          </a:solidFill>
                          <a:effectLst/>
                          <a:latin typeface="+mn-lt"/>
                          <a:ea typeface="+mn-ea"/>
                          <a:cs typeface="+mn-cs"/>
                        </a:rPr>
                        <a:t>th</a:t>
                      </a:r>
                      <a:r>
                        <a:rPr lang="en-GB" sz="1800" b="1" kern="1200" dirty="0" smtClean="0">
                          <a:solidFill>
                            <a:srgbClr val="7030A0"/>
                          </a:solidFill>
                          <a:effectLst/>
                          <a:latin typeface="+mn-lt"/>
                          <a:ea typeface="+mn-ea"/>
                          <a:cs typeface="+mn-cs"/>
                        </a:rPr>
                        <a:t> May </a:t>
                      </a:r>
                      <a:r>
                        <a:rPr lang="en-GB" sz="1800" b="1" kern="1200" dirty="0" smtClean="0">
                          <a:solidFill>
                            <a:schemeClr val="dk1"/>
                          </a:solidFill>
                          <a:effectLst/>
                          <a:latin typeface="+mn-lt"/>
                          <a:ea typeface="+mn-ea"/>
                          <a:cs typeface="+mn-cs"/>
                        </a:rPr>
                        <a:t>– </a:t>
                      </a:r>
                      <a:endParaRPr lang="en-GB" sz="1800" kern="1200" dirty="0" smtClean="0">
                        <a:solidFill>
                          <a:schemeClr val="dk1"/>
                        </a:solidFill>
                        <a:effectLst/>
                        <a:latin typeface="+mn-lt"/>
                        <a:ea typeface="+mn-ea"/>
                        <a:cs typeface="+mn-cs"/>
                      </a:endParaRPr>
                    </a:p>
                    <a:p>
                      <a:endParaRPr lang="en-GB" dirty="0" smtClean="0"/>
                    </a:p>
                  </a:txBody>
                  <a:tcPr/>
                </a:tc>
                <a:tc>
                  <a:txBody>
                    <a:bodyPr/>
                    <a:lstStyle/>
                    <a:p>
                      <a:endParaRPr lang="en-GB" sz="1800" b="1" kern="1200" dirty="0" smtClean="0">
                        <a:solidFill>
                          <a:schemeClr val="dk1"/>
                        </a:solidFill>
                        <a:effectLst/>
                        <a:latin typeface="+mn-lt"/>
                        <a:ea typeface="+mn-ea"/>
                        <a:cs typeface="+mn-cs"/>
                      </a:endParaRPr>
                    </a:p>
                    <a:p>
                      <a:r>
                        <a:rPr lang="en-GB" sz="1800" b="1" kern="1200" dirty="0" smtClean="0">
                          <a:solidFill>
                            <a:schemeClr val="dk1"/>
                          </a:solidFill>
                          <a:effectLst/>
                          <a:latin typeface="+mn-lt"/>
                          <a:ea typeface="+mn-ea"/>
                          <a:cs typeface="+mn-cs"/>
                        </a:rPr>
                        <a:t>Language Paper 1/2</a:t>
                      </a:r>
                    </a:p>
                    <a:p>
                      <a:endParaRPr lang="en-GB" sz="1800" b="1" kern="1200" dirty="0" smtClean="0">
                        <a:solidFill>
                          <a:schemeClr val="dk1"/>
                        </a:solidFill>
                        <a:effectLst/>
                        <a:latin typeface="+mn-lt"/>
                        <a:ea typeface="+mn-ea"/>
                        <a:cs typeface="+mn-cs"/>
                      </a:endParaRPr>
                    </a:p>
                    <a:p>
                      <a:r>
                        <a:rPr lang="en-GB" sz="1800" b="1" kern="1200" dirty="0" smtClean="0">
                          <a:solidFill>
                            <a:schemeClr val="dk1"/>
                          </a:solidFill>
                          <a:effectLst/>
                          <a:latin typeface="+mn-lt"/>
                          <a:ea typeface="+mn-ea"/>
                          <a:cs typeface="+mn-cs"/>
                        </a:rPr>
                        <a:t>A Christmas Carol</a:t>
                      </a:r>
                    </a:p>
                    <a:p>
                      <a:endParaRPr lang="en-GB" sz="1800" b="1"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n-lt"/>
                          <a:ea typeface="+mn-ea"/>
                          <a:cs typeface="+mn-cs"/>
                        </a:rPr>
                        <a:t>ACC/Macbeth</a:t>
                      </a:r>
                      <a:endParaRPr lang="en-GB" sz="1800" kern="1200" dirty="0" smtClean="0">
                        <a:solidFill>
                          <a:schemeClr val="dk1"/>
                        </a:solidFill>
                        <a:effectLst/>
                        <a:latin typeface="+mn-lt"/>
                        <a:ea typeface="+mn-ea"/>
                        <a:cs typeface="+mn-cs"/>
                      </a:endParaRP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n-lt"/>
                          <a:ea typeface="+mn-ea"/>
                          <a:cs typeface="+mn-cs"/>
                        </a:rPr>
                        <a:t>Macbeth</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n-lt"/>
                          <a:ea typeface="+mn-ea"/>
                          <a:cs typeface="+mn-cs"/>
                        </a:rPr>
                        <a:t>Poetry</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n-lt"/>
                          <a:ea typeface="+mn-ea"/>
                          <a:cs typeface="+mn-cs"/>
                        </a:rPr>
                        <a:t>Language Paper 1/2</a:t>
                      </a:r>
                      <a:endParaRPr lang="en-GB" sz="1800" kern="1200" dirty="0" smtClean="0">
                        <a:solidFill>
                          <a:schemeClr val="dk1"/>
                        </a:solidFill>
                        <a:effectLst/>
                        <a:latin typeface="+mn-lt"/>
                        <a:ea typeface="+mn-ea"/>
                        <a:cs typeface="+mn-cs"/>
                      </a:endParaRPr>
                    </a:p>
                    <a:p>
                      <a:endParaRPr lang="en-GB" dirty="0"/>
                    </a:p>
                  </a:txBody>
                  <a:tcPr/>
                </a:tc>
                <a:tc>
                  <a:txBody>
                    <a:bodyPr/>
                    <a:lstStyle/>
                    <a:p>
                      <a:r>
                        <a:rPr lang="en-GB" sz="1800" b="1" kern="1200" dirty="0" smtClean="0">
                          <a:solidFill>
                            <a:schemeClr val="dk1"/>
                          </a:solidFill>
                          <a:effectLst/>
                          <a:latin typeface="+mn-lt"/>
                          <a:ea typeface="+mn-ea"/>
                          <a:cs typeface="+mn-cs"/>
                        </a:rPr>
                        <a:t>Exams:</a:t>
                      </a:r>
                      <a:endParaRPr lang="en-GB" sz="1800" kern="1200" dirty="0" smtClean="0">
                        <a:solidFill>
                          <a:schemeClr val="dk1"/>
                        </a:solidFill>
                        <a:effectLst/>
                        <a:latin typeface="+mn-lt"/>
                        <a:ea typeface="+mn-ea"/>
                        <a:cs typeface="+mn-cs"/>
                      </a:endParaRPr>
                    </a:p>
                    <a:p>
                      <a:r>
                        <a:rPr lang="en-GB" sz="1800" b="1" kern="1200" dirty="0" smtClean="0">
                          <a:solidFill>
                            <a:srgbClr val="FF0000"/>
                          </a:solidFill>
                          <a:effectLst/>
                          <a:latin typeface="+mn-lt"/>
                          <a:ea typeface="+mn-ea"/>
                          <a:cs typeface="+mn-cs"/>
                        </a:rPr>
                        <a:t>Lit Paper 1 (Shakespeare/ACC) 22 May</a:t>
                      </a:r>
                    </a:p>
                    <a:p>
                      <a:endParaRPr lang="en-GB" sz="1800" kern="1200" dirty="0" smtClean="0">
                        <a:solidFill>
                          <a:srgbClr val="FF0000"/>
                        </a:solidFill>
                        <a:effectLst/>
                        <a:latin typeface="+mn-lt"/>
                        <a:ea typeface="+mn-ea"/>
                        <a:cs typeface="+mn-cs"/>
                      </a:endParaRPr>
                    </a:p>
                    <a:p>
                      <a:r>
                        <a:rPr lang="en-GB" sz="1800" b="1" kern="1200" dirty="0" smtClean="0">
                          <a:solidFill>
                            <a:srgbClr val="FF0000"/>
                          </a:solidFill>
                          <a:effectLst/>
                          <a:latin typeface="+mn-lt"/>
                          <a:ea typeface="+mn-ea"/>
                          <a:cs typeface="+mn-cs"/>
                        </a:rPr>
                        <a:t>Lit Paper 2 (Modern texts) 26 May</a:t>
                      </a:r>
                    </a:p>
                    <a:p>
                      <a:endParaRPr lang="en-GB" sz="1800" kern="1200" dirty="0" smtClean="0">
                        <a:solidFill>
                          <a:srgbClr val="FF0000"/>
                        </a:solidFill>
                        <a:effectLst/>
                        <a:latin typeface="+mn-lt"/>
                        <a:ea typeface="+mn-ea"/>
                        <a:cs typeface="+mn-cs"/>
                      </a:endParaRPr>
                    </a:p>
                    <a:p>
                      <a:r>
                        <a:rPr lang="en-GB" sz="1800" b="1" kern="1200" dirty="0" smtClean="0">
                          <a:solidFill>
                            <a:srgbClr val="FF0000"/>
                          </a:solidFill>
                          <a:effectLst/>
                          <a:latin typeface="+mn-lt"/>
                          <a:ea typeface="+mn-ea"/>
                          <a:cs typeface="+mn-cs"/>
                        </a:rPr>
                        <a:t>Lang Paper 1 6</a:t>
                      </a:r>
                      <a:r>
                        <a:rPr lang="en-GB" sz="1800" b="1" kern="1200" baseline="30000" dirty="0" smtClean="0">
                          <a:solidFill>
                            <a:srgbClr val="FF0000"/>
                          </a:solidFill>
                          <a:effectLst/>
                          <a:latin typeface="+mn-lt"/>
                          <a:ea typeface="+mn-ea"/>
                          <a:cs typeface="+mn-cs"/>
                        </a:rPr>
                        <a:t>th</a:t>
                      </a:r>
                      <a:r>
                        <a:rPr lang="en-GB" sz="1800" b="1" kern="1200" dirty="0" smtClean="0">
                          <a:solidFill>
                            <a:srgbClr val="FF0000"/>
                          </a:solidFill>
                          <a:effectLst/>
                          <a:latin typeface="+mn-lt"/>
                          <a:ea typeface="+mn-ea"/>
                          <a:cs typeface="+mn-cs"/>
                        </a:rPr>
                        <a:t> June</a:t>
                      </a:r>
                    </a:p>
                    <a:p>
                      <a:endParaRPr lang="en-GB" sz="1800" kern="1200" dirty="0" smtClean="0">
                        <a:solidFill>
                          <a:srgbClr val="FF0000"/>
                        </a:solidFill>
                        <a:effectLst/>
                        <a:latin typeface="+mn-lt"/>
                        <a:ea typeface="+mn-ea"/>
                        <a:cs typeface="+mn-cs"/>
                      </a:endParaRPr>
                    </a:p>
                    <a:p>
                      <a:r>
                        <a:rPr lang="en-GB" sz="1800" b="1" kern="1200" dirty="0" smtClean="0">
                          <a:solidFill>
                            <a:srgbClr val="FF0000"/>
                          </a:solidFill>
                          <a:effectLst/>
                          <a:latin typeface="+mn-lt"/>
                          <a:ea typeface="+mn-ea"/>
                          <a:cs typeface="+mn-cs"/>
                        </a:rPr>
                        <a:t>Lang Paper 2 12</a:t>
                      </a:r>
                      <a:r>
                        <a:rPr lang="en-GB" sz="1800" b="1" kern="1200" baseline="30000" dirty="0" smtClean="0">
                          <a:solidFill>
                            <a:srgbClr val="FF0000"/>
                          </a:solidFill>
                          <a:effectLst/>
                          <a:latin typeface="+mn-lt"/>
                          <a:ea typeface="+mn-ea"/>
                          <a:cs typeface="+mn-cs"/>
                        </a:rPr>
                        <a:t>th</a:t>
                      </a:r>
                      <a:r>
                        <a:rPr lang="en-GB" sz="1800" b="1" kern="1200" dirty="0" smtClean="0">
                          <a:solidFill>
                            <a:srgbClr val="FF0000"/>
                          </a:solidFill>
                          <a:effectLst/>
                          <a:latin typeface="+mn-lt"/>
                          <a:ea typeface="+mn-ea"/>
                          <a:cs typeface="+mn-cs"/>
                        </a:rPr>
                        <a:t> June</a:t>
                      </a:r>
                    </a:p>
                    <a:p>
                      <a:endParaRPr lang="en-GB" sz="1800" b="1" kern="1200" dirty="0" smtClean="0">
                        <a:solidFill>
                          <a:srgbClr val="FF0000"/>
                        </a:solidFill>
                        <a:effectLst/>
                        <a:latin typeface="+mn-lt"/>
                        <a:ea typeface="+mn-ea"/>
                        <a:cs typeface="+mn-cs"/>
                      </a:endParaRPr>
                    </a:p>
                    <a:p>
                      <a:endParaRPr lang="en-GB" sz="1800" b="1" kern="1200" dirty="0" smtClean="0">
                        <a:solidFill>
                          <a:srgbClr val="FF0000"/>
                        </a:solidFill>
                        <a:effectLst/>
                        <a:latin typeface="+mn-lt"/>
                        <a:ea typeface="+mn-ea"/>
                        <a:cs typeface="+mn-cs"/>
                      </a:endParaRPr>
                    </a:p>
                    <a:p>
                      <a:endParaRPr lang="en-GB" sz="1800" b="1" kern="1200" dirty="0" smtClean="0">
                        <a:solidFill>
                          <a:srgbClr val="FF0000"/>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407660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a:xfrm>
            <a:off x="609600" y="1268761"/>
            <a:ext cx="10742984" cy="3672409"/>
          </a:xfrm>
        </p:spPr>
        <p:txBody>
          <a:bodyPr>
            <a:normAutofit fontScale="92500" lnSpcReduction="10000"/>
          </a:bodyPr>
          <a:lstStyle/>
          <a:p>
            <a:r>
              <a:rPr lang="en-GB" dirty="0" smtClean="0"/>
              <a:t>Pupils will be set both weekly homework and longer project/research based tasks.</a:t>
            </a:r>
          </a:p>
          <a:p>
            <a:r>
              <a:rPr lang="en-GB" dirty="0" smtClean="0"/>
              <a:t>Homework will be on </a:t>
            </a:r>
            <a:r>
              <a:rPr lang="en-GB" i="1" dirty="0" smtClean="0"/>
              <a:t>Show My Homework </a:t>
            </a:r>
            <a:r>
              <a:rPr lang="en-GB" b="1" dirty="0" smtClean="0"/>
              <a:t>however…</a:t>
            </a:r>
          </a:p>
          <a:p>
            <a:r>
              <a:rPr lang="en-GB" dirty="0"/>
              <a:t>a</a:t>
            </a:r>
            <a:r>
              <a:rPr lang="en-GB" dirty="0" smtClean="0"/>
              <a:t>s they are closed book examinations, pupils will also be required to re read texts and learn quotes.  This is ongoing and may not always be set as the homework for that week – </a:t>
            </a:r>
            <a:r>
              <a:rPr lang="en-GB" b="1" dirty="0" smtClean="0">
                <a:solidFill>
                  <a:srgbClr val="FF0000"/>
                </a:solidFill>
              </a:rPr>
              <a:t>it will be an expected extra</a:t>
            </a:r>
            <a:r>
              <a:rPr lang="en-GB" dirty="0" smtClean="0"/>
              <a:t>.  Pupils are encouraged to create a revision file – they can add their own independent research.</a:t>
            </a:r>
          </a:p>
          <a:p>
            <a:pPr marL="0" indent="0">
              <a:buNone/>
            </a:pPr>
            <a:endParaRPr lang="en-GB" dirty="0"/>
          </a:p>
        </p:txBody>
      </p:sp>
    </p:spTree>
    <p:extLst>
      <p:ext uri="{BB962C8B-B14F-4D97-AF65-F5344CB8AC3E}">
        <p14:creationId xmlns:p14="http://schemas.microsoft.com/office/powerpoint/2010/main" val="209240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4744"/>
            <a:ext cx="10363200" cy="1470025"/>
          </a:xfrm>
        </p:spPr>
        <p:txBody>
          <a:bodyPr/>
          <a:lstStyle/>
          <a:p>
            <a:r>
              <a:rPr lang="en-GB" dirty="0" smtClean="0"/>
              <a:t>Please, please buy the texts!</a:t>
            </a:r>
            <a:endParaRPr lang="en-GB" dirty="0"/>
          </a:p>
        </p:txBody>
      </p:sp>
      <p:sp>
        <p:nvSpPr>
          <p:cNvPr id="3" name="Subtitle 2"/>
          <p:cNvSpPr>
            <a:spLocks noGrp="1"/>
          </p:cNvSpPr>
          <p:nvPr>
            <p:ph type="subTitle" idx="1"/>
          </p:nvPr>
        </p:nvSpPr>
        <p:spPr>
          <a:xfrm>
            <a:off x="551384" y="2348880"/>
            <a:ext cx="11017224" cy="3289920"/>
          </a:xfrm>
        </p:spPr>
        <p:txBody>
          <a:bodyPr/>
          <a:lstStyle/>
          <a:p>
            <a:endParaRPr lang="en-GB" dirty="0" smtClean="0"/>
          </a:p>
          <a:p>
            <a:pPr algn="l"/>
            <a:r>
              <a:rPr lang="en-GB" i="1" dirty="0" smtClean="0"/>
              <a:t>‘</a:t>
            </a:r>
            <a:r>
              <a:rPr lang="en-GB" b="1" dirty="0" smtClean="0"/>
              <a:t>Macbeth’– Oxford School Shakespeare, ISBN 9780198324003</a:t>
            </a:r>
          </a:p>
          <a:p>
            <a:pPr algn="l"/>
            <a:r>
              <a:rPr lang="en-GB" b="1" i="1" dirty="0" smtClean="0"/>
              <a:t>‘</a:t>
            </a:r>
            <a:r>
              <a:rPr lang="en-GB" b="1" dirty="0" smtClean="0"/>
              <a:t>A Christmas Carol </a:t>
            </a:r>
            <a:r>
              <a:rPr lang="en-GB" b="1" i="1" dirty="0" smtClean="0"/>
              <a:t>‘</a:t>
            </a:r>
            <a:r>
              <a:rPr lang="en-GB" b="1" dirty="0" smtClean="0"/>
              <a:t>–  Puffin, ISBN 9780141324524</a:t>
            </a:r>
          </a:p>
          <a:p>
            <a:pPr algn="l"/>
            <a:r>
              <a:rPr lang="en-GB" b="1" i="1" dirty="0" smtClean="0"/>
              <a:t>‘</a:t>
            </a:r>
            <a:r>
              <a:rPr lang="en-GB" b="1" dirty="0" smtClean="0"/>
              <a:t>Animal Farm</a:t>
            </a:r>
            <a:r>
              <a:rPr lang="en-GB" b="1" i="1" dirty="0" smtClean="0"/>
              <a:t>’- </a:t>
            </a:r>
            <a:r>
              <a:rPr lang="en-GB" b="1" dirty="0" smtClean="0"/>
              <a:t>Penguin,</a:t>
            </a:r>
            <a:r>
              <a:rPr lang="en-GB" b="1" i="1" dirty="0" smtClean="0"/>
              <a:t> </a:t>
            </a:r>
            <a:r>
              <a:rPr lang="en-GB" b="1" dirty="0" smtClean="0"/>
              <a:t>ISBN 9780141036137</a:t>
            </a:r>
            <a:endParaRPr lang="en-GB" b="1" dirty="0"/>
          </a:p>
        </p:txBody>
      </p:sp>
    </p:spTree>
    <p:extLst>
      <p:ext uri="{BB962C8B-B14F-4D97-AF65-F5344CB8AC3E}">
        <p14:creationId xmlns:p14="http://schemas.microsoft.com/office/powerpoint/2010/main" val="66227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Mathematics	</a:t>
            </a:r>
            <a:endParaRPr lang="en-GB" dirty="0"/>
          </a:p>
        </p:txBody>
      </p:sp>
      <p:sp>
        <p:nvSpPr>
          <p:cNvPr id="5" name="Subtitle 4"/>
          <p:cNvSpPr>
            <a:spLocks noGrp="1"/>
          </p:cNvSpPr>
          <p:nvPr>
            <p:ph type="subTitle" idx="1"/>
          </p:nvPr>
        </p:nvSpPr>
        <p:spPr/>
        <p:txBody>
          <a:bodyPr/>
          <a:lstStyle/>
          <a:p>
            <a:r>
              <a:rPr lang="en-GB" dirty="0" smtClean="0"/>
              <a:t>Mr Myers</a:t>
            </a:r>
            <a:endParaRPr lang="en-GB" dirty="0"/>
          </a:p>
        </p:txBody>
      </p:sp>
    </p:spTree>
    <p:extLst>
      <p:ext uri="{BB962C8B-B14F-4D97-AF65-F5344CB8AC3E}">
        <p14:creationId xmlns:p14="http://schemas.microsoft.com/office/powerpoint/2010/main" val="3900165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200" y="1839888"/>
            <a:ext cx="10801200" cy="4032447"/>
          </a:xfrm>
        </p:spPr>
        <p:txBody>
          <a:bodyPr>
            <a:noAutofit/>
          </a:bodyPr>
          <a:lstStyle/>
          <a:p>
            <a:pPr marL="0" indent="0">
              <a:buNone/>
            </a:pPr>
            <a:r>
              <a:rPr lang="en-GB" sz="2000" dirty="0" smtClean="0"/>
              <a:t>The current year 11’s will be the first cohort of students to sit the new GCSE.</a:t>
            </a:r>
          </a:p>
          <a:p>
            <a:pPr marL="0" indent="0">
              <a:buNone/>
            </a:pPr>
            <a:r>
              <a:rPr lang="en-GB" sz="2000" dirty="0" smtClean="0"/>
              <a:t>The timetable of exams is as follows.</a:t>
            </a:r>
          </a:p>
          <a:p>
            <a:pPr marL="0" indent="0">
              <a:buNone/>
            </a:pPr>
            <a:endParaRPr lang="en-GB" sz="2000" dirty="0" smtClean="0"/>
          </a:p>
          <a:p>
            <a:pPr marL="0" indent="0">
              <a:buNone/>
            </a:pPr>
            <a:endParaRPr lang="en-GB" sz="2000" dirty="0"/>
          </a:p>
          <a:p>
            <a:pPr fontAlgn="base"/>
            <a:endParaRPr lang="en-GB" sz="2000" dirty="0" smtClean="0">
              <a:solidFill>
                <a:srgbClr val="404040"/>
              </a:solidFill>
              <a:latin typeface="+mj-lt"/>
            </a:endParaRPr>
          </a:p>
        </p:txBody>
      </p:sp>
      <p:sp>
        <p:nvSpPr>
          <p:cNvPr id="4" name="Title 3"/>
          <p:cNvSpPr>
            <a:spLocks noGrp="1"/>
          </p:cNvSpPr>
          <p:nvPr>
            <p:ph type="title"/>
          </p:nvPr>
        </p:nvSpPr>
        <p:spPr>
          <a:xfrm>
            <a:off x="609600" y="701824"/>
            <a:ext cx="10972800" cy="1143000"/>
          </a:xfrm>
        </p:spPr>
        <p:txBody>
          <a:bodyPr>
            <a:normAutofit/>
          </a:bodyPr>
          <a:lstStyle/>
          <a:p>
            <a:r>
              <a:rPr lang="en-GB" dirty="0" smtClean="0"/>
              <a:t>GCSE Mathematics</a:t>
            </a:r>
            <a:endParaRPr lang="en-GB" dirty="0"/>
          </a:p>
        </p:txBody>
      </p:sp>
      <p:graphicFrame>
        <p:nvGraphicFramePr>
          <p:cNvPr id="5" name="Table 4"/>
          <p:cNvGraphicFramePr>
            <a:graphicFrameLocks noGrp="1"/>
          </p:cNvGraphicFramePr>
          <p:nvPr>
            <p:extLst/>
          </p:nvPr>
        </p:nvGraphicFramePr>
        <p:xfrm>
          <a:off x="781200" y="2636912"/>
          <a:ext cx="7030223" cy="1483360"/>
        </p:xfrm>
        <a:graphic>
          <a:graphicData uri="http://schemas.openxmlformats.org/drawingml/2006/table">
            <a:tbl>
              <a:tblPr firstRow="1" bandRow="1">
                <a:tableStyleId>{5C22544A-7EE6-4342-B048-85BDC9FD1C3A}</a:tableStyleId>
              </a:tblPr>
              <a:tblGrid>
                <a:gridCol w="1625600"/>
                <a:gridCol w="1625600"/>
                <a:gridCol w="1625600"/>
                <a:gridCol w="1625600"/>
                <a:gridCol w="527823"/>
              </a:tblGrid>
              <a:tr h="370840">
                <a:tc gridSpan="5">
                  <a:txBody>
                    <a:bodyPr/>
                    <a:lstStyle/>
                    <a:p>
                      <a:r>
                        <a:rPr lang="en-GB" dirty="0" smtClean="0"/>
                        <a:t>Foundation Paper</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dirty="0" smtClean="0"/>
                        <a:t>8300/1F</a:t>
                      </a:r>
                      <a:endParaRPr lang="en-GB" dirty="0"/>
                    </a:p>
                  </a:txBody>
                  <a:tcPr/>
                </a:tc>
                <a:tc>
                  <a:txBody>
                    <a:bodyPr/>
                    <a:lstStyle/>
                    <a:p>
                      <a:r>
                        <a:rPr lang="en-GB" dirty="0" smtClean="0"/>
                        <a:t>Non Calculator</a:t>
                      </a:r>
                      <a:endParaRPr lang="en-GB" dirty="0"/>
                    </a:p>
                  </a:txBody>
                  <a:tcPr/>
                </a:tc>
                <a:tc>
                  <a:txBody>
                    <a:bodyPr/>
                    <a:lstStyle/>
                    <a:p>
                      <a:r>
                        <a:rPr lang="en-GB" dirty="0" smtClean="0"/>
                        <a:t>1h 30m</a:t>
                      </a:r>
                      <a:endParaRPr lang="en-GB" dirty="0"/>
                    </a:p>
                  </a:txBody>
                  <a:tcPr/>
                </a:tc>
                <a:tc>
                  <a:txBody>
                    <a:bodyPr/>
                    <a:lstStyle/>
                    <a:p>
                      <a:r>
                        <a:rPr lang="en-GB" dirty="0" smtClean="0"/>
                        <a:t>25</a:t>
                      </a:r>
                      <a:r>
                        <a:rPr lang="en-GB" baseline="30000" dirty="0" smtClean="0"/>
                        <a:t>th</a:t>
                      </a:r>
                      <a:r>
                        <a:rPr lang="en-GB" dirty="0" smtClean="0"/>
                        <a:t> May 2017</a:t>
                      </a:r>
                      <a:endParaRPr lang="en-GB" dirty="0"/>
                    </a:p>
                  </a:txBody>
                  <a:tcPr/>
                </a:tc>
                <a:tc>
                  <a:txBody>
                    <a:bodyPr/>
                    <a:lstStyle/>
                    <a:p>
                      <a:r>
                        <a:rPr lang="en-GB" dirty="0" smtClean="0"/>
                        <a:t>am</a:t>
                      </a:r>
                      <a:endParaRPr lang="en-GB" dirty="0"/>
                    </a:p>
                  </a:txBody>
                  <a:tcPr/>
                </a:tc>
              </a:tr>
              <a:tr h="370840">
                <a:tc>
                  <a:txBody>
                    <a:bodyPr/>
                    <a:lstStyle/>
                    <a:p>
                      <a:r>
                        <a:rPr lang="en-GB" dirty="0" smtClean="0"/>
                        <a:t>8300/2F</a:t>
                      </a:r>
                      <a:endParaRPr lang="en-GB" dirty="0"/>
                    </a:p>
                  </a:txBody>
                  <a:tcPr/>
                </a:tc>
                <a:tc>
                  <a:txBody>
                    <a:bodyPr/>
                    <a:lstStyle/>
                    <a:p>
                      <a:r>
                        <a:rPr lang="en-GB" dirty="0" smtClean="0"/>
                        <a:t>Calculator</a:t>
                      </a:r>
                      <a:endParaRPr lang="en-GB" dirty="0"/>
                    </a:p>
                  </a:txBody>
                  <a:tcPr/>
                </a:tc>
                <a:tc>
                  <a:txBody>
                    <a:bodyPr/>
                    <a:lstStyle/>
                    <a:p>
                      <a:r>
                        <a:rPr lang="en-GB" dirty="0" smtClean="0"/>
                        <a:t>1h 30m</a:t>
                      </a:r>
                      <a:endParaRPr lang="en-GB" dirty="0"/>
                    </a:p>
                  </a:txBody>
                  <a:tcPr/>
                </a:tc>
                <a:tc>
                  <a:txBody>
                    <a:bodyPr/>
                    <a:lstStyle/>
                    <a:p>
                      <a:r>
                        <a:rPr lang="en-GB" dirty="0" smtClean="0"/>
                        <a:t>8</a:t>
                      </a:r>
                      <a:r>
                        <a:rPr lang="en-GB" baseline="30000" dirty="0" smtClean="0"/>
                        <a:t>th</a:t>
                      </a:r>
                      <a:r>
                        <a:rPr lang="en-GB" dirty="0" smtClean="0"/>
                        <a:t> June 2017</a:t>
                      </a:r>
                      <a:endParaRPr lang="en-GB" dirty="0"/>
                    </a:p>
                  </a:txBody>
                  <a:tcPr/>
                </a:tc>
                <a:tc>
                  <a:txBody>
                    <a:bodyPr/>
                    <a:lstStyle/>
                    <a:p>
                      <a:r>
                        <a:rPr lang="en-GB" dirty="0" smtClean="0"/>
                        <a:t>am</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8300/3F</a:t>
                      </a:r>
                    </a:p>
                  </a:txBody>
                  <a:tcPr/>
                </a:tc>
                <a:tc>
                  <a:txBody>
                    <a:bodyPr/>
                    <a:lstStyle/>
                    <a:p>
                      <a:r>
                        <a:rPr lang="en-GB" dirty="0" smtClean="0"/>
                        <a:t>Calculator</a:t>
                      </a:r>
                      <a:endParaRPr lang="en-GB" dirty="0"/>
                    </a:p>
                  </a:txBody>
                  <a:tcPr/>
                </a:tc>
                <a:tc>
                  <a:txBody>
                    <a:bodyPr/>
                    <a:lstStyle/>
                    <a:p>
                      <a:r>
                        <a:rPr lang="en-GB" dirty="0" smtClean="0"/>
                        <a:t>1h 30m</a:t>
                      </a:r>
                      <a:endParaRPr lang="en-GB" dirty="0"/>
                    </a:p>
                  </a:txBody>
                  <a:tcPr/>
                </a:tc>
                <a:tc>
                  <a:txBody>
                    <a:bodyPr/>
                    <a:lstStyle/>
                    <a:p>
                      <a:r>
                        <a:rPr lang="en-GB" dirty="0" smtClean="0"/>
                        <a:t>13</a:t>
                      </a:r>
                      <a:r>
                        <a:rPr lang="en-GB" baseline="30000" dirty="0" smtClean="0"/>
                        <a:t>th</a:t>
                      </a:r>
                      <a:r>
                        <a:rPr lang="en-GB" dirty="0" smtClean="0"/>
                        <a:t> June 2017</a:t>
                      </a:r>
                      <a:endParaRPr lang="en-GB" dirty="0"/>
                    </a:p>
                  </a:txBody>
                  <a:tcPr/>
                </a:tc>
                <a:tc>
                  <a:txBody>
                    <a:bodyPr/>
                    <a:lstStyle/>
                    <a:p>
                      <a:r>
                        <a:rPr lang="en-GB" dirty="0" smtClean="0"/>
                        <a:t>am</a:t>
                      </a:r>
                      <a:endParaRPr lang="en-GB" dirty="0"/>
                    </a:p>
                  </a:txBody>
                  <a:tcPr/>
                </a:tc>
              </a:tr>
            </a:tbl>
          </a:graphicData>
        </a:graphic>
      </p:graphicFrame>
      <p:graphicFrame>
        <p:nvGraphicFramePr>
          <p:cNvPr id="6" name="Table 5"/>
          <p:cNvGraphicFramePr>
            <a:graphicFrameLocks noGrp="1"/>
          </p:cNvGraphicFramePr>
          <p:nvPr>
            <p:extLst/>
          </p:nvPr>
        </p:nvGraphicFramePr>
        <p:xfrm>
          <a:off x="781199" y="4251768"/>
          <a:ext cx="7030223" cy="1483360"/>
        </p:xfrm>
        <a:graphic>
          <a:graphicData uri="http://schemas.openxmlformats.org/drawingml/2006/table">
            <a:tbl>
              <a:tblPr firstRow="1" bandRow="1">
                <a:tableStyleId>{5C22544A-7EE6-4342-B048-85BDC9FD1C3A}</a:tableStyleId>
              </a:tblPr>
              <a:tblGrid>
                <a:gridCol w="1625600"/>
                <a:gridCol w="1625600"/>
                <a:gridCol w="1625600"/>
                <a:gridCol w="1625600"/>
                <a:gridCol w="527823"/>
              </a:tblGrid>
              <a:tr h="370840">
                <a:tc gridSpan="5">
                  <a:txBody>
                    <a:bodyPr/>
                    <a:lstStyle/>
                    <a:p>
                      <a:r>
                        <a:rPr lang="en-GB" dirty="0" smtClean="0"/>
                        <a:t>Higher Paper</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dirty="0" smtClean="0"/>
                        <a:t>8300/1H</a:t>
                      </a:r>
                      <a:endParaRPr lang="en-GB" dirty="0"/>
                    </a:p>
                  </a:txBody>
                  <a:tcPr/>
                </a:tc>
                <a:tc>
                  <a:txBody>
                    <a:bodyPr/>
                    <a:lstStyle/>
                    <a:p>
                      <a:r>
                        <a:rPr lang="en-GB" dirty="0" smtClean="0"/>
                        <a:t>Non Calculator</a:t>
                      </a:r>
                      <a:endParaRPr lang="en-GB" dirty="0"/>
                    </a:p>
                  </a:txBody>
                  <a:tcPr/>
                </a:tc>
                <a:tc>
                  <a:txBody>
                    <a:bodyPr/>
                    <a:lstStyle/>
                    <a:p>
                      <a:r>
                        <a:rPr lang="en-GB" dirty="0" smtClean="0"/>
                        <a:t>1h 30m</a:t>
                      </a:r>
                      <a:endParaRPr lang="en-GB" dirty="0"/>
                    </a:p>
                  </a:txBody>
                  <a:tcPr/>
                </a:tc>
                <a:tc>
                  <a:txBody>
                    <a:bodyPr/>
                    <a:lstStyle/>
                    <a:p>
                      <a:r>
                        <a:rPr lang="en-GB" dirty="0" smtClean="0"/>
                        <a:t>25</a:t>
                      </a:r>
                      <a:r>
                        <a:rPr lang="en-GB" baseline="30000" dirty="0" smtClean="0"/>
                        <a:t>th</a:t>
                      </a:r>
                      <a:r>
                        <a:rPr lang="en-GB" dirty="0" smtClean="0"/>
                        <a:t> May 2017</a:t>
                      </a:r>
                      <a:endParaRPr lang="en-GB" dirty="0"/>
                    </a:p>
                  </a:txBody>
                  <a:tcPr/>
                </a:tc>
                <a:tc>
                  <a:txBody>
                    <a:bodyPr/>
                    <a:lstStyle/>
                    <a:p>
                      <a:r>
                        <a:rPr lang="en-GB" dirty="0" smtClean="0"/>
                        <a:t>am</a:t>
                      </a:r>
                      <a:endParaRPr lang="en-GB" dirty="0"/>
                    </a:p>
                  </a:txBody>
                  <a:tcPr/>
                </a:tc>
              </a:tr>
              <a:tr h="370840">
                <a:tc>
                  <a:txBody>
                    <a:bodyPr/>
                    <a:lstStyle/>
                    <a:p>
                      <a:r>
                        <a:rPr lang="en-GB" dirty="0" smtClean="0"/>
                        <a:t>8300/2H</a:t>
                      </a:r>
                      <a:endParaRPr lang="en-GB" dirty="0"/>
                    </a:p>
                  </a:txBody>
                  <a:tcPr/>
                </a:tc>
                <a:tc>
                  <a:txBody>
                    <a:bodyPr/>
                    <a:lstStyle/>
                    <a:p>
                      <a:r>
                        <a:rPr lang="en-GB" dirty="0" smtClean="0"/>
                        <a:t>Calculator</a:t>
                      </a:r>
                      <a:endParaRPr lang="en-GB" dirty="0"/>
                    </a:p>
                  </a:txBody>
                  <a:tcPr/>
                </a:tc>
                <a:tc>
                  <a:txBody>
                    <a:bodyPr/>
                    <a:lstStyle/>
                    <a:p>
                      <a:r>
                        <a:rPr lang="en-GB" dirty="0" smtClean="0"/>
                        <a:t>1h 30m</a:t>
                      </a:r>
                      <a:endParaRPr lang="en-GB" dirty="0"/>
                    </a:p>
                  </a:txBody>
                  <a:tcPr/>
                </a:tc>
                <a:tc>
                  <a:txBody>
                    <a:bodyPr/>
                    <a:lstStyle/>
                    <a:p>
                      <a:r>
                        <a:rPr lang="en-GB" dirty="0" smtClean="0"/>
                        <a:t>8</a:t>
                      </a:r>
                      <a:r>
                        <a:rPr lang="en-GB" baseline="30000" dirty="0" smtClean="0"/>
                        <a:t>th</a:t>
                      </a:r>
                      <a:r>
                        <a:rPr lang="en-GB" dirty="0" smtClean="0"/>
                        <a:t> June 2017</a:t>
                      </a:r>
                      <a:endParaRPr lang="en-GB" dirty="0"/>
                    </a:p>
                  </a:txBody>
                  <a:tcPr/>
                </a:tc>
                <a:tc>
                  <a:txBody>
                    <a:bodyPr/>
                    <a:lstStyle/>
                    <a:p>
                      <a:r>
                        <a:rPr lang="en-GB" dirty="0" smtClean="0"/>
                        <a:t>am</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8300/3H</a:t>
                      </a:r>
                    </a:p>
                  </a:txBody>
                  <a:tcPr/>
                </a:tc>
                <a:tc>
                  <a:txBody>
                    <a:bodyPr/>
                    <a:lstStyle/>
                    <a:p>
                      <a:r>
                        <a:rPr lang="en-GB" dirty="0" smtClean="0"/>
                        <a:t>Calculator</a:t>
                      </a:r>
                      <a:endParaRPr lang="en-GB" dirty="0"/>
                    </a:p>
                  </a:txBody>
                  <a:tcPr/>
                </a:tc>
                <a:tc>
                  <a:txBody>
                    <a:bodyPr/>
                    <a:lstStyle/>
                    <a:p>
                      <a:r>
                        <a:rPr lang="en-GB" dirty="0" smtClean="0"/>
                        <a:t>1h 30m</a:t>
                      </a:r>
                      <a:endParaRPr lang="en-GB" dirty="0"/>
                    </a:p>
                  </a:txBody>
                  <a:tcPr/>
                </a:tc>
                <a:tc>
                  <a:txBody>
                    <a:bodyPr/>
                    <a:lstStyle/>
                    <a:p>
                      <a:r>
                        <a:rPr lang="en-GB" dirty="0" smtClean="0"/>
                        <a:t>13</a:t>
                      </a:r>
                      <a:r>
                        <a:rPr lang="en-GB" baseline="30000" dirty="0" smtClean="0"/>
                        <a:t>th</a:t>
                      </a:r>
                      <a:r>
                        <a:rPr lang="en-GB" dirty="0" smtClean="0"/>
                        <a:t> June 2017</a:t>
                      </a:r>
                      <a:endParaRPr lang="en-GB" dirty="0"/>
                    </a:p>
                  </a:txBody>
                  <a:tcPr/>
                </a:tc>
                <a:tc>
                  <a:txBody>
                    <a:bodyPr/>
                    <a:lstStyle/>
                    <a:p>
                      <a:r>
                        <a:rPr lang="en-GB" dirty="0" smtClean="0"/>
                        <a:t>am</a:t>
                      </a:r>
                      <a:endParaRPr lang="en-GB" dirty="0"/>
                    </a:p>
                  </a:txBody>
                  <a:tcPr/>
                </a:tc>
              </a:tr>
            </a:tbl>
          </a:graphicData>
        </a:graphic>
      </p:graphicFrame>
    </p:spTree>
    <p:extLst>
      <p:ext uri="{BB962C8B-B14F-4D97-AF65-F5344CB8AC3E}">
        <p14:creationId xmlns:p14="http://schemas.microsoft.com/office/powerpoint/2010/main" val="2323066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Higher or Foundation?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content in the foundation paper is easier.</a:t>
            </a:r>
          </a:p>
          <a:p>
            <a:r>
              <a:rPr lang="en-GB" dirty="0" smtClean="0"/>
              <a:t>Grades available in a foundation paper are 1 to 5.</a:t>
            </a:r>
          </a:p>
          <a:p>
            <a:r>
              <a:rPr lang="en-GB" dirty="0" smtClean="0"/>
              <a:t>Grades available in a higher paper are 4 to 9.</a:t>
            </a:r>
          </a:p>
          <a:p>
            <a:r>
              <a:rPr lang="en-GB" dirty="0" smtClean="0"/>
              <a:t>For both papers if you fall below the minimum grade it is a fail.</a:t>
            </a:r>
          </a:p>
          <a:p>
            <a:r>
              <a:rPr lang="en-GB" dirty="0" smtClean="0"/>
              <a:t>The structure of the assessments is identical for both.</a:t>
            </a:r>
          </a:p>
          <a:p>
            <a:r>
              <a:rPr lang="en-GB" dirty="0" smtClean="0"/>
              <a:t>The students are regularly assessed and will be put on the most appropriate tier to help maximise their performance.</a:t>
            </a:r>
          </a:p>
        </p:txBody>
      </p:sp>
    </p:spTree>
    <p:extLst>
      <p:ext uri="{BB962C8B-B14F-4D97-AF65-F5344CB8AC3E}">
        <p14:creationId xmlns:p14="http://schemas.microsoft.com/office/powerpoint/2010/main" val="4251519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1824"/>
            <a:ext cx="10972800" cy="1143000"/>
          </a:xfrm>
        </p:spPr>
        <p:txBody>
          <a:bodyPr>
            <a:normAutofit/>
          </a:bodyPr>
          <a:lstStyle/>
          <a:p>
            <a:r>
              <a:rPr lang="en-GB" altLang="en-US" sz="3600" dirty="0" smtClean="0"/>
              <a:t>Which exam board do we use</a:t>
            </a:r>
            <a:r>
              <a:rPr lang="en-GB" altLang="en-US" sz="3600" dirty="0" smtClean="0">
                <a:latin typeface="Arial" panose="020B0604020202020204" pitchFamily="34" charset="0"/>
                <a:cs typeface="Arial" panose="020B0604020202020204" pitchFamily="34" charset="0"/>
              </a:rPr>
              <a:t>?</a:t>
            </a:r>
            <a:endParaRPr lang="en-GB" sz="3600" dirty="0"/>
          </a:p>
        </p:txBody>
      </p:sp>
      <p:sp>
        <p:nvSpPr>
          <p:cNvPr id="3" name="Content Placeholder 2"/>
          <p:cNvSpPr>
            <a:spLocks noGrp="1"/>
          </p:cNvSpPr>
          <p:nvPr>
            <p:ph idx="1"/>
          </p:nvPr>
        </p:nvSpPr>
        <p:spPr/>
        <p:txBody>
          <a:bodyPr/>
          <a:lstStyle/>
          <a:p>
            <a:pPr marL="0" indent="0">
              <a:buNone/>
            </a:pPr>
            <a:r>
              <a:rPr lang="en-GB" dirty="0" smtClean="0"/>
              <a:t>We have selected the AQA specification for the following reasons.</a:t>
            </a:r>
          </a:p>
          <a:p>
            <a:r>
              <a:rPr lang="en-GB" dirty="0" smtClean="0"/>
              <a:t>Greater support for schools when the change became public.</a:t>
            </a:r>
          </a:p>
          <a:p>
            <a:r>
              <a:rPr lang="en-GB" dirty="0" smtClean="0"/>
              <a:t>Their initial exemplar assessments were of a better standard.</a:t>
            </a:r>
          </a:p>
          <a:p>
            <a:r>
              <a:rPr lang="en-GB" dirty="0" smtClean="0"/>
              <a:t>They intentionally keep the word count of their exams to a minimum.</a:t>
            </a:r>
            <a:endParaRPr lang="en-GB" dirty="0"/>
          </a:p>
        </p:txBody>
      </p:sp>
    </p:spTree>
    <p:extLst>
      <p:ext uri="{BB962C8B-B14F-4D97-AF65-F5344CB8AC3E}">
        <p14:creationId xmlns:p14="http://schemas.microsoft.com/office/powerpoint/2010/main" val="2786493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Bring all the necessary equipment.</a:t>
            </a:r>
          </a:p>
          <a:p>
            <a:r>
              <a:rPr lang="en-GB" dirty="0" smtClean="0"/>
              <a:t>Excellent attendance and punctuality.</a:t>
            </a:r>
          </a:p>
          <a:p>
            <a:r>
              <a:rPr lang="en-GB" dirty="0" smtClean="0"/>
              <a:t>Excellent behaviour.</a:t>
            </a:r>
          </a:p>
          <a:p>
            <a:r>
              <a:rPr lang="en-GB" dirty="0" smtClean="0"/>
              <a:t>Greater independence and responsibility.</a:t>
            </a:r>
          </a:p>
          <a:p>
            <a:endParaRPr lang="en-GB" dirty="0"/>
          </a:p>
        </p:txBody>
      </p:sp>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What we expect from the students</a:t>
            </a:r>
            <a:r>
              <a:rPr lang="en-GB" altLang="en-US" sz="36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75018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11 Key dates	</a:t>
            </a:r>
            <a:endParaRPr lang="en-GB" dirty="0"/>
          </a:p>
        </p:txBody>
      </p:sp>
      <p:sp>
        <p:nvSpPr>
          <p:cNvPr id="3" name="Content Placeholder 2"/>
          <p:cNvSpPr>
            <a:spLocks noGrp="1"/>
          </p:cNvSpPr>
          <p:nvPr>
            <p:ph idx="1"/>
          </p:nvPr>
        </p:nvSpPr>
        <p:spPr/>
        <p:txBody>
          <a:bodyPr/>
          <a:lstStyle/>
          <a:p>
            <a:r>
              <a:rPr lang="en-GB" dirty="0" smtClean="0"/>
              <a:t>Year 11 PPEs – Week beginning the 24</a:t>
            </a:r>
            <a:r>
              <a:rPr lang="en-GB" baseline="30000" dirty="0" smtClean="0"/>
              <a:t>th</a:t>
            </a:r>
            <a:r>
              <a:rPr lang="en-GB" dirty="0" smtClean="0"/>
              <a:t> October</a:t>
            </a:r>
          </a:p>
          <a:p>
            <a:endParaRPr lang="en-GB" dirty="0"/>
          </a:p>
          <a:p>
            <a:r>
              <a:rPr lang="en-GB" dirty="0" smtClean="0"/>
              <a:t>Year 11 PPEs – Week beginning the 20</a:t>
            </a:r>
            <a:r>
              <a:rPr lang="en-GB" baseline="30000" dirty="0" smtClean="0"/>
              <a:t>th</a:t>
            </a:r>
            <a:r>
              <a:rPr lang="en-GB" dirty="0" smtClean="0"/>
              <a:t> February</a:t>
            </a:r>
          </a:p>
          <a:p>
            <a:endParaRPr lang="en-GB" dirty="0"/>
          </a:p>
          <a:p>
            <a:r>
              <a:rPr lang="en-GB" dirty="0" smtClean="0"/>
              <a:t>Year 11 exams start – Week beginning 15</a:t>
            </a:r>
            <a:r>
              <a:rPr lang="en-GB" baseline="30000" dirty="0" smtClean="0"/>
              <a:t>th</a:t>
            </a:r>
            <a:r>
              <a:rPr lang="en-GB" dirty="0" smtClean="0"/>
              <a:t> May</a:t>
            </a:r>
            <a:endParaRPr lang="en-GB" dirty="0"/>
          </a:p>
        </p:txBody>
      </p:sp>
    </p:spTree>
    <p:extLst>
      <p:ext uri="{BB962C8B-B14F-4D97-AF65-F5344CB8AC3E}">
        <p14:creationId xmlns:p14="http://schemas.microsoft.com/office/powerpoint/2010/main" val="1811894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6064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What will this year look like</a:t>
            </a:r>
            <a:r>
              <a:rPr lang="en-GB" altLang="en-US" sz="3600" dirty="0" smtClean="0">
                <a:latin typeface="Arial" panose="020B0604020202020204" pitchFamily="34" charset="0"/>
                <a:cs typeface="Arial" panose="020B0604020202020204" pitchFamily="34" charset="0"/>
              </a:rPr>
              <a:t>?</a:t>
            </a:r>
          </a:p>
        </p:txBody>
      </p:sp>
      <p:pic>
        <p:nvPicPr>
          <p:cNvPr id="6" name="Picture 5"/>
          <p:cNvPicPr>
            <a:picLocks noChangeAspect="1"/>
          </p:cNvPicPr>
          <p:nvPr/>
        </p:nvPicPr>
        <p:blipFill>
          <a:blip r:embed="rId3"/>
          <a:stretch>
            <a:fillRect/>
          </a:stretch>
        </p:blipFill>
        <p:spPr>
          <a:xfrm>
            <a:off x="183121" y="1196752"/>
            <a:ext cx="11889543" cy="753921"/>
          </a:xfrm>
          <a:prstGeom prst="rect">
            <a:avLst/>
          </a:prstGeom>
        </p:spPr>
      </p:pic>
      <p:pic>
        <p:nvPicPr>
          <p:cNvPr id="7" name="Picture 6"/>
          <p:cNvPicPr>
            <a:picLocks noChangeAspect="1"/>
          </p:cNvPicPr>
          <p:nvPr/>
        </p:nvPicPr>
        <p:blipFill>
          <a:blip r:embed="rId4"/>
          <a:stretch>
            <a:fillRect/>
          </a:stretch>
        </p:blipFill>
        <p:spPr>
          <a:xfrm>
            <a:off x="182755" y="2000192"/>
            <a:ext cx="11399645" cy="792088"/>
          </a:xfrm>
          <a:prstGeom prst="rect">
            <a:avLst/>
          </a:prstGeom>
        </p:spPr>
      </p:pic>
      <p:pic>
        <p:nvPicPr>
          <p:cNvPr id="8" name="Picture 7"/>
          <p:cNvPicPr>
            <a:picLocks noChangeAspect="1"/>
          </p:cNvPicPr>
          <p:nvPr/>
        </p:nvPicPr>
        <p:blipFill>
          <a:blip r:embed="rId5"/>
          <a:stretch>
            <a:fillRect/>
          </a:stretch>
        </p:blipFill>
        <p:spPr>
          <a:xfrm>
            <a:off x="182755" y="2841799"/>
            <a:ext cx="8344063" cy="807490"/>
          </a:xfrm>
          <a:prstGeom prst="rect">
            <a:avLst/>
          </a:prstGeom>
        </p:spPr>
      </p:pic>
      <p:pic>
        <p:nvPicPr>
          <p:cNvPr id="9" name="Picture 8"/>
          <p:cNvPicPr>
            <a:picLocks noChangeAspect="1"/>
          </p:cNvPicPr>
          <p:nvPr/>
        </p:nvPicPr>
        <p:blipFill>
          <a:blip r:embed="rId6"/>
          <a:stretch>
            <a:fillRect/>
          </a:stretch>
        </p:blipFill>
        <p:spPr>
          <a:xfrm>
            <a:off x="182755" y="3732262"/>
            <a:ext cx="11127966" cy="776858"/>
          </a:xfrm>
          <a:prstGeom prst="rect">
            <a:avLst/>
          </a:prstGeom>
        </p:spPr>
      </p:pic>
      <p:pic>
        <p:nvPicPr>
          <p:cNvPr id="10" name="Picture 9"/>
          <p:cNvPicPr>
            <a:picLocks noChangeAspect="1"/>
          </p:cNvPicPr>
          <p:nvPr/>
        </p:nvPicPr>
        <p:blipFill>
          <a:blip r:embed="rId7"/>
          <a:stretch>
            <a:fillRect/>
          </a:stretch>
        </p:blipFill>
        <p:spPr>
          <a:xfrm>
            <a:off x="470498" y="4509120"/>
            <a:ext cx="8865862" cy="773247"/>
          </a:xfrm>
          <a:prstGeom prst="rect">
            <a:avLst/>
          </a:prstGeom>
        </p:spPr>
      </p:pic>
      <p:pic>
        <p:nvPicPr>
          <p:cNvPr id="11" name="Picture 10"/>
          <p:cNvPicPr>
            <a:picLocks noChangeAspect="1"/>
          </p:cNvPicPr>
          <p:nvPr/>
        </p:nvPicPr>
        <p:blipFill>
          <a:blip r:embed="rId8"/>
          <a:stretch>
            <a:fillRect/>
          </a:stretch>
        </p:blipFill>
        <p:spPr>
          <a:xfrm>
            <a:off x="182754" y="5282367"/>
            <a:ext cx="10627417" cy="776858"/>
          </a:xfrm>
          <a:prstGeom prst="rect">
            <a:avLst/>
          </a:prstGeom>
        </p:spPr>
      </p:pic>
      <p:sp>
        <p:nvSpPr>
          <p:cNvPr id="2" name="TextBox 1"/>
          <p:cNvSpPr txBox="1"/>
          <p:nvPr/>
        </p:nvSpPr>
        <p:spPr>
          <a:xfrm>
            <a:off x="7608168" y="4653136"/>
            <a:ext cx="369332" cy="629231"/>
          </a:xfrm>
          <a:prstGeom prst="rect">
            <a:avLst/>
          </a:prstGeom>
          <a:solidFill>
            <a:schemeClr val="tx1">
              <a:lumMod val="95000"/>
              <a:lumOff val="5000"/>
            </a:schemeClr>
          </a:solidFill>
        </p:spPr>
        <p:txBody>
          <a:bodyPr vert="vert270" wrap="square" rtlCol="0">
            <a:spAutoFit/>
          </a:bodyPr>
          <a:lstStyle/>
          <a:p>
            <a:r>
              <a:rPr lang="en-GB" sz="1200" dirty="0" smtClean="0">
                <a:solidFill>
                  <a:schemeClr val="bg1"/>
                </a:solidFill>
              </a:rPr>
              <a:t>Paper 1</a:t>
            </a:r>
            <a:endParaRPr lang="en-GB" sz="1200" dirty="0">
              <a:solidFill>
                <a:schemeClr val="bg1"/>
              </a:solidFill>
            </a:endParaRPr>
          </a:p>
        </p:txBody>
      </p:sp>
      <p:sp>
        <p:nvSpPr>
          <p:cNvPr id="12" name="TextBox 11"/>
          <p:cNvSpPr txBox="1"/>
          <p:nvPr/>
        </p:nvSpPr>
        <p:spPr>
          <a:xfrm>
            <a:off x="983432" y="5426383"/>
            <a:ext cx="369332" cy="629231"/>
          </a:xfrm>
          <a:prstGeom prst="rect">
            <a:avLst/>
          </a:prstGeom>
          <a:solidFill>
            <a:schemeClr val="tx1">
              <a:lumMod val="95000"/>
              <a:lumOff val="5000"/>
            </a:schemeClr>
          </a:solidFill>
        </p:spPr>
        <p:txBody>
          <a:bodyPr vert="vert270" wrap="square" rtlCol="0">
            <a:spAutoFit/>
          </a:bodyPr>
          <a:lstStyle/>
          <a:p>
            <a:r>
              <a:rPr lang="en-GB" sz="1200" dirty="0" smtClean="0">
                <a:solidFill>
                  <a:schemeClr val="bg1"/>
                </a:solidFill>
              </a:rPr>
              <a:t>Paper 2</a:t>
            </a:r>
            <a:endParaRPr lang="en-GB" sz="1200" dirty="0">
              <a:solidFill>
                <a:schemeClr val="bg1"/>
              </a:solidFill>
            </a:endParaRPr>
          </a:p>
        </p:txBody>
      </p:sp>
      <p:sp>
        <p:nvSpPr>
          <p:cNvPr id="13" name="TextBox 12"/>
          <p:cNvSpPr txBox="1"/>
          <p:nvPr/>
        </p:nvSpPr>
        <p:spPr>
          <a:xfrm>
            <a:off x="1784110" y="5418004"/>
            <a:ext cx="369332" cy="629231"/>
          </a:xfrm>
          <a:prstGeom prst="rect">
            <a:avLst/>
          </a:prstGeom>
          <a:solidFill>
            <a:schemeClr val="tx1">
              <a:lumMod val="95000"/>
              <a:lumOff val="5000"/>
            </a:schemeClr>
          </a:solidFill>
        </p:spPr>
        <p:txBody>
          <a:bodyPr vert="vert270" wrap="square" rtlCol="0">
            <a:spAutoFit/>
          </a:bodyPr>
          <a:lstStyle/>
          <a:p>
            <a:r>
              <a:rPr lang="en-GB" sz="1200" dirty="0" smtClean="0">
                <a:solidFill>
                  <a:schemeClr val="bg1"/>
                </a:solidFill>
              </a:rPr>
              <a:t>Paper 3</a:t>
            </a:r>
            <a:endParaRPr lang="en-GB" sz="1200" dirty="0">
              <a:solidFill>
                <a:schemeClr val="bg1"/>
              </a:solidFill>
            </a:endParaRPr>
          </a:p>
        </p:txBody>
      </p:sp>
    </p:spTree>
    <p:extLst>
      <p:ext uri="{BB962C8B-B14F-4D97-AF65-F5344CB8AC3E}">
        <p14:creationId xmlns:p14="http://schemas.microsoft.com/office/powerpoint/2010/main" val="451567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What is targeted revision</a:t>
            </a:r>
            <a:r>
              <a:rPr lang="en-GB" altLang="en-US" sz="3600" dirty="0" smtClean="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2"/>
          <a:stretch>
            <a:fillRect/>
          </a:stretch>
        </p:blipFill>
        <p:spPr>
          <a:xfrm>
            <a:off x="5591944" y="1844824"/>
            <a:ext cx="3895725" cy="5781675"/>
          </a:xfrm>
          <a:prstGeom prst="rect">
            <a:avLst/>
          </a:prstGeom>
        </p:spPr>
      </p:pic>
    </p:spTree>
    <p:extLst>
      <p:ext uri="{BB962C8B-B14F-4D97-AF65-F5344CB8AC3E}">
        <p14:creationId xmlns:p14="http://schemas.microsoft.com/office/powerpoint/2010/main" val="357328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Using the PiXL Maths App</a:t>
            </a:r>
            <a:endParaRPr lang="en-GB" altLang="en-US" sz="3600" dirty="0"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00201"/>
            <a:ext cx="10972800" cy="3340968"/>
          </a:xfrm>
        </p:spPr>
        <p:txBody>
          <a:bodyPr/>
          <a:lstStyle/>
          <a:p>
            <a:r>
              <a:rPr lang="en-GB" dirty="0" smtClean="0"/>
              <a:t>The PiXL Maths App is the first result from an internet  search.</a:t>
            </a:r>
          </a:p>
          <a:p>
            <a:r>
              <a:rPr lang="en-GB" dirty="0" smtClean="0"/>
              <a:t>It can be used via desktop or downloaded to various devices.</a:t>
            </a:r>
          </a:p>
          <a:p>
            <a:r>
              <a:rPr lang="en-GB" dirty="0" smtClean="0"/>
              <a:t>Each student has a unique login.</a:t>
            </a:r>
          </a:p>
          <a:p>
            <a:pPr lvl="1"/>
            <a:r>
              <a:rPr lang="en-GB" dirty="0"/>
              <a:t>s</a:t>
            </a:r>
            <a:r>
              <a:rPr lang="en-GB" dirty="0" smtClean="0"/>
              <a:t>chool id: CH2264</a:t>
            </a:r>
          </a:p>
          <a:p>
            <a:pPr lvl="1"/>
            <a:r>
              <a:rPr lang="en-GB" dirty="0"/>
              <a:t>u</a:t>
            </a:r>
            <a:r>
              <a:rPr lang="en-GB" dirty="0" smtClean="0"/>
              <a:t>ser id: surnamefirstname</a:t>
            </a:r>
          </a:p>
          <a:p>
            <a:pPr lvl="1"/>
            <a:r>
              <a:rPr lang="en-GB" dirty="0" smtClean="0"/>
              <a:t>Password: </a:t>
            </a:r>
            <a:r>
              <a:rPr lang="en-GB" dirty="0"/>
              <a:t>surnamefirstname</a:t>
            </a:r>
          </a:p>
          <a:p>
            <a:pPr lvl="1"/>
            <a:endParaRPr lang="en-GB" dirty="0" smtClean="0"/>
          </a:p>
          <a:p>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080" y="2743200"/>
            <a:ext cx="2880320" cy="236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137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What is the PiXL Maths App</a:t>
            </a:r>
            <a:endParaRPr lang="en-GB" altLang="en-US" sz="3600"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791744" y="1844824"/>
            <a:ext cx="6547433" cy="3916063"/>
          </a:xfrm>
          <a:prstGeom prst="rect">
            <a:avLst/>
          </a:prstGeom>
        </p:spPr>
      </p:pic>
      <p:sp>
        <p:nvSpPr>
          <p:cNvPr id="7" name="Content Placeholder 2"/>
          <p:cNvSpPr>
            <a:spLocks noGrp="1"/>
          </p:cNvSpPr>
          <p:nvPr>
            <p:ph idx="1"/>
          </p:nvPr>
        </p:nvSpPr>
        <p:spPr>
          <a:xfrm>
            <a:off x="609600" y="1600201"/>
            <a:ext cx="10972800" cy="3340968"/>
          </a:xfrm>
        </p:spPr>
        <p:txBody>
          <a:bodyPr/>
          <a:lstStyle/>
          <a:p>
            <a:pPr marL="971550" lvl="1" indent="-514350">
              <a:buFont typeface="+mj-lt"/>
              <a:buAutoNum type="arabicPeriod"/>
            </a:pPr>
            <a:r>
              <a:rPr lang="en-GB" dirty="0" smtClean="0"/>
              <a:t>Diagnosis</a:t>
            </a:r>
          </a:p>
          <a:p>
            <a:endParaRPr lang="en-GB" dirty="0"/>
          </a:p>
        </p:txBody>
      </p:sp>
    </p:spTree>
    <p:extLst>
      <p:ext uri="{BB962C8B-B14F-4D97-AF65-F5344CB8AC3E}">
        <p14:creationId xmlns:p14="http://schemas.microsoft.com/office/powerpoint/2010/main" val="3686440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What is the PiXL Maths App</a:t>
            </a:r>
            <a:endParaRPr lang="en-GB" altLang="en-US" sz="3600" dirty="0" smtClean="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09600" y="1600201"/>
            <a:ext cx="10972800" cy="3340968"/>
          </a:xfrm>
        </p:spPr>
        <p:txBody>
          <a:bodyPr/>
          <a:lstStyle/>
          <a:p>
            <a:pPr marL="971550" lvl="1" indent="-514350">
              <a:buFont typeface="+mj-lt"/>
              <a:buAutoNum type="arabicPeriod"/>
            </a:pPr>
            <a:r>
              <a:rPr lang="en-GB" dirty="0" smtClean="0"/>
              <a:t>Diagnosis</a:t>
            </a:r>
          </a:p>
          <a:p>
            <a:pPr marL="971550" lvl="1" indent="-514350">
              <a:buFont typeface="+mj-lt"/>
              <a:buAutoNum type="arabicPeriod"/>
            </a:pPr>
            <a:r>
              <a:rPr lang="en-GB" dirty="0" smtClean="0"/>
              <a:t>Therapy</a:t>
            </a:r>
          </a:p>
          <a:p>
            <a:pPr marL="457200" lvl="1" indent="0">
              <a:buNone/>
            </a:pPr>
            <a:endParaRPr lang="en-GB" dirty="0" smtClean="0"/>
          </a:p>
          <a:p>
            <a:endParaRPr lang="en-GB" dirty="0"/>
          </a:p>
        </p:txBody>
      </p:sp>
      <p:pic>
        <p:nvPicPr>
          <p:cNvPr id="3" name="RdnS-oBYshQ"/>
          <p:cNvPicPr>
            <a:picLocks noRot="1" noChangeAspect="1"/>
          </p:cNvPicPr>
          <p:nvPr>
            <a:videoFile r:link="rId1"/>
          </p:nvPr>
        </p:nvPicPr>
        <p:blipFill>
          <a:blip r:embed="rId3"/>
          <a:stretch>
            <a:fillRect/>
          </a:stretch>
        </p:blipFill>
        <p:spPr>
          <a:xfrm>
            <a:off x="3810000" y="2143125"/>
            <a:ext cx="6382455" cy="3590131"/>
          </a:xfrm>
          <a:prstGeom prst="rect">
            <a:avLst/>
          </a:prstGeom>
        </p:spPr>
      </p:pic>
    </p:spTree>
    <p:extLst>
      <p:ext uri="{BB962C8B-B14F-4D97-AF65-F5344CB8AC3E}">
        <p14:creationId xmlns:p14="http://schemas.microsoft.com/office/powerpoint/2010/main" val="3104682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What is the PiXL Maths App</a:t>
            </a:r>
            <a:endParaRPr lang="en-GB" altLang="en-US" sz="3600" dirty="0" smtClean="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09600" y="1600201"/>
            <a:ext cx="10972800" cy="3340968"/>
          </a:xfrm>
        </p:spPr>
        <p:txBody>
          <a:bodyPr/>
          <a:lstStyle/>
          <a:p>
            <a:pPr marL="971550" lvl="1" indent="-514350">
              <a:buFont typeface="+mj-lt"/>
              <a:buAutoNum type="arabicPeriod"/>
            </a:pPr>
            <a:r>
              <a:rPr lang="en-GB" dirty="0" smtClean="0"/>
              <a:t>Diagnosis</a:t>
            </a:r>
          </a:p>
          <a:p>
            <a:pPr marL="971550" lvl="1" indent="-514350">
              <a:buFont typeface="+mj-lt"/>
              <a:buAutoNum type="arabicPeriod"/>
            </a:pPr>
            <a:r>
              <a:rPr lang="en-GB" dirty="0" smtClean="0"/>
              <a:t>Therapy</a:t>
            </a:r>
          </a:p>
          <a:p>
            <a:pPr marL="971550" lvl="1" indent="-514350">
              <a:buFont typeface="+mj-lt"/>
              <a:buAutoNum type="arabicPeriod"/>
            </a:pPr>
            <a:r>
              <a:rPr lang="en-GB" dirty="0" smtClean="0"/>
              <a:t>Testing</a:t>
            </a:r>
          </a:p>
          <a:p>
            <a:pPr marL="457200" lvl="1" indent="0">
              <a:buNone/>
            </a:pPr>
            <a:endParaRPr lang="en-GB" dirty="0" smtClean="0"/>
          </a:p>
          <a:p>
            <a:endParaRPr lang="en-GB" dirty="0"/>
          </a:p>
        </p:txBody>
      </p:sp>
      <p:pic>
        <p:nvPicPr>
          <p:cNvPr id="3" name="Picture 2"/>
          <p:cNvPicPr>
            <a:picLocks noChangeAspect="1"/>
          </p:cNvPicPr>
          <p:nvPr/>
        </p:nvPicPr>
        <p:blipFill>
          <a:blip r:embed="rId2"/>
          <a:stretch>
            <a:fillRect/>
          </a:stretch>
        </p:blipFill>
        <p:spPr>
          <a:xfrm>
            <a:off x="4007768" y="1772358"/>
            <a:ext cx="6470129" cy="3869828"/>
          </a:xfrm>
          <a:prstGeom prst="rect">
            <a:avLst/>
          </a:prstGeom>
        </p:spPr>
      </p:pic>
    </p:spTree>
    <p:extLst>
      <p:ext uri="{BB962C8B-B14F-4D97-AF65-F5344CB8AC3E}">
        <p14:creationId xmlns:p14="http://schemas.microsoft.com/office/powerpoint/2010/main" val="581498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What is the PiXL Maths App</a:t>
            </a:r>
            <a:endParaRPr lang="en-GB" altLang="en-US" sz="3600" dirty="0" smtClean="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09600" y="1600201"/>
            <a:ext cx="10972800" cy="3340968"/>
          </a:xfrm>
        </p:spPr>
        <p:txBody>
          <a:bodyPr/>
          <a:lstStyle/>
          <a:p>
            <a:pPr marL="971550" lvl="1" indent="-514350">
              <a:buFont typeface="+mj-lt"/>
              <a:buAutoNum type="arabicPeriod"/>
            </a:pPr>
            <a:r>
              <a:rPr lang="en-GB" dirty="0" smtClean="0"/>
              <a:t>Diagnosis</a:t>
            </a:r>
          </a:p>
          <a:p>
            <a:pPr marL="971550" lvl="1" indent="-514350">
              <a:buFont typeface="+mj-lt"/>
              <a:buAutoNum type="arabicPeriod"/>
            </a:pPr>
            <a:r>
              <a:rPr lang="en-GB" dirty="0" smtClean="0"/>
              <a:t>Therapy</a:t>
            </a:r>
          </a:p>
          <a:p>
            <a:pPr marL="971550" lvl="1" indent="-514350">
              <a:buFont typeface="+mj-lt"/>
              <a:buAutoNum type="arabicPeriod"/>
            </a:pPr>
            <a:r>
              <a:rPr lang="en-GB" dirty="0" smtClean="0"/>
              <a:t>Testing</a:t>
            </a:r>
          </a:p>
          <a:p>
            <a:pPr marL="971550" lvl="1" indent="-514350">
              <a:buFont typeface="+mj-lt"/>
              <a:buAutoNum type="arabicPeriod"/>
            </a:pPr>
            <a:r>
              <a:rPr lang="en-GB" dirty="0" smtClean="0"/>
              <a:t>Personalised Learning </a:t>
            </a:r>
          </a:p>
          <a:p>
            <a:pPr marL="457200" lvl="1" indent="0">
              <a:buNone/>
            </a:pPr>
            <a:r>
              <a:rPr lang="en-GB" dirty="0"/>
              <a:t>	</a:t>
            </a:r>
            <a:r>
              <a:rPr lang="en-GB" dirty="0" smtClean="0"/>
              <a:t>Checklist</a:t>
            </a:r>
          </a:p>
          <a:p>
            <a:pPr marL="457200" lvl="1"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5879976" y="1600201"/>
            <a:ext cx="5328592" cy="3981248"/>
          </a:xfrm>
          <a:prstGeom prst="rect">
            <a:avLst/>
          </a:prstGeom>
        </p:spPr>
      </p:pic>
    </p:spTree>
    <p:extLst>
      <p:ext uri="{BB962C8B-B14F-4D97-AF65-F5344CB8AC3E}">
        <p14:creationId xmlns:p14="http://schemas.microsoft.com/office/powerpoint/2010/main" val="70566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Why use the PiXL Maths App</a:t>
            </a:r>
            <a:endParaRPr lang="en-GB" altLang="en-US" sz="3600" dirty="0" smtClean="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09600" y="1600201"/>
            <a:ext cx="10972800" cy="3340968"/>
          </a:xfrm>
        </p:spPr>
        <p:txBody>
          <a:bodyPr/>
          <a:lstStyle/>
          <a:p>
            <a:pPr lvl="1">
              <a:buFont typeface="Arial" panose="020B0604020202020204" pitchFamily="34" charset="0"/>
              <a:buChar char="•"/>
            </a:pPr>
            <a:r>
              <a:rPr lang="en-GB" dirty="0" smtClean="0"/>
              <a:t>Greater independence.</a:t>
            </a:r>
          </a:p>
          <a:p>
            <a:pPr lvl="1">
              <a:buFont typeface="Arial" panose="020B0604020202020204" pitchFamily="34" charset="0"/>
              <a:buChar char="•"/>
            </a:pPr>
            <a:r>
              <a:rPr lang="en-GB" dirty="0" smtClean="0"/>
              <a:t>Bespoke individual intervention.</a:t>
            </a:r>
          </a:p>
          <a:p>
            <a:pPr lvl="1">
              <a:buFont typeface="Arial" panose="020B0604020202020204" pitchFamily="34" charset="0"/>
              <a:buChar char="•"/>
            </a:pPr>
            <a:r>
              <a:rPr lang="en-GB" dirty="0" smtClean="0"/>
              <a:t>Complete curriculum coverage.</a:t>
            </a:r>
          </a:p>
          <a:p>
            <a:pPr lvl="1">
              <a:buFont typeface="Arial" panose="020B0604020202020204" pitchFamily="34" charset="0"/>
              <a:buChar char="•"/>
            </a:pPr>
            <a:r>
              <a:rPr lang="en-GB" dirty="0" smtClean="0"/>
              <a:t>Proven impact on results.</a:t>
            </a:r>
          </a:p>
          <a:p>
            <a:endParaRPr lang="en-GB" dirty="0"/>
          </a:p>
        </p:txBody>
      </p:sp>
      <p:pic>
        <p:nvPicPr>
          <p:cNvPr id="6" name="Picture 5"/>
          <p:cNvPicPr>
            <a:picLocks noChangeAspect="1"/>
          </p:cNvPicPr>
          <p:nvPr/>
        </p:nvPicPr>
        <p:blipFill>
          <a:blip r:embed="rId2"/>
          <a:stretch>
            <a:fillRect/>
          </a:stretch>
        </p:blipFill>
        <p:spPr>
          <a:xfrm>
            <a:off x="6528048" y="1556792"/>
            <a:ext cx="5284144" cy="3179257"/>
          </a:xfrm>
          <a:prstGeom prst="rect">
            <a:avLst/>
          </a:prstGeom>
        </p:spPr>
      </p:pic>
      <p:sp>
        <p:nvSpPr>
          <p:cNvPr id="2" name="TextBox 1"/>
          <p:cNvSpPr txBox="1"/>
          <p:nvPr/>
        </p:nvSpPr>
        <p:spPr>
          <a:xfrm>
            <a:off x="7248128" y="1670185"/>
            <a:ext cx="4032448" cy="584775"/>
          </a:xfrm>
          <a:prstGeom prst="rect">
            <a:avLst/>
          </a:prstGeom>
          <a:solidFill>
            <a:schemeClr val="bg1"/>
          </a:solidFill>
        </p:spPr>
        <p:txBody>
          <a:bodyPr wrap="square" rtlCol="0">
            <a:spAutoFit/>
          </a:bodyPr>
          <a:lstStyle/>
          <a:p>
            <a:r>
              <a:rPr lang="en-GB" sz="1600" dirty="0" smtClean="0"/>
              <a:t>Scatter graph of previous year 11’s GCSE mock improvement against PiXL maths app score </a:t>
            </a:r>
            <a:endParaRPr lang="en-GB" sz="1600" dirty="0"/>
          </a:p>
        </p:txBody>
      </p:sp>
    </p:spTree>
    <p:extLst>
      <p:ext uri="{BB962C8B-B14F-4D97-AF65-F5344CB8AC3E}">
        <p14:creationId xmlns:p14="http://schemas.microsoft.com/office/powerpoint/2010/main" val="412480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intervention is available?</a:t>
            </a:r>
            <a:endParaRPr lang="en-GB" dirty="0"/>
          </a:p>
        </p:txBody>
      </p:sp>
      <p:sp>
        <p:nvSpPr>
          <p:cNvPr id="3" name="Content Placeholder 2"/>
          <p:cNvSpPr>
            <a:spLocks noGrp="1"/>
          </p:cNvSpPr>
          <p:nvPr>
            <p:ph idx="1"/>
          </p:nvPr>
        </p:nvSpPr>
        <p:spPr/>
        <p:txBody>
          <a:bodyPr>
            <a:normAutofit/>
          </a:bodyPr>
          <a:lstStyle/>
          <a:p>
            <a:r>
              <a:rPr lang="en-GB" dirty="0" smtClean="0"/>
              <a:t>Throughout the year assessments will be used to identify the students below target.</a:t>
            </a:r>
          </a:p>
          <a:p>
            <a:r>
              <a:rPr lang="en-GB" dirty="0" smtClean="0"/>
              <a:t>Intervention sessions will also be provided for those students working towards level 9.</a:t>
            </a:r>
          </a:p>
          <a:p>
            <a:r>
              <a:rPr lang="en-GB" dirty="0" smtClean="0"/>
              <a:t>Extra sessions staffed by each classroom teacher.</a:t>
            </a:r>
          </a:p>
          <a:p>
            <a:r>
              <a:rPr lang="en-GB" dirty="0" smtClean="0"/>
              <a:t>Specific intervention days for targeted students.</a:t>
            </a:r>
          </a:p>
          <a:p>
            <a:endParaRPr lang="en-GB" dirty="0" smtClean="0"/>
          </a:p>
          <a:p>
            <a:pPr marL="0" indent="0">
              <a:buNone/>
            </a:pPr>
            <a:endParaRPr lang="en-GB" dirty="0"/>
          </a:p>
        </p:txBody>
      </p:sp>
    </p:spTree>
    <p:extLst>
      <p:ext uri="{BB962C8B-B14F-4D97-AF65-F5344CB8AC3E}">
        <p14:creationId xmlns:p14="http://schemas.microsoft.com/office/powerpoint/2010/main" val="144743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04664"/>
            <a:ext cx="10972800" cy="1143000"/>
          </a:xfrm>
        </p:spPr>
        <p:txBody>
          <a:bodyPr>
            <a:normAutofit/>
          </a:bodyPr>
          <a:lstStyle/>
          <a:p>
            <a:r>
              <a:rPr lang="en-GB" sz="3600" dirty="0" smtClean="0"/>
              <a:t>Useful Resources Available</a:t>
            </a:r>
            <a:endParaRPr lang="en-GB" sz="3600" dirty="0"/>
          </a:p>
        </p:txBody>
      </p:sp>
      <p:sp>
        <p:nvSpPr>
          <p:cNvPr id="3" name="Content Placeholder 2"/>
          <p:cNvSpPr>
            <a:spLocks noGrp="1"/>
          </p:cNvSpPr>
          <p:nvPr>
            <p:ph idx="1"/>
          </p:nvPr>
        </p:nvSpPr>
        <p:spPr>
          <a:xfrm>
            <a:off x="609600" y="1600201"/>
            <a:ext cx="11582400" cy="3340968"/>
          </a:xfrm>
        </p:spPr>
        <p:txBody>
          <a:bodyPr>
            <a:normAutofit fontScale="92500" lnSpcReduction="10000"/>
          </a:bodyPr>
          <a:lstStyle/>
          <a:p>
            <a:r>
              <a:rPr lang="en-GB" sz="2600" dirty="0" smtClean="0"/>
              <a:t>Mymaths 		(login: </a:t>
            </a:r>
            <a:r>
              <a:rPr lang="en-GB" sz="2600" dirty="0"/>
              <a:t>c</a:t>
            </a:r>
            <a:r>
              <a:rPr lang="en-GB" sz="2600" dirty="0" smtClean="0"/>
              <a:t>arr 	password: isosceles) </a:t>
            </a:r>
          </a:p>
          <a:p>
            <a:r>
              <a:rPr lang="en-GB" sz="2600" dirty="0" smtClean="0"/>
              <a:t>Mathswatch	(school id: carrhill	Login: asmith		password: numbers)</a:t>
            </a:r>
          </a:p>
          <a:p>
            <a:r>
              <a:rPr lang="en-GB" sz="2600" dirty="0" smtClean="0"/>
              <a:t>Just Maths		(User name: CarrStudent	Password: Carr)</a:t>
            </a:r>
          </a:p>
          <a:p>
            <a:r>
              <a:rPr lang="en-GB" sz="2600" dirty="0" smtClean="0"/>
              <a:t>PiXL Maths App	(School id: CH2264	User id: surname firstname</a:t>
            </a:r>
          </a:p>
          <a:p>
            <a:r>
              <a:rPr lang="en-GB" sz="2600" dirty="0" smtClean="0"/>
              <a:t>Kerboodle		(Demonstrated in lesson)</a:t>
            </a:r>
          </a:p>
          <a:p>
            <a:r>
              <a:rPr lang="en-GB" sz="2600" dirty="0"/>
              <a:t>Drop in Sessions 	(Tuesday and Thursday Lunchtime</a:t>
            </a:r>
            <a:r>
              <a:rPr lang="en-GB" sz="2600" dirty="0" smtClean="0"/>
              <a:t>)</a:t>
            </a:r>
          </a:p>
          <a:p>
            <a:r>
              <a:rPr lang="en-GB" sz="2600" dirty="0" smtClean="0"/>
              <a:t>The internet</a:t>
            </a:r>
            <a:endParaRPr lang="en-GB" sz="2600" dirty="0"/>
          </a:p>
          <a:p>
            <a:r>
              <a:rPr lang="en-GB" sz="2600" dirty="0" smtClean="0"/>
              <a:t>Classroom Teacher</a:t>
            </a:r>
          </a:p>
          <a:p>
            <a:pPr marL="0" indent="0">
              <a:buNone/>
            </a:pPr>
            <a:endParaRPr lang="en-GB" sz="2600" dirty="0" smtClean="0"/>
          </a:p>
          <a:p>
            <a:pPr marL="0" indent="0">
              <a:buNone/>
            </a:pPr>
            <a:endParaRPr lang="en-GB" dirty="0"/>
          </a:p>
        </p:txBody>
      </p:sp>
    </p:spTree>
    <p:extLst>
      <p:ext uri="{BB962C8B-B14F-4D97-AF65-F5344CB8AC3E}">
        <p14:creationId xmlns:p14="http://schemas.microsoft.com/office/powerpoint/2010/main" val="3363858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Start planning now – little and often!</a:t>
            </a:r>
          </a:p>
          <a:p>
            <a:r>
              <a:rPr lang="en-GB" dirty="0" smtClean="0"/>
              <a:t>Study Environment</a:t>
            </a:r>
          </a:p>
          <a:p>
            <a:r>
              <a:rPr lang="en-GB" dirty="0" smtClean="0"/>
              <a:t>Practise revision techniques</a:t>
            </a:r>
          </a:p>
          <a:p>
            <a:endParaRPr lang="en-GB" dirty="0"/>
          </a:p>
          <a:p>
            <a:r>
              <a:rPr lang="en-GB" dirty="0" smtClean="0">
                <a:hlinkClick r:id="rId2"/>
              </a:rPr>
              <a:t>www.getrevising.co.uk</a:t>
            </a:r>
            <a:endParaRPr lang="en-GB" dirty="0" smtClean="0"/>
          </a:p>
          <a:p>
            <a:r>
              <a:rPr lang="en-GB" dirty="0" smtClean="0">
                <a:hlinkClick r:id="rId3"/>
              </a:rPr>
              <a:t>www.s-cool.co.uk</a:t>
            </a:r>
            <a:endParaRPr lang="en-GB" dirty="0" smtClean="0"/>
          </a:p>
          <a:p>
            <a:r>
              <a:rPr lang="en-GB" dirty="0">
                <a:hlinkClick r:id="rId4"/>
              </a:rPr>
              <a:t>https://revisionworld.com</a:t>
            </a:r>
            <a:r>
              <a:rPr lang="en-GB" dirty="0" smtClean="0">
                <a:hlinkClick r:id="rId4"/>
              </a:rPr>
              <a:t>/</a:t>
            </a:r>
            <a:endParaRPr lang="en-GB" dirty="0" smtClean="0"/>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val="3643063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Revision Guides</a:t>
            </a:r>
            <a:endParaRPr lang="en-GB" dirty="0"/>
          </a:p>
        </p:txBody>
      </p:sp>
      <p:pic>
        <p:nvPicPr>
          <p:cNvPr id="2" name="Picture 1"/>
          <p:cNvPicPr>
            <a:picLocks noChangeAspect="1"/>
          </p:cNvPicPr>
          <p:nvPr/>
        </p:nvPicPr>
        <p:blipFill>
          <a:blip r:embed="rId2"/>
          <a:stretch>
            <a:fillRect/>
          </a:stretch>
        </p:blipFill>
        <p:spPr>
          <a:xfrm>
            <a:off x="676579" y="1417638"/>
            <a:ext cx="10838841" cy="2664296"/>
          </a:xfrm>
          <a:prstGeom prst="rect">
            <a:avLst/>
          </a:prstGeom>
        </p:spPr>
      </p:pic>
    </p:spTree>
    <p:extLst>
      <p:ext uri="{BB962C8B-B14F-4D97-AF65-F5344CB8AC3E}">
        <p14:creationId xmlns:p14="http://schemas.microsoft.com/office/powerpoint/2010/main" val="2722570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Revision Guides</a:t>
            </a:r>
            <a:endParaRPr lang="en-GB" dirty="0"/>
          </a:p>
        </p:txBody>
      </p:sp>
      <p:pic>
        <p:nvPicPr>
          <p:cNvPr id="3" name="Picture 2"/>
          <p:cNvPicPr>
            <a:picLocks noChangeAspect="1"/>
          </p:cNvPicPr>
          <p:nvPr/>
        </p:nvPicPr>
        <p:blipFill>
          <a:blip r:embed="rId2"/>
          <a:stretch>
            <a:fillRect/>
          </a:stretch>
        </p:blipFill>
        <p:spPr>
          <a:xfrm>
            <a:off x="767408" y="1410782"/>
            <a:ext cx="10424026" cy="3026330"/>
          </a:xfrm>
          <a:prstGeom prst="rect">
            <a:avLst/>
          </a:prstGeom>
        </p:spPr>
      </p:pic>
    </p:spTree>
    <p:extLst>
      <p:ext uri="{BB962C8B-B14F-4D97-AF65-F5344CB8AC3E}">
        <p14:creationId xmlns:p14="http://schemas.microsoft.com/office/powerpoint/2010/main" val="3856964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Revision Guides</a:t>
            </a:r>
            <a:endParaRPr lang="en-GB" dirty="0"/>
          </a:p>
        </p:txBody>
      </p:sp>
      <p:pic>
        <p:nvPicPr>
          <p:cNvPr id="2" name="Picture 1"/>
          <p:cNvPicPr>
            <a:picLocks noChangeAspect="1"/>
          </p:cNvPicPr>
          <p:nvPr/>
        </p:nvPicPr>
        <p:blipFill>
          <a:blip r:embed="rId2"/>
          <a:stretch>
            <a:fillRect/>
          </a:stretch>
        </p:blipFill>
        <p:spPr>
          <a:xfrm>
            <a:off x="624059" y="1417638"/>
            <a:ext cx="10770106" cy="2659434"/>
          </a:xfrm>
          <a:prstGeom prst="rect">
            <a:avLst/>
          </a:prstGeom>
        </p:spPr>
      </p:pic>
    </p:spTree>
    <p:extLst>
      <p:ext uri="{BB962C8B-B14F-4D97-AF65-F5344CB8AC3E}">
        <p14:creationId xmlns:p14="http://schemas.microsoft.com/office/powerpoint/2010/main" val="6621751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Revision Guides</a:t>
            </a:r>
            <a:endParaRPr lang="en-GB" dirty="0"/>
          </a:p>
        </p:txBody>
      </p:sp>
      <p:pic>
        <p:nvPicPr>
          <p:cNvPr id="2" name="Picture 1"/>
          <p:cNvPicPr>
            <a:picLocks noChangeAspect="1"/>
          </p:cNvPicPr>
          <p:nvPr/>
        </p:nvPicPr>
        <p:blipFill>
          <a:blip r:embed="rId2"/>
          <a:stretch>
            <a:fillRect/>
          </a:stretch>
        </p:blipFill>
        <p:spPr>
          <a:xfrm>
            <a:off x="767408" y="1411498"/>
            <a:ext cx="10861315" cy="2809590"/>
          </a:xfrm>
          <a:prstGeom prst="rect">
            <a:avLst/>
          </a:prstGeom>
        </p:spPr>
      </p:pic>
    </p:spTree>
    <p:extLst>
      <p:ext uri="{BB962C8B-B14F-4D97-AF65-F5344CB8AC3E}">
        <p14:creationId xmlns:p14="http://schemas.microsoft.com/office/powerpoint/2010/main" val="3778317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Revision Guides</a:t>
            </a:r>
            <a:endParaRPr lang="en-GB" dirty="0"/>
          </a:p>
        </p:txBody>
      </p:sp>
      <p:pic>
        <p:nvPicPr>
          <p:cNvPr id="3" name="Picture 2"/>
          <p:cNvPicPr>
            <a:picLocks noChangeAspect="1"/>
          </p:cNvPicPr>
          <p:nvPr/>
        </p:nvPicPr>
        <p:blipFill>
          <a:blip r:embed="rId2"/>
          <a:stretch>
            <a:fillRect/>
          </a:stretch>
        </p:blipFill>
        <p:spPr>
          <a:xfrm>
            <a:off x="609599" y="1417638"/>
            <a:ext cx="10851285" cy="2803450"/>
          </a:xfrm>
          <a:prstGeom prst="rect">
            <a:avLst/>
          </a:prstGeom>
        </p:spPr>
      </p:pic>
    </p:spTree>
    <p:extLst>
      <p:ext uri="{BB962C8B-B14F-4D97-AF65-F5344CB8AC3E}">
        <p14:creationId xmlns:p14="http://schemas.microsoft.com/office/powerpoint/2010/main" val="2224312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Revision Guides</a:t>
            </a:r>
            <a:endParaRPr lang="en-GB" dirty="0"/>
          </a:p>
        </p:txBody>
      </p:sp>
      <p:sp>
        <p:nvSpPr>
          <p:cNvPr id="5" name="Content Placeholder 2"/>
          <p:cNvSpPr>
            <a:spLocks noGrp="1"/>
          </p:cNvSpPr>
          <p:nvPr>
            <p:ph idx="1"/>
          </p:nvPr>
        </p:nvSpPr>
        <p:spPr>
          <a:xfrm>
            <a:off x="609600" y="1600201"/>
            <a:ext cx="11582400" cy="3340968"/>
          </a:xfrm>
        </p:spPr>
        <p:txBody>
          <a:bodyPr>
            <a:normAutofit fontScale="92500" lnSpcReduction="10000"/>
          </a:bodyPr>
          <a:lstStyle/>
          <a:p>
            <a:r>
              <a:rPr lang="en-GB" sz="2600" dirty="0" smtClean="0"/>
              <a:t>Revision Guides - £3.00</a:t>
            </a:r>
          </a:p>
          <a:p>
            <a:r>
              <a:rPr lang="en-GB" sz="2600" dirty="0" smtClean="0"/>
              <a:t>Workbook and Answers - £4.00</a:t>
            </a:r>
          </a:p>
          <a:p>
            <a:r>
              <a:rPr lang="en-GB" sz="2600" dirty="0" smtClean="0"/>
              <a:t>Exam Practice Workbook - £3.00</a:t>
            </a:r>
          </a:p>
          <a:p>
            <a:r>
              <a:rPr lang="en-GB" sz="2600" dirty="0" smtClean="0"/>
              <a:t>Targeted Grade 9 Exam Practice Workbook - £3.00</a:t>
            </a:r>
          </a:p>
          <a:p>
            <a:r>
              <a:rPr lang="en-GB" sz="2600" dirty="0" smtClean="0"/>
              <a:t>Maths Buster and Mock Exam Papers - £8.00</a:t>
            </a:r>
          </a:p>
          <a:p>
            <a:r>
              <a:rPr lang="en-GB" sz="2600" dirty="0" smtClean="0"/>
              <a:t>Maths Tutor and Exam Practice Book - £6.50</a:t>
            </a:r>
          </a:p>
          <a:p>
            <a:pPr marL="0" indent="0">
              <a:buNone/>
            </a:pPr>
            <a:endParaRPr lang="en-GB" sz="2600" dirty="0"/>
          </a:p>
          <a:p>
            <a:pPr marL="0" indent="0">
              <a:buNone/>
            </a:pPr>
            <a:r>
              <a:rPr lang="en-GB" sz="2600" dirty="0" smtClean="0"/>
              <a:t>All available to buy from the Maths office.</a:t>
            </a:r>
          </a:p>
          <a:p>
            <a:endParaRPr lang="en-GB" sz="2600" dirty="0" smtClean="0"/>
          </a:p>
          <a:p>
            <a:pPr marL="0" indent="0">
              <a:buNone/>
            </a:pPr>
            <a:endParaRPr lang="en-GB" dirty="0"/>
          </a:p>
        </p:txBody>
      </p:sp>
    </p:spTree>
    <p:extLst>
      <p:ext uri="{BB962C8B-B14F-4D97-AF65-F5344CB8AC3E}">
        <p14:creationId xmlns:p14="http://schemas.microsoft.com/office/powerpoint/2010/main" val="3890105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Show My Homework</a:t>
            </a:r>
            <a:endParaRPr lang="en-GB" dirty="0"/>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450105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my homework</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672" y="1412194"/>
            <a:ext cx="4860694" cy="4255716"/>
          </a:xfrm>
        </p:spPr>
      </p:pic>
    </p:spTree>
    <p:extLst>
      <p:ext uri="{BB962C8B-B14F-4D97-AF65-F5344CB8AC3E}">
        <p14:creationId xmlns:p14="http://schemas.microsoft.com/office/powerpoint/2010/main" val="1249666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my homework</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1704" y="1417638"/>
            <a:ext cx="4630522" cy="4245878"/>
          </a:xfrm>
        </p:spPr>
      </p:pic>
    </p:spTree>
    <p:extLst>
      <p:ext uri="{BB962C8B-B14F-4D97-AF65-F5344CB8AC3E}">
        <p14:creationId xmlns:p14="http://schemas.microsoft.com/office/powerpoint/2010/main" val="1408235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my homework</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600" y="1417638"/>
            <a:ext cx="4666930" cy="4171602"/>
          </a:xfrm>
        </p:spPr>
      </p:pic>
      <p:cxnSp>
        <p:nvCxnSpPr>
          <p:cNvPr id="6" name="Straight Arrow Connector 5"/>
          <p:cNvCxnSpPr/>
          <p:nvPr/>
        </p:nvCxnSpPr>
        <p:spPr>
          <a:xfrm flipH="1">
            <a:off x="6096000" y="3284984"/>
            <a:ext cx="2736304" cy="9361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03023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Attendance	</a:t>
            </a:r>
            <a:endParaRPr lang="en-GB" dirty="0"/>
          </a:p>
        </p:txBody>
      </p:sp>
      <p:sp>
        <p:nvSpPr>
          <p:cNvPr id="3" name="Content Placeholder 2"/>
          <p:cNvSpPr>
            <a:spLocks noGrp="1"/>
          </p:cNvSpPr>
          <p:nvPr>
            <p:ph idx="1"/>
          </p:nvPr>
        </p:nvSpPr>
        <p:spPr/>
        <p:txBody>
          <a:bodyPr/>
          <a:lstStyle/>
          <a:p>
            <a:r>
              <a:rPr lang="en-GB" dirty="0" smtClean="0"/>
              <a:t>95% attendance = </a:t>
            </a:r>
            <a:r>
              <a:rPr lang="en-GB" b="1" dirty="0" smtClean="0"/>
              <a:t>½ a day</a:t>
            </a:r>
            <a:r>
              <a:rPr lang="en-GB" dirty="0" smtClean="0"/>
              <a:t> of lessons missed every two weeks</a:t>
            </a:r>
          </a:p>
          <a:p>
            <a:endParaRPr lang="en-GB" dirty="0"/>
          </a:p>
          <a:p>
            <a:r>
              <a:rPr lang="en-GB" dirty="0" smtClean="0"/>
              <a:t>95% attendance – </a:t>
            </a:r>
            <a:r>
              <a:rPr lang="en-GB" b="1" dirty="0" smtClean="0"/>
              <a:t>TWO</a:t>
            </a:r>
            <a:r>
              <a:rPr lang="en-GB" dirty="0" smtClean="0"/>
              <a:t> weeks of lessons missed each year</a:t>
            </a:r>
            <a:endParaRPr lang="en-GB" dirty="0"/>
          </a:p>
        </p:txBody>
      </p:sp>
    </p:spTree>
    <p:extLst>
      <p:ext uri="{BB962C8B-B14F-4D97-AF65-F5344CB8AC3E}">
        <p14:creationId xmlns:p14="http://schemas.microsoft.com/office/powerpoint/2010/main" val="2827194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my homework</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7528" y="1417638"/>
            <a:ext cx="7346338" cy="4133056"/>
          </a:xfrm>
        </p:spPr>
      </p:pic>
    </p:spTree>
    <p:extLst>
      <p:ext uri="{BB962C8B-B14F-4D97-AF65-F5344CB8AC3E}">
        <p14:creationId xmlns:p14="http://schemas.microsoft.com/office/powerpoint/2010/main" val="1291534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my homework</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544" y="1417638"/>
            <a:ext cx="6912768" cy="3888433"/>
          </a:xfrm>
          <a:prstGeom prst="rect">
            <a:avLst/>
          </a:prstGeom>
        </p:spPr>
      </p:pic>
    </p:spTree>
    <p:extLst>
      <p:ext uri="{BB962C8B-B14F-4D97-AF65-F5344CB8AC3E}">
        <p14:creationId xmlns:p14="http://schemas.microsoft.com/office/powerpoint/2010/main" val="3909198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my homework</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7608" y="1556792"/>
            <a:ext cx="6963612" cy="3917032"/>
          </a:xfrm>
          <a:prstGeom prst="rect">
            <a:avLst/>
          </a:prstGeom>
        </p:spPr>
      </p:pic>
    </p:spTree>
    <p:extLst>
      <p:ext uri="{BB962C8B-B14F-4D97-AF65-F5344CB8AC3E}">
        <p14:creationId xmlns:p14="http://schemas.microsoft.com/office/powerpoint/2010/main" val="1726031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 my homework</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545" y="1618226"/>
            <a:ext cx="10780541" cy="3466958"/>
          </a:xfrm>
        </p:spPr>
      </p:pic>
    </p:spTree>
    <p:extLst>
      <p:ext uri="{BB962C8B-B14F-4D97-AF65-F5344CB8AC3E}">
        <p14:creationId xmlns:p14="http://schemas.microsoft.com/office/powerpoint/2010/main" val="3973110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dirty="0"/>
          </a:p>
        </p:txBody>
      </p:sp>
      <p:sp>
        <p:nvSpPr>
          <p:cNvPr id="5" name="Subtitle 4"/>
          <p:cNvSpPr>
            <a:spLocks noGrp="1"/>
          </p:cNvSpPr>
          <p:nvPr>
            <p:ph type="subTitle" idx="1"/>
          </p:nvPr>
        </p:nvSpPr>
        <p:spPr/>
        <p:txBody>
          <a:bodyPr/>
          <a:lstStyle/>
          <a:p>
            <a:r>
              <a:rPr lang="en-GB" dirty="0" smtClean="0"/>
              <a:t>Mr Napier</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09" y="2397386"/>
            <a:ext cx="5936413" cy="936104"/>
          </a:xfrm>
          <a:prstGeom prst="rect">
            <a:avLst/>
          </a:prstGeom>
        </p:spPr>
      </p:pic>
    </p:spTree>
    <p:extLst>
      <p:ext uri="{BB962C8B-B14F-4D97-AF65-F5344CB8AC3E}">
        <p14:creationId xmlns:p14="http://schemas.microsoft.com/office/powerpoint/2010/main" val="2056456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10972800" cy="4205063"/>
          </a:xfrm>
        </p:spPr>
        <p:txBody>
          <a:bodyPr>
            <a:noAutofit/>
          </a:bodyPr>
          <a:lstStyle/>
          <a:p>
            <a:pPr marL="0" indent="0">
              <a:buNone/>
            </a:pPr>
            <a:r>
              <a:rPr lang="en-GB" sz="3600" dirty="0">
                <a:solidFill>
                  <a:schemeClr val="tx2">
                    <a:lumMod val="60000"/>
                    <a:lumOff val="40000"/>
                  </a:schemeClr>
                </a:solidFill>
                <a:latin typeface="Century Gothic" panose="020B0502020202020204" pitchFamily="34" charset="0"/>
              </a:rPr>
              <a:t>As a student at </a:t>
            </a:r>
            <a:r>
              <a:rPr lang="en-GB" sz="3600" b="1" dirty="0" smtClean="0">
                <a:solidFill>
                  <a:schemeClr val="tx2">
                    <a:lumMod val="60000"/>
                    <a:lumOff val="40000"/>
                  </a:schemeClr>
                </a:solidFill>
                <a:latin typeface="Century Gothic" panose="020B0502020202020204" pitchFamily="34" charset="0"/>
              </a:rPr>
              <a:t>Carr Hill Sixth Form</a:t>
            </a:r>
            <a:r>
              <a:rPr lang="en-GB" sz="3600" dirty="0" smtClean="0">
                <a:solidFill>
                  <a:schemeClr val="tx2">
                    <a:lumMod val="60000"/>
                    <a:lumOff val="40000"/>
                  </a:schemeClr>
                </a:solidFill>
                <a:latin typeface="Century Gothic" panose="020B0502020202020204" pitchFamily="34" charset="0"/>
              </a:rPr>
              <a:t>, </a:t>
            </a:r>
            <a:r>
              <a:rPr lang="en-GB" sz="3600" dirty="0">
                <a:solidFill>
                  <a:schemeClr val="tx2">
                    <a:lumMod val="60000"/>
                    <a:lumOff val="40000"/>
                  </a:schemeClr>
                </a:solidFill>
                <a:latin typeface="Century Gothic" panose="020B0502020202020204" pitchFamily="34" charset="0"/>
              </a:rPr>
              <a:t>you are at </a:t>
            </a:r>
            <a:r>
              <a:rPr lang="en-GB" sz="3600" dirty="0" smtClean="0">
                <a:solidFill>
                  <a:schemeClr val="tx2">
                    <a:lumMod val="60000"/>
                    <a:lumOff val="40000"/>
                  </a:schemeClr>
                </a:solidFill>
                <a:latin typeface="Century Gothic" panose="020B0502020202020204" pitchFamily="34" charset="0"/>
              </a:rPr>
              <a:t>the </a:t>
            </a:r>
            <a:r>
              <a:rPr lang="en-GB" sz="3600" dirty="0">
                <a:solidFill>
                  <a:schemeClr val="tx2">
                    <a:lumMod val="60000"/>
                    <a:lumOff val="40000"/>
                  </a:schemeClr>
                </a:solidFill>
                <a:latin typeface="Century Gothic" panose="020B0502020202020204" pitchFamily="34" charset="0"/>
              </a:rPr>
              <a:t>heart of everything we do. We will endeavour to </a:t>
            </a:r>
            <a:r>
              <a:rPr lang="en-GB" sz="3600" dirty="0" smtClean="0">
                <a:solidFill>
                  <a:schemeClr val="tx2">
                    <a:lumMod val="60000"/>
                    <a:lumOff val="40000"/>
                  </a:schemeClr>
                </a:solidFill>
                <a:latin typeface="Century Gothic" panose="020B0502020202020204" pitchFamily="34" charset="0"/>
              </a:rPr>
              <a:t>ensure </a:t>
            </a:r>
            <a:r>
              <a:rPr lang="en-GB" sz="3600" dirty="0">
                <a:solidFill>
                  <a:schemeClr val="tx2">
                    <a:lumMod val="60000"/>
                    <a:lumOff val="40000"/>
                  </a:schemeClr>
                </a:solidFill>
                <a:latin typeface="Century Gothic" panose="020B0502020202020204" pitchFamily="34" charset="0"/>
              </a:rPr>
              <a:t>that you are </a:t>
            </a:r>
            <a:r>
              <a:rPr lang="en-GB" sz="3600" b="1" dirty="0">
                <a:solidFill>
                  <a:schemeClr val="tx2">
                    <a:lumMod val="60000"/>
                    <a:lumOff val="40000"/>
                  </a:schemeClr>
                </a:solidFill>
                <a:latin typeface="Century Gothic" panose="020B0502020202020204" pitchFamily="34" charset="0"/>
              </a:rPr>
              <a:t>happy</a:t>
            </a:r>
            <a:r>
              <a:rPr lang="en-GB" sz="3600" dirty="0">
                <a:solidFill>
                  <a:schemeClr val="tx2">
                    <a:lumMod val="60000"/>
                    <a:lumOff val="40000"/>
                  </a:schemeClr>
                </a:solidFill>
                <a:latin typeface="Century Gothic" panose="020B0502020202020204" pitchFamily="34" charset="0"/>
              </a:rPr>
              <a:t> and </a:t>
            </a:r>
            <a:r>
              <a:rPr lang="en-GB" sz="3600" b="1" dirty="0">
                <a:solidFill>
                  <a:schemeClr val="tx2">
                    <a:lumMod val="60000"/>
                    <a:lumOff val="40000"/>
                  </a:schemeClr>
                </a:solidFill>
                <a:latin typeface="Century Gothic" panose="020B0502020202020204" pitchFamily="34" charset="0"/>
              </a:rPr>
              <a:t>fulfilled</a:t>
            </a:r>
            <a:r>
              <a:rPr lang="en-GB" sz="3600" dirty="0">
                <a:solidFill>
                  <a:schemeClr val="tx2">
                    <a:lumMod val="60000"/>
                    <a:lumOff val="40000"/>
                  </a:schemeClr>
                </a:solidFill>
                <a:latin typeface="Century Gothic" panose="020B0502020202020204" pitchFamily="34" charset="0"/>
              </a:rPr>
              <a:t> during your </a:t>
            </a:r>
            <a:r>
              <a:rPr lang="en-GB" sz="3600" dirty="0" smtClean="0">
                <a:solidFill>
                  <a:schemeClr val="tx2">
                    <a:lumMod val="60000"/>
                    <a:lumOff val="40000"/>
                  </a:schemeClr>
                </a:solidFill>
                <a:latin typeface="Century Gothic" panose="020B0502020202020204" pitchFamily="34" charset="0"/>
              </a:rPr>
              <a:t>time in sixth form and </a:t>
            </a:r>
            <a:r>
              <a:rPr lang="en-GB" sz="3600" dirty="0">
                <a:solidFill>
                  <a:schemeClr val="tx2">
                    <a:lumMod val="60000"/>
                    <a:lumOff val="40000"/>
                  </a:schemeClr>
                </a:solidFill>
                <a:latin typeface="Century Gothic" panose="020B0502020202020204" pitchFamily="34" charset="0"/>
              </a:rPr>
              <a:t>that you </a:t>
            </a:r>
            <a:r>
              <a:rPr lang="en-GB" sz="3600" b="1" dirty="0">
                <a:solidFill>
                  <a:schemeClr val="tx2">
                    <a:lumMod val="60000"/>
                    <a:lumOff val="40000"/>
                  </a:schemeClr>
                </a:solidFill>
                <a:latin typeface="Century Gothic" panose="020B0502020202020204" pitchFamily="34" charset="0"/>
              </a:rPr>
              <a:t>fulfil your potential </a:t>
            </a:r>
            <a:r>
              <a:rPr lang="en-GB" sz="3600" dirty="0" smtClean="0">
                <a:solidFill>
                  <a:schemeClr val="tx2">
                    <a:lumMod val="60000"/>
                    <a:lumOff val="40000"/>
                  </a:schemeClr>
                </a:solidFill>
                <a:latin typeface="Century Gothic" panose="020B0502020202020204" pitchFamily="34" charset="0"/>
              </a:rPr>
              <a:t>and </a:t>
            </a:r>
            <a:r>
              <a:rPr lang="en-GB" sz="3600" b="1" dirty="0">
                <a:solidFill>
                  <a:schemeClr val="tx2">
                    <a:lumMod val="60000"/>
                    <a:lumOff val="40000"/>
                  </a:schemeClr>
                </a:solidFill>
                <a:latin typeface="Century Gothic" panose="020B0502020202020204" pitchFamily="34" charset="0"/>
              </a:rPr>
              <a:t>acquire the skills </a:t>
            </a:r>
            <a:r>
              <a:rPr lang="en-GB" sz="3600" dirty="0">
                <a:solidFill>
                  <a:schemeClr val="tx2">
                    <a:lumMod val="60000"/>
                    <a:lumOff val="40000"/>
                  </a:schemeClr>
                </a:solidFill>
                <a:latin typeface="Century Gothic" panose="020B0502020202020204" pitchFamily="34" charset="0"/>
              </a:rPr>
              <a:t>that will equip you to achieve </a:t>
            </a:r>
            <a:r>
              <a:rPr lang="en-GB" sz="3600" dirty="0" smtClean="0">
                <a:solidFill>
                  <a:schemeClr val="tx2">
                    <a:lumMod val="60000"/>
                    <a:lumOff val="40000"/>
                  </a:schemeClr>
                </a:solidFill>
                <a:latin typeface="Century Gothic" panose="020B0502020202020204" pitchFamily="34" charset="0"/>
              </a:rPr>
              <a:t>your </a:t>
            </a:r>
            <a:r>
              <a:rPr lang="en-GB" sz="3600" dirty="0">
                <a:solidFill>
                  <a:schemeClr val="tx2">
                    <a:lumMod val="60000"/>
                    <a:lumOff val="40000"/>
                  </a:schemeClr>
                </a:solidFill>
                <a:latin typeface="Century Gothic" panose="020B0502020202020204" pitchFamily="34" charset="0"/>
              </a:rPr>
              <a:t>future goals and </a:t>
            </a:r>
            <a:r>
              <a:rPr lang="en-GB" sz="3600" dirty="0" smtClean="0">
                <a:solidFill>
                  <a:schemeClr val="tx2">
                    <a:lumMod val="60000"/>
                    <a:lumOff val="40000"/>
                  </a:schemeClr>
                </a:solidFill>
                <a:latin typeface="Century Gothic" panose="020B0502020202020204" pitchFamily="34" charset="0"/>
              </a:rPr>
              <a:t>ambitions.</a:t>
            </a:r>
            <a:endParaRPr lang="en-GB" sz="3600" dirty="0">
              <a:solidFill>
                <a:schemeClr val="tx2">
                  <a:lumMod val="60000"/>
                  <a:lumOff val="40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76672"/>
            <a:ext cx="5936413" cy="936104"/>
          </a:xfrm>
          <a:prstGeom prst="rect">
            <a:avLst/>
          </a:prstGeom>
        </p:spPr>
      </p:pic>
    </p:spTree>
    <p:extLst>
      <p:ext uri="{BB962C8B-B14F-4D97-AF65-F5344CB8AC3E}">
        <p14:creationId xmlns:p14="http://schemas.microsoft.com/office/powerpoint/2010/main" val="32020621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Curriculum Planned for you</a:t>
            </a:r>
            <a:endParaRPr lang="en-GB" dirty="0"/>
          </a:p>
        </p:txBody>
      </p:sp>
      <p:sp>
        <p:nvSpPr>
          <p:cNvPr id="4" name="Content Placeholder 1"/>
          <p:cNvSpPr>
            <a:spLocks noGrp="1"/>
          </p:cNvSpPr>
          <p:nvPr>
            <p:ph idx="1"/>
          </p:nvPr>
        </p:nvSpPr>
        <p:spPr>
          <a:xfrm>
            <a:off x="609600" y="1600200"/>
            <a:ext cx="10972800" cy="4205063"/>
          </a:xfrm>
        </p:spPr>
        <p:txBody>
          <a:bodyPr>
            <a:noAutofit/>
          </a:bodyPr>
          <a:lstStyle/>
          <a:p>
            <a:pPr marL="514350" indent="-514350">
              <a:buFont typeface="+mj-lt"/>
              <a:buAutoNum type="arabicPeriod"/>
            </a:pPr>
            <a:r>
              <a:rPr lang="en-GB" sz="2800" dirty="0" smtClean="0">
                <a:latin typeface="Century Gothic" panose="020B0502020202020204" pitchFamily="34" charset="0"/>
              </a:rPr>
              <a:t>High Quality Academic Programmes, Vocational &amp; Work-Related Programmes</a:t>
            </a:r>
          </a:p>
          <a:p>
            <a:pPr marL="514350" indent="-514350">
              <a:buFont typeface="+mj-lt"/>
              <a:buAutoNum type="arabicPeriod"/>
            </a:pPr>
            <a:r>
              <a:rPr lang="en-GB" sz="2800" dirty="0" smtClean="0">
                <a:latin typeface="Century Gothic" panose="020B0502020202020204" pitchFamily="34" charset="0"/>
              </a:rPr>
              <a:t>Curriculum Enhancement Programmes</a:t>
            </a:r>
          </a:p>
          <a:p>
            <a:pPr marL="514350" indent="-514350">
              <a:buFont typeface="+mj-lt"/>
              <a:buAutoNum type="arabicPeriod"/>
            </a:pPr>
            <a:r>
              <a:rPr lang="en-GB" sz="2800" dirty="0" smtClean="0">
                <a:latin typeface="Century Gothic" panose="020B0502020202020204" pitchFamily="34" charset="0"/>
              </a:rPr>
              <a:t>Specialist Employment Preparation Programmes</a:t>
            </a:r>
          </a:p>
          <a:p>
            <a:pPr marL="514350" indent="-514350">
              <a:buFont typeface="+mj-lt"/>
              <a:buAutoNum type="arabicPeriod"/>
            </a:pPr>
            <a:r>
              <a:rPr lang="en-GB" sz="2800" dirty="0" smtClean="0">
                <a:latin typeface="Century Gothic" panose="020B0502020202020204" pitchFamily="34" charset="0"/>
              </a:rPr>
              <a:t>Sporting Elite Programmes</a:t>
            </a:r>
          </a:p>
          <a:p>
            <a:pPr marL="0" indent="0">
              <a:buNone/>
            </a:pPr>
            <a:endParaRPr lang="en-GB" sz="2800" dirty="0">
              <a:latin typeface="Century Gothic" panose="020B0502020202020204" pitchFamily="34" charset="0"/>
            </a:endParaRPr>
          </a:p>
        </p:txBody>
      </p:sp>
    </p:spTree>
    <p:extLst>
      <p:ext uri="{BB962C8B-B14F-4D97-AF65-F5344CB8AC3E}">
        <p14:creationId xmlns:p14="http://schemas.microsoft.com/office/powerpoint/2010/main" val="14124518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Changed?</a:t>
            </a:r>
            <a:endParaRPr lang="en-GB" dirty="0"/>
          </a:p>
        </p:txBody>
      </p:sp>
      <p:sp>
        <p:nvSpPr>
          <p:cNvPr id="3" name="Content Placeholder 2"/>
          <p:cNvSpPr>
            <a:spLocks noGrp="1"/>
          </p:cNvSpPr>
          <p:nvPr>
            <p:ph idx="1"/>
          </p:nvPr>
        </p:nvSpPr>
        <p:spPr>
          <a:xfrm>
            <a:off x="609600" y="1600201"/>
            <a:ext cx="10972800" cy="4493096"/>
          </a:xfrm>
        </p:spPr>
        <p:txBody>
          <a:bodyPr>
            <a:noAutofit/>
          </a:bodyPr>
          <a:lstStyle/>
          <a:p>
            <a:r>
              <a:rPr lang="en-GB" sz="2800" dirty="0" smtClean="0"/>
              <a:t>Previously students have typically </a:t>
            </a:r>
            <a:r>
              <a:rPr lang="en-GB" sz="2800" dirty="0"/>
              <a:t>completed 4 AS courses in </a:t>
            </a:r>
            <a:r>
              <a:rPr lang="en-GB" sz="2800" dirty="0" smtClean="0"/>
              <a:t>Year 1 </a:t>
            </a:r>
            <a:r>
              <a:rPr lang="en-GB" sz="2800" dirty="0"/>
              <a:t>at </a:t>
            </a:r>
            <a:r>
              <a:rPr lang="en-GB" sz="2800" dirty="0" smtClean="0"/>
              <a:t>sixth form, </a:t>
            </a:r>
            <a:r>
              <a:rPr lang="en-GB" sz="2800" dirty="0"/>
              <a:t>reducing to 3 A2 courses </a:t>
            </a:r>
            <a:r>
              <a:rPr lang="en-GB" sz="2800" dirty="0" smtClean="0"/>
              <a:t>in Year </a:t>
            </a:r>
            <a:r>
              <a:rPr lang="en-GB" sz="2800" dirty="0"/>
              <a:t>2. </a:t>
            </a:r>
            <a:endParaRPr lang="en-GB" sz="2800" dirty="0" smtClean="0"/>
          </a:p>
          <a:p>
            <a:r>
              <a:rPr lang="en-GB" sz="2800" dirty="0" smtClean="0"/>
              <a:t>We’re offering a </a:t>
            </a:r>
            <a:r>
              <a:rPr lang="en-GB" sz="2800" dirty="0"/>
              <a:t>fully flexible </a:t>
            </a:r>
            <a:r>
              <a:rPr lang="en-GB" sz="2800" dirty="0" smtClean="0"/>
              <a:t>programme with a </a:t>
            </a:r>
            <a:r>
              <a:rPr lang="en-GB" sz="2800" dirty="0"/>
              <a:t>range of </a:t>
            </a:r>
            <a:r>
              <a:rPr lang="en-GB" sz="2800" dirty="0" smtClean="0"/>
              <a:t>different </a:t>
            </a:r>
            <a:r>
              <a:rPr lang="en-GB" sz="2800" dirty="0"/>
              <a:t>subjects, from </a:t>
            </a:r>
            <a:r>
              <a:rPr lang="en-GB" sz="2800" dirty="0" smtClean="0"/>
              <a:t>which </a:t>
            </a:r>
            <a:r>
              <a:rPr lang="en-GB" sz="2800" dirty="0" smtClean="0">
                <a:solidFill>
                  <a:srgbClr val="0070C0"/>
                </a:solidFill>
              </a:rPr>
              <a:t>you </a:t>
            </a:r>
            <a:r>
              <a:rPr lang="en-GB" sz="2800" dirty="0">
                <a:solidFill>
                  <a:srgbClr val="0070C0"/>
                </a:solidFill>
              </a:rPr>
              <a:t>can </a:t>
            </a:r>
            <a:r>
              <a:rPr lang="en-GB" sz="2800" dirty="0" smtClean="0">
                <a:solidFill>
                  <a:srgbClr val="0070C0"/>
                </a:solidFill>
              </a:rPr>
              <a:t>study either 3 </a:t>
            </a:r>
            <a:r>
              <a:rPr lang="en-GB" sz="2800" dirty="0">
                <a:solidFill>
                  <a:srgbClr val="0070C0"/>
                </a:solidFill>
              </a:rPr>
              <a:t>or 4 to make up </a:t>
            </a:r>
            <a:r>
              <a:rPr lang="en-GB" sz="2800" dirty="0" smtClean="0">
                <a:solidFill>
                  <a:srgbClr val="0070C0"/>
                </a:solidFill>
              </a:rPr>
              <a:t>your study programme</a:t>
            </a:r>
            <a:r>
              <a:rPr lang="en-GB" sz="2800" dirty="0" smtClean="0"/>
              <a:t>.</a:t>
            </a:r>
          </a:p>
          <a:p>
            <a:r>
              <a:rPr lang="en-GB" sz="2800" dirty="0" smtClean="0"/>
              <a:t>University </a:t>
            </a:r>
            <a:r>
              <a:rPr lang="en-GB" sz="2800" dirty="0"/>
              <a:t>offers are </a:t>
            </a:r>
            <a:r>
              <a:rPr lang="en-GB" sz="2800" dirty="0" smtClean="0"/>
              <a:t>made on </a:t>
            </a:r>
            <a:r>
              <a:rPr lang="en-GB" sz="2800" dirty="0"/>
              <a:t>the basis of </a:t>
            </a:r>
            <a:r>
              <a:rPr lang="en-GB" sz="2800" dirty="0">
                <a:solidFill>
                  <a:srgbClr val="0070C0"/>
                </a:solidFill>
              </a:rPr>
              <a:t>3 A Level grades</a:t>
            </a:r>
            <a:r>
              <a:rPr lang="en-GB" sz="2800" dirty="0"/>
              <a:t>. Taking </a:t>
            </a:r>
            <a:r>
              <a:rPr lang="en-GB" sz="2800" dirty="0" smtClean="0"/>
              <a:t>more than </a:t>
            </a:r>
            <a:r>
              <a:rPr lang="en-GB" sz="2800" dirty="0"/>
              <a:t>3 subjects to A Level is therefore not the </a:t>
            </a:r>
            <a:r>
              <a:rPr lang="en-GB" sz="2800" dirty="0" smtClean="0"/>
              <a:t>best approach </a:t>
            </a:r>
            <a:r>
              <a:rPr lang="en-GB" sz="2800" dirty="0"/>
              <a:t>for most students. Whether you choose </a:t>
            </a:r>
            <a:r>
              <a:rPr lang="en-GB" sz="2800" dirty="0" smtClean="0"/>
              <a:t>3 or </a:t>
            </a:r>
            <a:r>
              <a:rPr lang="en-GB" sz="2800" dirty="0"/>
              <a:t>4 subjects in the first year, most students </a:t>
            </a:r>
            <a:r>
              <a:rPr lang="en-GB" sz="2800" dirty="0" smtClean="0"/>
              <a:t>would reduce </a:t>
            </a:r>
            <a:r>
              <a:rPr lang="en-GB" sz="2800" dirty="0"/>
              <a:t>to 3 in Year 2.</a:t>
            </a:r>
          </a:p>
        </p:txBody>
      </p:sp>
    </p:spTree>
    <p:extLst>
      <p:ext uri="{BB962C8B-B14F-4D97-AF65-F5344CB8AC3E}">
        <p14:creationId xmlns:p14="http://schemas.microsoft.com/office/powerpoint/2010/main" val="32066078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Ahead…</a:t>
            </a:r>
            <a:endParaRPr lang="en-GB" dirty="0"/>
          </a:p>
        </p:txBody>
      </p:sp>
      <p:sp>
        <p:nvSpPr>
          <p:cNvPr id="3" name="Content Placeholder 2"/>
          <p:cNvSpPr>
            <a:spLocks noGrp="1"/>
          </p:cNvSpPr>
          <p:nvPr>
            <p:ph idx="1"/>
          </p:nvPr>
        </p:nvSpPr>
        <p:spPr>
          <a:xfrm>
            <a:off x="609600" y="1600201"/>
            <a:ext cx="10972800" cy="4493096"/>
          </a:xfrm>
        </p:spPr>
        <p:txBody>
          <a:bodyPr>
            <a:noAutofit/>
          </a:bodyPr>
          <a:lstStyle/>
          <a:p>
            <a:pPr marL="514350" indent="-514350">
              <a:buFont typeface="+mj-lt"/>
              <a:buAutoNum type="arabicPeriod"/>
            </a:pPr>
            <a:r>
              <a:rPr lang="en-GB" dirty="0" smtClean="0"/>
              <a:t>Do you have a particular career in mind?</a:t>
            </a:r>
          </a:p>
          <a:p>
            <a:pPr marL="514350" indent="-514350">
              <a:buFont typeface="+mj-lt"/>
              <a:buAutoNum type="arabicPeriod"/>
            </a:pPr>
            <a:r>
              <a:rPr lang="en-GB" dirty="0" smtClean="0"/>
              <a:t>What university course/apprenticeship do you need to be applying for?</a:t>
            </a:r>
          </a:p>
          <a:p>
            <a:pPr marL="514350" indent="-514350">
              <a:buFont typeface="+mj-lt"/>
              <a:buAutoNum type="arabicPeriod"/>
            </a:pPr>
            <a:r>
              <a:rPr lang="en-GB" dirty="0" smtClean="0"/>
              <a:t>What are the entry requirements for the course?</a:t>
            </a:r>
          </a:p>
          <a:p>
            <a:pPr marL="514350" indent="-514350">
              <a:buFont typeface="+mj-lt"/>
              <a:buAutoNum type="arabicPeriod"/>
            </a:pPr>
            <a:r>
              <a:rPr lang="en-GB" dirty="0" smtClean="0"/>
              <a:t>What P16 courses do you need to be applying for?</a:t>
            </a:r>
          </a:p>
          <a:p>
            <a:pPr marL="514350" indent="-514350">
              <a:buFont typeface="+mj-lt"/>
              <a:buAutoNum type="arabicPeriod"/>
            </a:pPr>
            <a:r>
              <a:rPr lang="en-GB" dirty="0" smtClean="0"/>
              <a:t>What GCSE grades will you need?</a:t>
            </a:r>
            <a:endParaRPr lang="en-GB" dirty="0"/>
          </a:p>
        </p:txBody>
      </p:sp>
    </p:spTree>
    <p:extLst>
      <p:ext uri="{BB962C8B-B14F-4D97-AF65-F5344CB8AC3E}">
        <p14:creationId xmlns:p14="http://schemas.microsoft.com/office/powerpoint/2010/main" val="6904354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for Sixth Form</a:t>
            </a:r>
            <a:endParaRPr lang="en-GB" dirty="0"/>
          </a:p>
        </p:txBody>
      </p:sp>
      <p:sp>
        <p:nvSpPr>
          <p:cNvPr id="3" name="Content Placeholder 2"/>
          <p:cNvSpPr>
            <a:spLocks noGrp="1"/>
          </p:cNvSpPr>
          <p:nvPr>
            <p:ph idx="1"/>
          </p:nvPr>
        </p:nvSpPr>
        <p:spPr>
          <a:xfrm>
            <a:off x="609600" y="1600201"/>
            <a:ext cx="10972800" cy="4493096"/>
          </a:xfrm>
        </p:spPr>
        <p:txBody>
          <a:bodyPr>
            <a:noAutofit/>
          </a:bodyPr>
          <a:lstStyle/>
          <a:p>
            <a:pPr marL="514350" indent="-514350">
              <a:buFont typeface="+mj-lt"/>
              <a:buAutoNum type="arabicPeriod"/>
            </a:pPr>
            <a:r>
              <a:rPr lang="en-GB" dirty="0" smtClean="0"/>
              <a:t>Spend some time thinking about your options at 16 and 18</a:t>
            </a:r>
          </a:p>
          <a:p>
            <a:pPr marL="514350" indent="-514350">
              <a:buFont typeface="+mj-lt"/>
              <a:buAutoNum type="arabicPeriod"/>
            </a:pPr>
            <a:r>
              <a:rPr lang="en-GB" dirty="0" smtClean="0"/>
              <a:t>Attend the Sixth Form Open Evening on 6 October 2016</a:t>
            </a:r>
          </a:p>
          <a:p>
            <a:pPr marL="514350" indent="-514350">
              <a:buFont typeface="+mj-lt"/>
              <a:buAutoNum type="arabicPeriod"/>
            </a:pPr>
            <a:r>
              <a:rPr lang="en-GB" dirty="0" smtClean="0"/>
              <a:t>Apply for Sixth Form place by 2 December 2016</a:t>
            </a:r>
          </a:p>
          <a:p>
            <a:pPr marL="514350" indent="-514350">
              <a:buFont typeface="+mj-lt"/>
              <a:buAutoNum type="arabicPeriod"/>
            </a:pPr>
            <a:endParaRPr lang="en-GB" dirty="0"/>
          </a:p>
        </p:txBody>
      </p:sp>
    </p:spTree>
    <p:extLst>
      <p:ext uri="{BB962C8B-B14F-4D97-AF65-F5344CB8AC3E}">
        <p14:creationId xmlns:p14="http://schemas.microsoft.com/office/powerpoint/2010/main" val="1374503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1143000"/>
          </a:xfrm>
        </p:spPr>
        <p:txBody>
          <a:bodyPr/>
          <a:lstStyle/>
          <a:p>
            <a:r>
              <a:rPr lang="en-GB" dirty="0" smtClean="0"/>
              <a:t>Year 11 celebration of Achievement</a:t>
            </a:r>
            <a:endParaRPr lang="en-GB" dirty="0"/>
          </a:p>
        </p:txBody>
      </p:sp>
      <p:sp>
        <p:nvSpPr>
          <p:cNvPr id="3" name="Content Placeholder 2"/>
          <p:cNvSpPr>
            <a:spLocks noGrp="1"/>
          </p:cNvSpPr>
          <p:nvPr>
            <p:ph idx="1"/>
          </p:nvPr>
        </p:nvSpPr>
        <p:spPr/>
        <p:txBody>
          <a:bodyPr/>
          <a:lstStyle/>
          <a:p>
            <a:r>
              <a:rPr lang="en-GB" dirty="0" smtClean="0"/>
              <a:t>Tuesday 27</a:t>
            </a:r>
            <a:r>
              <a:rPr lang="en-GB" baseline="30000" dirty="0" smtClean="0"/>
              <a:t>th</a:t>
            </a:r>
            <a:r>
              <a:rPr lang="en-GB" dirty="0" smtClean="0"/>
              <a:t> June – The Villa Wrea Green</a:t>
            </a:r>
          </a:p>
          <a:p>
            <a:endParaRPr lang="en-GB" dirty="0"/>
          </a:p>
          <a:p>
            <a:r>
              <a:rPr lang="en-GB" dirty="0" smtClean="0"/>
              <a:t>Demerits/ Exclusions/ time in isolation</a:t>
            </a:r>
            <a:endParaRPr lang="en-GB" dirty="0"/>
          </a:p>
        </p:txBody>
      </p:sp>
    </p:spTree>
    <p:extLst>
      <p:ext uri="{BB962C8B-B14F-4D97-AF65-F5344CB8AC3E}">
        <p14:creationId xmlns:p14="http://schemas.microsoft.com/office/powerpoint/2010/main" val="49338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GCSE Reform </a:t>
            </a:r>
            <a:endParaRPr lang="en-GB" dirty="0"/>
          </a:p>
        </p:txBody>
      </p:sp>
      <p:sp>
        <p:nvSpPr>
          <p:cNvPr id="5" name="Subtitle 4"/>
          <p:cNvSpPr>
            <a:spLocks noGrp="1"/>
          </p:cNvSpPr>
          <p:nvPr>
            <p:ph type="subTitle" idx="1"/>
          </p:nvPr>
        </p:nvSpPr>
        <p:spPr/>
        <p:txBody>
          <a:bodyPr/>
          <a:lstStyle/>
          <a:p>
            <a:r>
              <a:rPr lang="en-GB" dirty="0" smtClean="0"/>
              <a:t>Ms Hilton-Peet</a:t>
            </a:r>
            <a:endParaRPr lang="en-GB" dirty="0"/>
          </a:p>
        </p:txBody>
      </p:sp>
    </p:spTree>
    <p:extLst>
      <p:ext uri="{BB962C8B-B14F-4D97-AF65-F5344CB8AC3E}">
        <p14:creationId xmlns:p14="http://schemas.microsoft.com/office/powerpoint/2010/main" val="280370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2204865"/>
            <a:ext cx="10801200" cy="4032447"/>
          </a:xfrm>
        </p:spPr>
        <p:txBody>
          <a:bodyPr>
            <a:noAutofit/>
          </a:bodyPr>
          <a:lstStyle/>
          <a:p>
            <a:pPr marL="0" indent="0">
              <a:buNone/>
            </a:pPr>
            <a:r>
              <a:rPr lang="en-GB" sz="2000" dirty="0"/>
              <a:t>GCSEs and A levels in England are being reformed, to match the best systems in the world and keep pace with universities’ and employers’ demands.</a:t>
            </a:r>
          </a:p>
          <a:p>
            <a:pPr marL="0" indent="0">
              <a:buNone/>
            </a:pPr>
            <a:endParaRPr lang="en-GB" sz="2000" dirty="0"/>
          </a:p>
          <a:p>
            <a:r>
              <a:rPr lang="en-GB" sz="2000" dirty="0"/>
              <a:t>GCSE content will be more challenging but still suitable for all abilities</a:t>
            </a:r>
          </a:p>
          <a:p>
            <a:r>
              <a:rPr lang="en-GB" sz="2000" dirty="0"/>
              <a:t>GCSEs will be graded on a new scale of 9 to 1 rather than A* to G as now, with 9 the highest grade, to distinguish clearly between the reformed and unreformed qualifications</a:t>
            </a:r>
          </a:p>
          <a:p>
            <a:pPr fontAlgn="base"/>
            <a:r>
              <a:rPr lang="en-GB" sz="2000" dirty="0" smtClean="0"/>
              <a:t>Increased rigour </a:t>
            </a:r>
            <a:r>
              <a:rPr lang="en-GB" sz="2000" dirty="0"/>
              <a:t>of GCSEs to ensure that reformed qualifications meet the needs of users now and in the future and are of comparable demand to the best in the world</a:t>
            </a:r>
            <a:r>
              <a:rPr lang="en-GB" sz="2000" dirty="0" smtClean="0"/>
              <a:t>.</a:t>
            </a:r>
          </a:p>
          <a:p>
            <a:pPr fontAlgn="base"/>
            <a:endParaRPr lang="en-GB" sz="2000" dirty="0"/>
          </a:p>
          <a:p>
            <a:pPr fontAlgn="base"/>
            <a:endParaRPr lang="en-GB" sz="2000" dirty="0" smtClean="0">
              <a:solidFill>
                <a:srgbClr val="404040"/>
              </a:solidFill>
              <a:latin typeface="+mj-lt"/>
            </a:endParaRPr>
          </a:p>
        </p:txBody>
      </p:sp>
      <p:sp>
        <p:nvSpPr>
          <p:cNvPr id="4" name="Title 3"/>
          <p:cNvSpPr>
            <a:spLocks noGrp="1"/>
          </p:cNvSpPr>
          <p:nvPr>
            <p:ph type="title"/>
          </p:nvPr>
        </p:nvSpPr>
        <p:spPr>
          <a:xfrm>
            <a:off x="609600" y="701824"/>
            <a:ext cx="10972800" cy="1143000"/>
          </a:xfrm>
        </p:spPr>
        <p:txBody>
          <a:bodyPr>
            <a:normAutofit/>
          </a:bodyPr>
          <a:lstStyle/>
          <a:p>
            <a:r>
              <a:rPr lang="en-GB" dirty="0"/>
              <a:t>Why and how are </a:t>
            </a:r>
            <a:r>
              <a:rPr lang="en-GB" dirty="0" smtClean="0"/>
              <a:t>GCSEs changing</a:t>
            </a:r>
            <a:r>
              <a:rPr lang="en-GB" dirty="0"/>
              <a:t>?</a:t>
            </a:r>
          </a:p>
        </p:txBody>
      </p:sp>
    </p:spTree>
    <p:extLst>
      <p:ext uri="{BB962C8B-B14F-4D97-AF65-F5344CB8AC3E}">
        <p14:creationId xmlns:p14="http://schemas.microsoft.com/office/powerpoint/2010/main" val="3661773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1824"/>
            <a:ext cx="10972800" cy="1143000"/>
          </a:xfrm>
        </p:spPr>
        <p:txBody>
          <a:bodyPr>
            <a:normAutofit/>
          </a:bodyPr>
          <a:lstStyle/>
          <a:p>
            <a:r>
              <a:rPr lang="en-GB" altLang="en-US" sz="3600" dirty="0"/>
              <a:t>When do these reforms affect GCSE students</a:t>
            </a:r>
            <a:r>
              <a:rPr lang="en-GB" altLang="en-US" sz="3600" dirty="0">
                <a:latin typeface="Arial" panose="020B0604020202020204" pitchFamily="34" charset="0"/>
                <a:cs typeface="Arial" panose="020B0604020202020204" pitchFamily="34" charset="0"/>
              </a:rPr>
              <a:t>?</a:t>
            </a:r>
            <a:endParaRPr lang="en-GB" sz="3600" dirty="0"/>
          </a:p>
        </p:txBody>
      </p:sp>
      <p:pic>
        <p:nvPicPr>
          <p:cNvPr id="4" name="Content Placeholder 3"/>
          <p:cNvPicPr>
            <a:picLocks noGrp="1" noChangeAspect="1"/>
          </p:cNvPicPr>
          <p:nvPr>
            <p:ph idx="1"/>
          </p:nvPr>
        </p:nvPicPr>
        <p:blipFill>
          <a:blip r:embed="rId2"/>
          <a:stretch>
            <a:fillRect/>
          </a:stretch>
        </p:blipFill>
        <p:spPr>
          <a:xfrm>
            <a:off x="1057321" y="2175544"/>
            <a:ext cx="10077358" cy="3341688"/>
          </a:xfrm>
          <a:prstGeom prst="rect">
            <a:avLst/>
          </a:prstGeom>
        </p:spPr>
      </p:pic>
    </p:spTree>
    <p:extLst>
      <p:ext uri="{BB962C8B-B14F-4D97-AF65-F5344CB8AC3E}">
        <p14:creationId xmlns:p14="http://schemas.microsoft.com/office/powerpoint/2010/main" val="4056568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1475</TotalTime>
  <Words>1525</Words>
  <Application>Microsoft Office PowerPoint</Application>
  <PresentationFormat>Widescreen</PresentationFormat>
  <Paragraphs>338</Paragraphs>
  <Slides>59</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Century Gothic</vt:lpstr>
      <vt:lpstr>Office Theme</vt:lpstr>
      <vt:lpstr>Year 11 Information Evening</vt:lpstr>
      <vt:lpstr>Year 11 </vt:lpstr>
      <vt:lpstr>Year 11 Key dates </vt:lpstr>
      <vt:lpstr>Revision</vt:lpstr>
      <vt:lpstr>Attendance </vt:lpstr>
      <vt:lpstr>Year 11 celebration of Achievement</vt:lpstr>
      <vt:lpstr>GCSE Reform </vt:lpstr>
      <vt:lpstr>Why and how are GCSEs changing?</vt:lpstr>
      <vt:lpstr>When do these reforms affect GCSE students?</vt:lpstr>
      <vt:lpstr>Reformed GCSEs</vt:lpstr>
      <vt:lpstr>PowerPoint Presentation</vt:lpstr>
      <vt:lpstr>What a GCSE certificate might look like in 2017 </vt:lpstr>
      <vt:lpstr>English </vt:lpstr>
      <vt:lpstr>English  - a quick reminder</vt:lpstr>
      <vt:lpstr>GCSE English Language</vt:lpstr>
      <vt:lpstr>GCSE English Language</vt:lpstr>
      <vt:lpstr>GCSE English Language</vt:lpstr>
      <vt:lpstr>GCSE English Literature</vt:lpstr>
      <vt:lpstr>PowerPoint Presentation</vt:lpstr>
      <vt:lpstr>PowerPoint Presentation</vt:lpstr>
      <vt:lpstr>PowerPoint Presentation</vt:lpstr>
      <vt:lpstr>PowerPoint Presentation</vt:lpstr>
      <vt:lpstr>Homework</vt:lpstr>
      <vt:lpstr>Please, please buy the texts!</vt:lpstr>
      <vt:lpstr>Mathematics </vt:lpstr>
      <vt:lpstr>GCSE Mathematics</vt:lpstr>
      <vt:lpstr>Higher or Foundation?</vt:lpstr>
      <vt:lpstr>Which exam board do we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intervention is available?</vt:lpstr>
      <vt:lpstr>Useful Resources Available</vt:lpstr>
      <vt:lpstr>Revision Guides</vt:lpstr>
      <vt:lpstr>Revision Guides</vt:lpstr>
      <vt:lpstr>Revision Guides</vt:lpstr>
      <vt:lpstr>Revision Guides</vt:lpstr>
      <vt:lpstr>Revision Guides</vt:lpstr>
      <vt:lpstr>Revision Guides</vt:lpstr>
      <vt:lpstr>Show My Homework</vt:lpstr>
      <vt:lpstr>Show my homework</vt:lpstr>
      <vt:lpstr>Show my homework</vt:lpstr>
      <vt:lpstr>Show my homework</vt:lpstr>
      <vt:lpstr>Show my homework</vt:lpstr>
      <vt:lpstr>Show my homework</vt:lpstr>
      <vt:lpstr>Show my homework</vt:lpstr>
      <vt:lpstr>Show my homework</vt:lpstr>
      <vt:lpstr>PowerPoint Presentation</vt:lpstr>
      <vt:lpstr>PowerPoint Presentation</vt:lpstr>
      <vt:lpstr>A Curriculum Planned for you</vt:lpstr>
      <vt:lpstr>What’s Changed?</vt:lpstr>
      <vt:lpstr>Thinking Ahead…</vt:lpstr>
      <vt:lpstr>Applying for Sixth Form</vt:lpstr>
    </vt:vector>
  </TitlesOfParts>
  <Company>Carr Hill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gnapier</dc:creator>
  <cp:lastModifiedBy>Miss A Jordinson</cp:lastModifiedBy>
  <cp:revision>94</cp:revision>
  <dcterms:created xsi:type="dcterms:W3CDTF">2011-11-23T17:04:58Z</dcterms:created>
  <dcterms:modified xsi:type="dcterms:W3CDTF">2016-09-09T07:25:20Z</dcterms:modified>
</cp:coreProperties>
</file>