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3"/>
  </p:notesMasterIdLst>
  <p:handoutMasterIdLst>
    <p:handoutMasterId r:id="rId74"/>
  </p:handoutMasterIdLst>
  <p:sldIdLst>
    <p:sldId id="389" r:id="rId2"/>
    <p:sldId id="377" r:id="rId3"/>
    <p:sldId id="378" r:id="rId4"/>
    <p:sldId id="379" r:id="rId5"/>
    <p:sldId id="380" r:id="rId6"/>
    <p:sldId id="381" r:id="rId7"/>
    <p:sldId id="382" r:id="rId8"/>
    <p:sldId id="383" r:id="rId9"/>
    <p:sldId id="444" r:id="rId10"/>
    <p:sldId id="445" r:id="rId11"/>
    <p:sldId id="446" r:id="rId12"/>
    <p:sldId id="447" r:id="rId13"/>
    <p:sldId id="448" r:id="rId14"/>
    <p:sldId id="359" r:id="rId15"/>
    <p:sldId id="450" r:id="rId16"/>
    <p:sldId id="358" r:id="rId17"/>
    <p:sldId id="409" r:id="rId18"/>
    <p:sldId id="467" r:id="rId19"/>
    <p:sldId id="412" r:id="rId20"/>
    <p:sldId id="466" r:id="rId21"/>
    <p:sldId id="415" r:id="rId22"/>
    <p:sldId id="417" r:id="rId23"/>
    <p:sldId id="418" r:id="rId24"/>
    <p:sldId id="419" r:id="rId25"/>
    <p:sldId id="421" r:id="rId26"/>
    <p:sldId id="357" r:id="rId27"/>
    <p:sldId id="426" r:id="rId28"/>
    <p:sldId id="427" r:id="rId29"/>
    <p:sldId id="428" r:id="rId30"/>
    <p:sldId id="361" r:id="rId31"/>
    <p:sldId id="362" r:id="rId32"/>
    <p:sldId id="429" r:id="rId33"/>
    <p:sldId id="364" r:id="rId34"/>
    <p:sldId id="423" r:id="rId35"/>
    <p:sldId id="365" r:id="rId36"/>
    <p:sldId id="430" r:id="rId37"/>
    <p:sldId id="425" r:id="rId38"/>
    <p:sldId id="367" r:id="rId39"/>
    <p:sldId id="368" r:id="rId40"/>
    <p:sldId id="369" r:id="rId41"/>
    <p:sldId id="370" r:id="rId42"/>
    <p:sldId id="371" r:id="rId43"/>
    <p:sldId id="372" r:id="rId44"/>
    <p:sldId id="373" r:id="rId45"/>
    <p:sldId id="374" r:id="rId46"/>
    <p:sldId id="375" r:id="rId47"/>
    <p:sldId id="431" r:id="rId48"/>
    <p:sldId id="432" r:id="rId49"/>
    <p:sldId id="465" r:id="rId50"/>
    <p:sldId id="454" r:id="rId51"/>
    <p:sldId id="455" r:id="rId52"/>
    <p:sldId id="456" r:id="rId53"/>
    <p:sldId id="457" r:id="rId54"/>
    <p:sldId id="458" r:id="rId55"/>
    <p:sldId id="459" r:id="rId56"/>
    <p:sldId id="460" r:id="rId57"/>
    <p:sldId id="461" r:id="rId58"/>
    <p:sldId id="462" r:id="rId59"/>
    <p:sldId id="463" r:id="rId60"/>
    <p:sldId id="464" r:id="rId61"/>
    <p:sldId id="437" r:id="rId62"/>
    <p:sldId id="438" r:id="rId63"/>
    <p:sldId id="439" r:id="rId64"/>
    <p:sldId id="440" r:id="rId65"/>
    <p:sldId id="441" r:id="rId66"/>
    <p:sldId id="442" r:id="rId67"/>
    <p:sldId id="443" r:id="rId68"/>
    <p:sldId id="433" r:id="rId69"/>
    <p:sldId id="434" r:id="rId70"/>
    <p:sldId id="435" r:id="rId71"/>
    <p:sldId id="436" r:id="rId7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17" autoAdjust="0"/>
  </p:normalViewPr>
  <p:slideViewPr>
    <p:cSldViewPr>
      <p:cViewPr varScale="1">
        <p:scale>
          <a:sx n="85" d="100"/>
          <a:sy n="85" d="100"/>
        </p:scale>
        <p:origin x="192"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00B00C1-48D1-461F-90BA-961F617E2AAF}" type="datetimeFigureOut">
              <a:rPr lang="en-GB" smtClean="0"/>
              <a:t>06/10/2017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4C68132-9E0C-4D3B-8A3F-74564E01132A}" type="slidenum">
              <a:rPr lang="en-GB" smtClean="0"/>
              <a:t>‹#›</a:t>
            </a:fld>
            <a:endParaRPr lang="en-GB"/>
          </a:p>
        </p:txBody>
      </p:sp>
    </p:spTree>
    <p:extLst>
      <p:ext uri="{BB962C8B-B14F-4D97-AF65-F5344CB8AC3E}">
        <p14:creationId xmlns:p14="http://schemas.microsoft.com/office/powerpoint/2010/main" val="2703264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F75BDE-2817-4A2A-A007-C0B5E602D9FC}" type="datetimeFigureOut">
              <a:rPr lang="en-GB" smtClean="0"/>
              <a:t>06/10/2017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F66A9B-2E53-4B75-B9F8-F4714C603D0C}" type="slidenum">
              <a:rPr lang="en-GB" smtClean="0"/>
              <a:t>‹#›</a:t>
            </a:fld>
            <a:endParaRPr lang="en-GB"/>
          </a:p>
        </p:txBody>
      </p:sp>
    </p:spTree>
    <p:extLst>
      <p:ext uri="{BB962C8B-B14F-4D97-AF65-F5344CB8AC3E}">
        <p14:creationId xmlns:p14="http://schemas.microsoft.com/office/powerpoint/2010/main" val="80967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 clubs – Friday</a:t>
            </a:r>
            <a:r>
              <a:rPr lang="en-GB" baseline="0" dirty="0" smtClean="0"/>
              <a:t> lunch room 26</a:t>
            </a:r>
          </a:p>
          <a:p>
            <a:r>
              <a:rPr lang="en-GB" baseline="0" dirty="0" smtClean="0"/>
              <a:t>Apps for phones – not always available</a:t>
            </a:r>
          </a:p>
          <a:p>
            <a:r>
              <a:rPr lang="en-GB" baseline="0" dirty="0" smtClean="0"/>
              <a:t>Emailed presentation.</a:t>
            </a:r>
          </a:p>
          <a:p>
            <a:r>
              <a:rPr lang="en-GB" baseline="0" dirty="0" smtClean="0"/>
              <a:t>Presentation on school website</a:t>
            </a:r>
          </a:p>
          <a:p>
            <a:r>
              <a:rPr lang="en-GB" baseline="0" dirty="0" smtClean="0"/>
              <a:t>Majority of problems – wrong password or email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a:t>
            </a:fld>
            <a:endParaRPr lang="en-GB"/>
          </a:p>
        </p:txBody>
      </p:sp>
    </p:spTree>
    <p:extLst>
      <p:ext uri="{BB962C8B-B14F-4D97-AF65-F5344CB8AC3E}">
        <p14:creationId xmlns:p14="http://schemas.microsoft.com/office/powerpoint/2010/main" val="294462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41</a:t>
            </a:fld>
            <a:endParaRPr lang="en-GB" dirty="0"/>
          </a:p>
        </p:txBody>
      </p:sp>
    </p:spTree>
    <p:extLst>
      <p:ext uri="{BB962C8B-B14F-4D97-AF65-F5344CB8AC3E}">
        <p14:creationId xmlns:p14="http://schemas.microsoft.com/office/powerpoint/2010/main" val="306027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42</a:t>
            </a:fld>
            <a:endParaRPr lang="en-GB" dirty="0"/>
          </a:p>
        </p:txBody>
      </p:sp>
    </p:spTree>
    <p:extLst>
      <p:ext uri="{BB962C8B-B14F-4D97-AF65-F5344CB8AC3E}">
        <p14:creationId xmlns:p14="http://schemas.microsoft.com/office/powerpoint/2010/main" val="381327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43</a:t>
            </a:fld>
            <a:endParaRPr lang="en-GB" dirty="0"/>
          </a:p>
        </p:txBody>
      </p:sp>
    </p:spTree>
    <p:extLst>
      <p:ext uri="{BB962C8B-B14F-4D97-AF65-F5344CB8AC3E}">
        <p14:creationId xmlns:p14="http://schemas.microsoft.com/office/powerpoint/2010/main" val="133988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44</a:t>
            </a:fld>
            <a:endParaRPr lang="en-GB" dirty="0"/>
          </a:p>
        </p:txBody>
      </p:sp>
    </p:spTree>
    <p:extLst>
      <p:ext uri="{BB962C8B-B14F-4D97-AF65-F5344CB8AC3E}">
        <p14:creationId xmlns:p14="http://schemas.microsoft.com/office/powerpoint/2010/main" val="291812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45</a:t>
            </a:fld>
            <a:endParaRPr lang="en-GB" dirty="0"/>
          </a:p>
        </p:txBody>
      </p:sp>
    </p:spTree>
    <p:extLst>
      <p:ext uri="{BB962C8B-B14F-4D97-AF65-F5344CB8AC3E}">
        <p14:creationId xmlns:p14="http://schemas.microsoft.com/office/powerpoint/2010/main" val="137703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46</a:t>
            </a:fld>
            <a:endParaRPr lang="en-GB" dirty="0"/>
          </a:p>
        </p:txBody>
      </p:sp>
    </p:spTree>
    <p:extLst>
      <p:ext uri="{BB962C8B-B14F-4D97-AF65-F5344CB8AC3E}">
        <p14:creationId xmlns:p14="http://schemas.microsoft.com/office/powerpoint/2010/main" val="3022288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48</a:t>
            </a:fld>
            <a:endParaRPr lang="en-GB" dirty="0"/>
          </a:p>
        </p:txBody>
      </p:sp>
    </p:spTree>
    <p:extLst>
      <p:ext uri="{BB962C8B-B14F-4D97-AF65-F5344CB8AC3E}">
        <p14:creationId xmlns:p14="http://schemas.microsoft.com/office/powerpoint/2010/main" val="363265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49</a:t>
            </a:fld>
            <a:endParaRPr lang="en-GB"/>
          </a:p>
        </p:txBody>
      </p:sp>
    </p:spTree>
    <p:extLst>
      <p:ext uri="{BB962C8B-B14F-4D97-AF65-F5344CB8AC3E}">
        <p14:creationId xmlns:p14="http://schemas.microsoft.com/office/powerpoint/2010/main" val="236981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50</a:t>
            </a:fld>
            <a:endParaRPr lang="en-GB" dirty="0"/>
          </a:p>
        </p:txBody>
      </p:sp>
    </p:spTree>
    <p:extLst>
      <p:ext uri="{BB962C8B-B14F-4D97-AF65-F5344CB8AC3E}">
        <p14:creationId xmlns:p14="http://schemas.microsoft.com/office/powerpoint/2010/main" val="49748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61</a:t>
            </a:fld>
            <a:endParaRPr lang="en-GB"/>
          </a:p>
        </p:txBody>
      </p:sp>
    </p:spTree>
    <p:extLst>
      <p:ext uri="{BB962C8B-B14F-4D97-AF65-F5344CB8AC3E}">
        <p14:creationId xmlns:p14="http://schemas.microsoft.com/office/powerpoint/2010/main" val="270233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30</a:t>
            </a:fld>
            <a:endParaRPr lang="en-GB" dirty="0"/>
          </a:p>
        </p:txBody>
      </p:sp>
    </p:spTree>
    <p:extLst>
      <p:ext uri="{BB962C8B-B14F-4D97-AF65-F5344CB8AC3E}">
        <p14:creationId xmlns:p14="http://schemas.microsoft.com/office/powerpoint/2010/main" val="171787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62</a:t>
            </a:fld>
            <a:endParaRPr lang="en-GB"/>
          </a:p>
        </p:txBody>
      </p:sp>
    </p:spTree>
    <p:extLst>
      <p:ext uri="{BB962C8B-B14F-4D97-AF65-F5344CB8AC3E}">
        <p14:creationId xmlns:p14="http://schemas.microsoft.com/office/powerpoint/2010/main" val="4260336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63</a:t>
            </a:fld>
            <a:endParaRPr lang="en-GB"/>
          </a:p>
        </p:txBody>
      </p:sp>
    </p:spTree>
    <p:extLst>
      <p:ext uri="{BB962C8B-B14F-4D97-AF65-F5344CB8AC3E}">
        <p14:creationId xmlns:p14="http://schemas.microsoft.com/office/powerpoint/2010/main" val="2673220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64</a:t>
            </a:fld>
            <a:endParaRPr lang="en-GB"/>
          </a:p>
        </p:txBody>
      </p:sp>
    </p:spTree>
    <p:extLst>
      <p:ext uri="{BB962C8B-B14F-4D97-AF65-F5344CB8AC3E}">
        <p14:creationId xmlns:p14="http://schemas.microsoft.com/office/powerpoint/2010/main" val="4201143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4F2C98-D6C9-4E6B-9E2C-8FFEF789C741}" type="slidenum">
              <a:rPr lang="en-GB" smtClean="0"/>
              <a:t>65</a:t>
            </a:fld>
            <a:endParaRPr lang="en-GB"/>
          </a:p>
        </p:txBody>
      </p:sp>
    </p:spTree>
    <p:extLst>
      <p:ext uri="{BB962C8B-B14F-4D97-AF65-F5344CB8AC3E}">
        <p14:creationId xmlns:p14="http://schemas.microsoft.com/office/powerpoint/2010/main" val="2411550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66</a:t>
            </a:fld>
            <a:endParaRPr lang="en-GB"/>
          </a:p>
        </p:txBody>
      </p:sp>
    </p:spTree>
    <p:extLst>
      <p:ext uri="{BB962C8B-B14F-4D97-AF65-F5344CB8AC3E}">
        <p14:creationId xmlns:p14="http://schemas.microsoft.com/office/powerpoint/2010/main" val="928802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67</a:t>
            </a:fld>
            <a:endParaRPr lang="en-GB"/>
          </a:p>
        </p:txBody>
      </p:sp>
    </p:spTree>
    <p:extLst>
      <p:ext uri="{BB962C8B-B14F-4D97-AF65-F5344CB8AC3E}">
        <p14:creationId xmlns:p14="http://schemas.microsoft.com/office/powerpoint/2010/main" val="395837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32</a:t>
            </a:fld>
            <a:endParaRPr lang="en-GB" dirty="0"/>
          </a:p>
        </p:txBody>
      </p:sp>
    </p:spTree>
    <p:extLst>
      <p:ext uri="{BB962C8B-B14F-4D97-AF65-F5344CB8AC3E}">
        <p14:creationId xmlns:p14="http://schemas.microsoft.com/office/powerpoint/2010/main" val="42519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staff work from this timeline.</a:t>
            </a:r>
          </a:p>
          <a:p>
            <a:r>
              <a:rPr lang="en-GB" dirty="0"/>
              <a:t>Each</a:t>
            </a:r>
            <a:r>
              <a:rPr lang="en-GB" baseline="0" dirty="0"/>
              <a:t> row is an half term.</a:t>
            </a:r>
          </a:p>
          <a:p>
            <a:r>
              <a:rPr lang="en-GB" baseline="0" dirty="0"/>
              <a:t>First coloured sections are different topics within the subject.</a:t>
            </a:r>
          </a:p>
          <a:p>
            <a:r>
              <a:rPr lang="en-GB" baseline="0" dirty="0"/>
              <a:t>Each section has a detailed sow associated with it.</a:t>
            </a:r>
          </a:p>
          <a:p>
            <a:r>
              <a:rPr lang="en-GB" baseline="0" dirty="0"/>
              <a:t>The entire curriculum is completed by mid January.</a:t>
            </a:r>
          </a:p>
          <a:p>
            <a:r>
              <a:rPr lang="en-GB" baseline="0" dirty="0"/>
              <a:t>From then on it is all targeted revision. Which I will explain on the next slide.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33</a:t>
            </a:fld>
            <a:endParaRPr lang="en-GB" dirty="0"/>
          </a:p>
        </p:txBody>
      </p:sp>
    </p:spTree>
    <p:extLst>
      <p:ext uri="{BB962C8B-B14F-4D97-AF65-F5344CB8AC3E}">
        <p14:creationId xmlns:p14="http://schemas.microsoft.com/office/powerpoint/2010/main" val="194033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a:t>
            </a:r>
            <a:r>
              <a:rPr lang="en-GB" baseline="0" dirty="0"/>
              <a:t> have covered the entire specification we then concentrate on using the assessments to identify each students areas of weakness.</a:t>
            </a:r>
          </a:p>
          <a:p>
            <a:r>
              <a:rPr lang="en-GB" baseline="0" dirty="0"/>
              <a:t>After each assessment the teacher will receive a class report and each individual will receive an individual feedback sheet.</a:t>
            </a:r>
          </a:p>
          <a:p>
            <a:r>
              <a:rPr lang="en-GB" baseline="0" dirty="0"/>
              <a:t>The teacher will initially address any misconceptions and areas of weakness shared by the class and then go onto deal with any individual issues using appropriate resources ( i.e. laptops and computer rooms). </a:t>
            </a:r>
          </a:p>
          <a:p>
            <a:r>
              <a:rPr lang="en-GB" baseline="0" dirty="0"/>
              <a:t>It is essential students take responsibility at this point and take the opportunity to address issues independently maximise their final grade.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35</a:t>
            </a:fld>
            <a:endParaRPr lang="en-GB" dirty="0"/>
          </a:p>
        </p:txBody>
      </p:sp>
    </p:spTree>
    <p:extLst>
      <p:ext uri="{BB962C8B-B14F-4D97-AF65-F5344CB8AC3E}">
        <p14:creationId xmlns:p14="http://schemas.microsoft.com/office/powerpoint/2010/main" val="338782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a:t>
            </a:r>
            <a:r>
              <a:rPr lang="en-GB" baseline="0" dirty="0"/>
              <a:t> have covered the entire specification we then concentrate on using the assessments to identify each students areas of weakness.</a:t>
            </a:r>
          </a:p>
          <a:p>
            <a:r>
              <a:rPr lang="en-GB" baseline="0" dirty="0"/>
              <a:t>After each assessment the teacher will receive a class report and each individual will receive an individual feedback sheet.</a:t>
            </a:r>
          </a:p>
          <a:p>
            <a:r>
              <a:rPr lang="en-GB" baseline="0" dirty="0"/>
              <a:t>The teacher will initially address any misconceptions and areas of weakness shared by the class and then go onto deal with any individual issues using appropriate resources ( i.e. laptops and computer rooms). </a:t>
            </a:r>
          </a:p>
          <a:p>
            <a:r>
              <a:rPr lang="en-GB" baseline="0" dirty="0"/>
              <a:t>It is essential students take responsibility at this point and take the opportunity to address issues independently maximise their final grade.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36</a:t>
            </a:fld>
            <a:endParaRPr lang="en-GB" dirty="0"/>
          </a:p>
        </p:txBody>
      </p:sp>
    </p:spTree>
    <p:extLst>
      <p:ext uri="{BB962C8B-B14F-4D97-AF65-F5344CB8AC3E}">
        <p14:creationId xmlns:p14="http://schemas.microsoft.com/office/powerpoint/2010/main" val="280700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a:t>
            </a:r>
            <a:r>
              <a:rPr lang="en-GB" baseline="0" dirty="0"/>
              <a:t> have covered the entire specification we then concentrate on using the assessments to identify each students areas of weakness.</a:t>
            </a:r>
          </a:p>
          <a:p>
            <a:r>
              <a:rPr lang="en-GB" baseline="0" dirty="0"/>
              <a:t>After each assessment the teacher will receive a class report and each individual will receive an individual feedback sheet.</a:t>
            </a:r>
          </a:p>
          <a:p>
            <a:r>
              <a:rPr lang="en-GB" baseline="0" dirty="0"/>
              <a:t>The teacher will initially address any misconceptions and areas of weakness shared by the class and then go onto deal with any individual issues using appropriate resources ( i.e. laptops and computer rooms). </a:t>
            </a:r>
          </a:p>
          <a:p>
            <a:r>
              <a:rPr lang="en-GB" baseline="0" dirty="0"/>
              <a:t>It is essential students take responsibility at this point and take the opportunity to address issues independently maximise their final grade.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38</a:t>
            </a:fld>
            <a:endParaRPr lang="en-GB" dirty="0"/>
          </a:p>
        </p:txBody>
      </p:sp>
    </p:spTree>
    <p:extLst>
      <p:ext uri="{BB962C8B-B14F-4D97-AF65-F5344CB8AC3E}">
        <p14:creationId xmlns:p14="http://schemas.microsoft.com/office/powerpoint/2010/main" val="340138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Intervention has already begun and will be changing throughout the year depending on assessment results.</a:t>
            </a:r>
            <a:r>
              <a:rPr lang="en-GB" baseline="0" dirty="0"/>
              <a:t> When students are timetabled for extra intervention you will be informed.</a:t>
            </a:r>
          </a:p>
          <a:p>
            <a:r>
              <a:rPr lang="en-GB" baseline="0" dirty="0"/>
              <a:t>The intervention days are run throughout the year and have proved to be quite successful.</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39</a:t>
            </a:fld>
            <a:endParaRPr lang="en-GB" dirty="0"/>
          </a:p>
        </p:txBody>
      </p:sp>
    </p:spTree>
    <p:extLst>
      <p:ext uri="{BB962C8B-B14F-4D97-AF65-F5344CB8AC3E}">
        <p14:creationId xmlns:p14="http://schemas.microsoft.com/office/powerpoint/2010/main" val="263979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should know about all these resources and the </a:t>
            </a:r>
            <a:r>
              <a:rPr lang="en-GB" baseline="0" dirty="0" err="1"/>
              <a:t>powerpoint</a:t>
            </a:r>
            <a:r>
              <a:rPr lang="en-GB" baseline="0" dirty="0"/>
              <a:t> is being made available on the website. </a:t>
            </a:r>
          </a:p>
          <a:p>
            <a:r>
              <a:rPr lang="en-GB" baseline="0" dirty="0"/>
              <a:t>I have put the teacher down as a resource to make it clear that they are more than happy for students to see them outside of lessons with any problems. This does not mean rushing up to them two minutes before lesson because they are struggling with their homework.</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40</a:t>
            </a:fld>
            <a:endParaRPr lang="en-GB" dirty="0"/>
          </a:p>
        </p:txBody>
      </p:sp>
    </p:spTree>
    <p:extLst>
      <p:ext uri="{BB962C8B-B14F-4D97-AF65-F5344CB8AC3E}">
        <p14:creationId xmlns:p14="http://schemas.microsoft.com/office/powerpoint/2010/main" val="87038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573017"/>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4"/>
            <a:ext cx="10363200" cy="66630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9B2AF56-0474-404F-BC45-3D4C9C5270F1}" type="datetimeFigureOut">
              <a:rPr lang="en-GB" smtClean="0"/>
              <a:t>06/10/2017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B2AF56-0474-404F-BC45-3D4C9C5270F1}" type="datetimeFigureOut">
              <a:rPr lang="en-GB" smtClean="0"/>
              <a:t>06/10/2017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B2AF56-0474-404F-BC45-3D4C9C5270F1}" type="datetimeFigureOut">
              <a:rPr lang="en-GB" smtClean="0"/>
              <a:t>06/10/2017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B2AF56-0474-404F-BC45-3D4C9C5270F1}" type="datetimeFigureOut">
              <a:rPr lang="en-GB" smtClean="0"/>
              <a:t>06/10/2017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2AF56-0474-404F-BC45-3D4C9C5270F1}" type="datetimeFigureOut">
              <a:rPr lang="en-GB" smtClean="0"/>
              <a:t>06/10/2017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4668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3506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06/10/2017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06/10/2017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p:nvPr userDrawn="1"/>
        </p:nvPicPr>
        <p:blipFill rotWithShape="1">
          <a:blip r:embed="rId13" cstate="print">
            <a:extLst>
              <a:ext uri="{28A0092B-C50C-407E-A947-70E740481C1C}">
                <a14:useLocalDpi xmlns:a14="http://schemas.microsoft.com/office/drawing/2010/main" val="0"/>
              </a:ext>
            </a:extLst>
          </a:blip>
          <a:srcRect t="94439" r="202" b="1403"/>
          <a:stretch/>
        </p:blipFill>
        <p:spPr>
          <a:xfrm>
            <a:off x="0" y="6139375"/>
            <a:ext cx="12192000" cy="718625"/>
          </a:xfrm>
          <a:prstGeom prst="rect">
            <a:avLst/>
          </a:prstGeom>
        </p:spPr>
      </p:pic>
      <p:pic>
        <p:nvPicPr>
          <p:cNvPr id="10" name="Picture 9"/>
          <p:cNvPicPr/>
          <p:nvPr userDrawn="1"/>
        </p:nvPicPr>
        <p:blipFill rotWithShape="1">
          <a:blip r:embed="rId13" cstate="print">
            <a:extLst>
              <a:ext uri="{28A0092B-C50C-407E-A947-70E740481C1C}">
                <a14:useLocalDpi xmlns:a14="http://schemas.microsoft.com/office/drawing/2010/main" val="0"/>
              </a:ext>
            </a:extLst>
          </a:blip>
          <a:srcRect l="49274" t="2787" b="90011"/>
          <a:stretch/>
        </p:blipFill>
        <p:spPr>
          <a:xfrm>
            <a:off x="9089101" y="185019"/>
            <a:ext cx="3102899" cy="62309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33409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57332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2AF56-0474-404F-BC45-3D4C9C5270F1}" type="datetimeFigureOut">
              <a:rPr lang="en-GB" smtClean="0"/>
              <a:t>06/10/2017</a:t>
            </a:fld>
            <a:endParaRPr lang="en-GB"/>
          </a:p>
        </p:txBody>
      </p:sp>
      <p:sp>
        <p:nvSpPr>
          <p:cNvPr id="5" name="Footer Placeholder 4"/>
          <p:cNvSpPr>
            <a:spLocks noGrp="1"/>
          </p:cNvSpPr>
          <p:nvPr>
            <p:ph type="ftr" sz="quarter" idx="3"/>
          </p:nvPr>
        </p:nvSpPr>
        <p:spPr>
          <a:xfrm>
            <a:off x="4165600" y="57332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57332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AFD58-C948-483E-890F-595EDA1F060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13" Type="http://schemas.openxmlformats.org/officeDocument/2006/relationships/image" Target="../media/image27.emf"/><Relationship Id="rId3" Type="http://schemas.openxmlformats.org/officeDocument/2006/relationships/notesSlide" Target="../notesSlides/notesSlide4.xml"/><Relationship Id="rId7" Type="http://schemas.openxmlformats.org/officeDocument/2006/relationships/image" Target="../media/image24.emf"/><Relationship Id="rId12" Type="http://schemas.openxmlformats.org/officeDocument/2006/relationships/oleObject" Target="../embeddings/Microsoft_Excel_97-2003_Worksheet5.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11" Type="http://schemas.openxmlformats.org/officeDocument/2006/relationships/image" Target="../media/image26.emf"/><Relationship Id="rId5" Type="http://schemas.openxmlformats.org/officeDocument/2006/relationships/image" Target="../media/image23.emf"/><Relationship Id="rId15" Type="http://schemas.openxmlformats.org/officeDocument/2006/relationships/image" Target="../media/image28.emf"/><Relationship Id="rId10" Type="http://schemas.openxmlformats.org/officeDocument/2006/relationships/oleObject" Target="../embeddings/Microsoft_Excel_97-2003_Worksheet4.xls"/><Relationship Id="rId4" Type="http://schemas.openxmlformats.org/officeDocument/2006/relationships/oleObject" Target="../embeddings/Microsoft_Excel_97-2003_Worksheet1.xls"/><Relationship Id="rId9" Type="http://schemas.openxmlformats.org/officeDocument/2006/relationships/image" Target="../media/image25.emf"/><Relationship Id="rId14" Type="http://schemas.openxmlformats.org/officeDocument/2006/relationships/oleObject" Target="../embeddings/Microsoft_Excel_97-2003_Worksheet6.xls"/></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Thanks for Joining Us</a:t>
            </a:r>
            <a:endParaRPr lang="en-GB" dirty="0"/>
          </a:p>
        </p:txBody>
      </p:sp>
      <p:sp>
        <p:nvSpPr>
          <p:cNvPr id="7" name="Content Placeholder 6"/>
          <p:cNvSpPr>
            <a:spLocks noGrp="1"/>
          </p:cNvSpPr>
          <p:nvPr>
            <p:ph idx="1"/>
          </p:nvPr>
        </p:nvSpPr>
        <p:spPr>
          <a:xfrm>
            <a:off x="551384" y="1844824"/>
            <a:ext cx="10972800" cy="3340968"/>
          </a:xfrm>
        </p:spPr>
        <p:txBody>
          <a:bodyPr>
            <a:normAutofit/>
          </a:bodyPr>
          <a:lstStyle/>
          <a:p>
            <a:pPr marL="514350" indent="-514350">
              <a:buFont typeface="+mj-lt"/>
              <a:buAutoNum type="arabicPeriod"/>
            </a:pPr>
            <a:r>
              <a:rPr lang="en-GB" sz="2400" dirty="0" smtClean="0"/>
              <a:t>Show my Homework</a:t>
            </a:r>
          </a:p>
          <a:p>
            <a:pPr marL="514350" indent="-514350">
              <a:buFont typeface="+mj-lt"/>
              <a:buAutoNum type="arabicPeriod"/>
            </a:pPr>
            <a:r>
              <a:rPr lang="en-GB" sz="2400" dirty="0" smtClean="0"/>
              <a:t>GCSE reform, targets </a:t>
            </a:r>
            <a:r>
              <a:rPr lang="en-GB" sz="2400" dirty="0"/>
              <a:t>and making progress</a:t>
            </a:r>
          </a:p>
          <a:p>
            <a:pPr marL="514350" indent="-514350">
              <a:buFont typeface="+mj-lt"/>
              <a:buAutoNum type="arabicPeriod"/>
            </a:pPr>
            <a:r>
              <a:rPr lang="en-GB" sz="2400" dirty="0"/>
              <a:t>Success in English</a:t>
            </a:r>
          </a:p>
          <a:p>
            <a:pPr marL="514350" indent="-514350">
              <a:buFont typeface="+mj-lt"/>
              <a:buAutoNum type="arabicPeriod"/>
            </a:pPr>
            <a:r>
              <a:rPr lang="en-GB" sz="2400" dirty="0"/>
              <a:t>Success in </a:t>
            </a:r>
            <a:r>
              <a:rPr lang="en-GB" sz="2400" dirty="0" smtClean="0"/>
              <a:t>mathematics</a:t>
            </a:r>
          </a:p>
          <a:p>
            <a:pPr marL="514350" indent="-514350">
              <a:buFont typeface="+mj-lt"/>
              <a:buAutoNum type="arabicPeriod"/>
            </a:pPr>
            <a:r>
              <a:rPr lang="en-GB" sz="2400" dirty="0" smtClean="0"/>
              <a:t>Success in science</a:t>
            </a:r>
            <a:endParaRPr lang="en-GB" sz="2400" dirty="0"/>
          </a:p>
          <a:p>
            <a:pPr marL="514350" indent="-514350">
              <a:buFont typeface="+mj-lt"/>
              <a:buAutoNum type="arabicPeriod"/>
            </a:pPr>
            <a:r>
              <a:rPr lang="en-GB" sz="2400" dirty="0"/>
              <a:t>Behaviour for Learning</a:t>
            </a:r>
          </a:p>
          <a:p>
            <a:pPr marL="514350" indent="-514350">
              <a:buFont typeface="+mj-lt"/>
              <a:buAutoNum type="arabicPeriod"/>
            </a:pPr>
            <a:r>
              <a:rPr lang="en-GB" sz="2400" dirty="0"/>
              <a:t>Teaching and Learning including Chromebooks</a:t>
            </a:r>
          </a:p>
        </p:txBody>
      </p:sp>
      <p:pic>
        <p:nvPicPr>
          <p:cNvPr id="1026" name="Picture 2" descr="http://orig11.deviantart.net/c6f5/f/2009/194/f/6/hi_res_lined_paper_texture_by_merileekit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81634">
            <a:off x="7335231" y="2094413"/>
            <a:ext cx="4913945" cy="682295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793102">
            <a:off x="7118472" y="2435993"/>
            <a:ext cx="4673918" cy="1200329"/>
          </a:xfrm>
          <a:prstGeom prst="rect">
            <a:avLst/>
          </a:prstGeom>
          <a:noFill/>
        </p:spPr>
        <p:txBody>
          <a:bodyPr wrap="square" rtlCol="0">
            <a:spAutoFit/>
          </a:bodyPr>
          <a:lstStyle/>
          <a:p>
            <a:r>
              <a:rPr lang="en-GB" sz="3600" b="1" dirty="0" smtClean="0">
                <a:solidFill>
                  <a:srgbClr val="002060"/>
                </a:solidFill>
                <a:latin typeface="Copa Sharp BTN" panose="020B07040302030B0306" pitchFamily="34" charset="0"/>
              </a:rPr>
              <a:t>Get the latest news, updates and reminders every day.</a:t>
            </a:r>
            <a:endParaRPr lang="en-GB" sz="3600" b="1" dirty="0">
              <a:solidFill>
                <a:srgbClr val="002060"/>
              </a:solidFill>
              <a:latin typeface="Copa Sharp BTN" panose="020B07040302030B0306" pitchFamily="34" charset="0"/>
            </a:endParaRPr>
          </a:p>
        </p:txBody>
      </p:sp>
      <p:pic>
        <p:nvPicPr>
          <p:cNvPr id="1028" name="Picture 4" descr="https://encrypted-tbn3.gstatic.com/images?q=tbn:ANd9GcSfMPZ39odhjV1Coz17x9Yqv2F-FPbqTL6Vqy58XtUGTfdbTOh8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86232">
            <a:off x="7486767" y="4243937"/>
            <a:ext cx="666197" cy="6661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lestonemktg.com/wp-content/uploads/2014/04/twitter-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47121">
            <a:off x="7685691" y="5067521"/>
            <a:ext cx="721353" cy="721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793102">
            <a:off x="8199129" y="3752171"/>
            <a:ext cx="4330396" cy="646331"/>
          </a:xfrm>
          <a:prstGeom prst="rect">
            <a:avLst/>
          </a:prstGeom>
          <a:noFill/>
        </p:spPr>
        <p:txBody>
          <a:bodyPr wrap="square" rtlCol="0">
            <a:spAutoFit/>
          </a:bodyPr>
          <a:lstStyle/>
          <a:p>
            <a:r>
              <a:rPr lang="en-GB" sz="3600" dirty="0" smtClean="0">
                <a:solidFill>
                  <a:srgbClr val="002060"/>
                </a:solidFill>
                <a:latin typeface="Copa Sharp BTN" panose="020B07040302030B0306" pitchFamily="34" charset="0"/>
              </a:rPr>
              <a:t>Carr Hill High School</a:t>
            </a:r>
            <a:endParaRPr lang="en-GB" sz="3600" dirty="0">
              <a:solidFill>
                <a:srgbClr val="002060"/>
              </a:solidFill>
              <a:latin typeface="Copa Sharp BTN" panose="020B07040302030B0306" pitchFamily="34" charset="0"/>
            </a:endParaRPr>
          </a:p>
        </p:txBody>
      </p:sp>
      <p:sp>
        <p:nvSpPr>
          <p:cNvPr id="10" name="TextBox 9"/>
          <p:cNvSpPr txBox="1"/>
          <p:nvPr/>
        </p:nvSpPr>
        <p:spPr>
          <a:xfrm rot="20793102">
            <a:off x="8383549" y="4560854"/>
            <a:ext cx="4330396" cy="646331"/>
          </a:xfrm>
          <a:prstGeom prst="rect">
            <a:avLst/>
          </a:prstGeom>
          <a:noFill/>
        </p:spPr>
        <p:txBody>
          <a:bodyPr wrap="square" rtlCol="0">
            <a:spAutoFit/>
          </a:bodyPr>
          <a:lstStyle/>
          <a:p>
            <a:r>
              <a:rPr lang="en-GB" sz="3600" dirty="0" smtClean="0">
                <a:solidFill>
                  <a:srgbClr val="002060"/>
                </a:solidFill>
                <a:latin typeface="Copa Sharp BTN" panose="020B07040302030B0306" pitchFamily="34" charset="0"/>
              </a:rPr>
              <a:t>@</a:t>
            </a:r>
            <a:r>
              <a:rPr lang="en-GB" sz="3600" dirty="0" err="1" smtClean="0">
                <a:solidFill>
                  <a:srgbClr val="002060"/>
                </a:solidFill>
                <a:latin typeface="Copa Sharp BTN" panose="020B07040302030B0306" pitchFamily="34" charset="0"/>
              </a:rPr>
              <a:t>CarrHillSchool</a:t>
            </a:r>
            <a:endParaRPr lang="en-GB" sz="3600" dirty="0">
              <a:solidFill>
                <a:srgbClr val="002060"/>
              </a:solidFill>
              <a:latin typeface="Copa Sharp BTN" panose="020B07040302030B0306" pitchFamily="34" charset="0"/>
            </a:endParaRPr>
          </a:p>
        </p:txBody>
      </p:sp>
    </p:spTree>
    <p:extLst>
      <p:ext uri="{BB962C8B-B14F-4D97-AF65-F5344CB8AC3E}">
        <p14:creationId xmlns:p14="http://schemas.microsoft.com/office/powerpoint/2010/main" val="1765512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2204865"/>
            <a:ext cx="10801200" cy="4032447"/>
          </a:xfrm>
        </p:spPr>
        <p:txBody>
          <a:bodyPr>
            <a:noAutofit/>
          </a:bodyPr>
          <a:lstStyle/>
          <a:p>
            <a:pPr marL="0" indent="0">
              <a:buNone/>
            </a:pPr>
            <a:r>
              <a:rPr lang="en-GB" sz="2000" dirty="0"/>
              <a:t>GCSEs and A levels in England are being reformed, to match the best systems in the world and keep pace with universities’ and employers’ demands.</a:t>
            </a:r>
          </a:p>
          <a:p>
            <a:pPr marL="0" indent="0">
              <a:buNone/>
            </a:pPr>
            <a:endParaRPr lang="en-GB" sz="2000" dirty="0"/>
          </a:p>
          <a:p>
            <a:r>
              <a:rPr lang="en-GB" sz="2000" dirty="0"/>
              <a:t>GCSE </a:t>
            </a:r>
            <a:r>
              <a:rPr lang="en-GB" sz="2000" b="1" dirty="0"/>
              <a:t>content</a:t>
            </a:r>
            <a:r>
              <a:rPr lang="en-GB" sz="2000" dirty="0"/>
              <a:t> will be more </a:t>
            </a:r>
            <a:r>
              <a:rPr lang="en-GB" sz="2000" dirty="0" smtClean="0"/>
              <a:t>challenging and rigorous </a:t>
            </a:r>
            <a:r>
              <a:rPr lang="en-GB" sz="2000" dirty="0"/>
              <a:t>but still suitable for all </a:t>
            </a:r>
            <a:r>
              <a:rPr lang="en-GB" sz="2000" dirty="0" smtClean="0"/>
              <a:t>abilities.</a:t>
            </a:r>
            <a:endParaRPr lang="en-GB" sz="2000" dirty="0"/>
          </a:p>
          <a:p>
            <a:r>
              <a:rPr lang="en-GB" sz="2000" dirty="0"/>
              <a:t>GCSEs will be </a:t>
            </a:r>
            <a:r>
              <a:rPr lang="en-GB" sz="2000" b="1" dirty="0"/>
              <a:t>graded</a:t>
            </a:r>
            <a:r>
              <a:rPr lang="en-GB" sz="2000" dirty="0"/>
              <a:t> on a new scale of 9 to 1 rather than A* to </a:t>
            </a:r>
            <a:r>
              <a:rPr lang="en-GB" sz="2000" dirty="0" smtClean="0"/>
              <a:t>G, </a:t>
            </a:r>
            <a:r>
              <a:rPr lang="en-GB" sz="2000" dirty="0"/>
              <a:t>with 9 the highest grade, to distinguish clearly between the reformed and unreformed </a:t>
            </a:r>
            <a:r>
              <a:rPr lang="en-GB" sz="2000" dirty="0" smtClean="0"/>
              <a:t>qualifications.</a:t>
            </a:r>
          </a:p>
          <a:p>
            <a:r>
              <a:rPr lang="en-GB" sz="2000" b="1" dirty="0" smtClean="0"/>
              <a:t>Assessment</a:t>
            </a:r>
            <a:r>
              <a:rPr lang="en-GB" sz="2000" dirty="0" smtClean="0"/>
              <a:t> is mostly by examination rather than partly by coursework.</a:t>
            </a:r>
          </a:p>
          <a:p>
            <a:r>
              <a:rPr lang="en-GB" sz="2000" dirty="0" smtClean="0"/>
              <a:t>Foundation and higher </a:t>
            </a:r>
            <a:r>
              <a:rPr lang="en-GB" sz="2000" b="1" dirty="0" smtClean="0"/>
              <a:t>tiers</a:t>
            </a:r>
            <a:r>
              <a:rPr lang="en-GB" sz="2000" dirty="0" smtClean="0"/>
              <a:t> are now only available in maths, science and languages. </a:t>
            </a:r>
          </a:p>
          <a:p>
            <a:r>
              <a:rPr lang="en-GB" sz="2000" b="1" dirty="0" smtClean="0"/>
              <a:t>Grading</a:t>
            </a:r>
            <a:r>
              <a:rPr lang="en-GB" sz="2000" dirty="0" smtClean="0"/>
              <a:t> is now on a 1-9 scale rather than on an A*-G scale.</a:t>
            </a:r>
            <a:endParaRPr lang="en-GB" sz="2000" dirty="0"/>
          </a:p>
          <a:p>
            <a:pPr fontAlgn="base"/>
            <a:endParaRPr lang="en-GB" sz="2000" dirty="0" smtClean="0"/>
          </a:p>
          <a:p>
            <a:pPr fontAlgn="base"/>
            <a:endParaRPr lang="en-GB" sz="2000" dirty="0"/>
          </a:p>
          <a:p>
            <a:pPr fontAlgn="base"/>
            <a:endParaRPr lang="en-GB" sz="2000" dirty="0" smtClean="0">
              <a:solidFill>
                <a:srgbClr val="404040"/>
              </a:solidFill>
              <a:latin typeface="+mj-lt"/>
            </a:endParaRPr>
          </a:p>
        </p:txBody>
      </p:sp>
      <p:sp>
        <p:nvSpPr>
          <p:cNvPr id="4" name="Title 3"/>
          <p:cNvSpPr>
            <a:spLocks noGrp="1"/>
          </p:cNvSpPr>
          <p:nvPr>
            <p:ph type="title"/>
          </p:nvPr>
        </p:nvSpPr>
        <p:spPr>
          <a:xfrm>
            <a:off x="609600" y="701824"/>
            <a:ext cx="10972800" cy="1143000"/>
          </a:xfrm>
        </p:spPr>
        <p:txBody>
          <a:bodyPr>
            <a:normAutofit/>
          </a:bodyPr>
          <a:lstStyle/>
          <a:p>
            <a:r>
              <a:rPr lang="en-GB" dirty="0"/>
              <a:t>Why and how are </a:t>
            </a:r>
            <a:r>
              <a:rPr lang="en-GB" dirty="0" smtClean="0"/>
              <a:t>GCSEs changing</a:t>
            </a:r>
            <a:r>
              <a:rPr lang="en-GB" dirty="0"/>
              <a:t>?</a:t>
            </a:r>
          </a:p>
        </p:txBody>
      </p:sp>
    </p:spTree>
    <p:extLst>
      <p:ext uri="{BB962C8B-B14F-4D97-AF65-F5344CB8AC3E}">
        <p14:creationId xmlns:p14="http://schemas.microsoft.com/office/powerpoint/2010/main" val="3078226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gglescliffe.org.uk/images/documents/exams/2015/ofqual-grading-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16632"/>
            <a:ext cx="4752528" cy="5897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independent.co.uk/s3fs-public/styles/story_medium/public/thumbnails/image/2017/08/01/13/gra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061" y="980728"/>
            <a:ext cx="4066483" cy="484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13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43572" y="1556792"/>
          <a:ext cx="7704856" cy="4104450"/>
        </p:xfrm>
        <a:graphic>
          <a:graphicData uri="http://schemas.openxmlformats.org/drawingml/2006/table">
            <a:tbl>
              <a:tblPr/>
              <a:tblGrid>
                <a:gridCol w="1261771"/>
                <a:gridCol w="1288617"/>
                <a:gridCol w="1288617"/>
                <a:gridCol w="1288617"/>
                <a:gridCol w="1288617"/>
                <a:gridCol w="1288617"/>
              </a:tblGrid>
              <a:tr h="442397">
                <a:tc gridSpan="6">
                  <a:txBody>
                    <a:bodyPr/>
                    <a:lstStyle/>
                    <a:p>
                      <a:pPr algn="ctr" fontAlgn="ctr"/>
                      <a:r>
                        <a:rPr lang="en-GB" sz="2000" b="0" i="0" u="none" strike="noStrike" dirty="0">
                          <a:solidFill>
                            <a:srgbClr val="0070C0"/>
                          </a:solidFill>
                          <a:effectLst/>
                          <a:latin typeface="Calibri" panose="020F0502020204030204" pitchFamily="34" charset="0"/>
                        </a:rPr>
                        <a:t>Above Average School - Physics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56374">
                <a:tc>
                  <a:txBody>
                    <a:bodyPr/>
                    <a:lstStyle/>
                    <a:p>
                      <a:pPr algn="ctr" fontAlgn="ctr"/>
                      <a:r>
                        <a:rPr lang="en-GB" sz="1600" b="1" i="1" u="none" strike="noStrike">
                          <a:solidFill>
                            <a:srgbClr val="000000"/>
                          </a:solidFill>
                          <a:effectLst/>
                          <a:latin typeface="Calibri" panose="020F0502020204030204" pitchFamily="34" charset="0"/>
                        </a:rPr>
                        <a:t>KS2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GB" sz="1600" b="1" i="1" u="none" strike="noStrike">
                          <a:solidFill>
                            <a:srgbClr val="000000"/>
                          </a:solidFill>
                          <a:effectLst/>
                          <a:latin typeface="Calibri" panose="020F0502020204030204" pitchFamily="34" charset="0"/>
                        </a:rPr>
                        <a:t>KS3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fontAlgn="ctr"/>
                      <a:r>
                        <a:rPr lang="en-GB" sz="1600" b="1" i="1" u="none" strike="noStrike">
                          <a:solidFill>
                            <a:srgbClr val="000000"/>
                          </a:solidFill>
                          <a:effectLst/>
                          <a:latin typeface="Calibri" panose="020F0502020204030204" pitchFamily="34" charset="0"/>
                        </a:rPr>
                        <a:t>KS4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056836">
                <a:tc>
                  <a:txBody>
                    <a:bodyPr/>
                    <a:lstStyle/>
                    <a:p>
                      <a:pPr algn="ctr" fontAlgn="ctr"/>
                      <a:r>
                        <a:rPr lang="en-GB" sz="1000" b="0" i="0" u="none" strike="noStrike">
                          <a:solidFill>
                            <a:srgbClr val="000000"/>
                          </a:solidFill>
                          <a:effectLst/>
                          <a:latin typeface="Calibri" panose="020F0502020204030204" pitchFamily="34" charset="0"/>
                        </a:rPr>
                        <a:t>Average Scaled Score (Reading / Maths)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Year 7 Target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Year 8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Year 9 Target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Year 10 Target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Year 11 Target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775">
                <a:tc>
                  <a:txBody>
                    <a:bodyPr/>
                    <a:lstStyle/>
                    <a:p>
                      <a:pPr algn="ctr" fontAlgn="ctr"/>
                      <a:r>
                        <a:rPr lang="en-GB" sz="1000" b="0" i="0" u="none" strike="noStrike">
                          <a:solidFill>
                            <a:srgbClr val="000000"/>
                          </a:solidFill>
                          <a:effectLst/>
                          <a:latin typeface="Arial" panose="020B0604020202020204" pitchFamily="34" charset="0"/>
                        </a:rPr>
                        <a:t>112-120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r>
              <a:tr h="245775">
                <a:tc>
                  <a:txBody>
                    <a:bodyPr/>
                    <a:lstStyle/>
                    <a:p>
                      <a:pPr algn="ctr" fontAlgn="ctr"/>
                      <a:r>
                        <a:rPr lang="en-GB" sz="1000" b="0" i="0" u="none" strike="noStrike">
                          <a:solidFill>
                            <a:srgbClr val="000000"/>
                          </a:solidFill>
                          <a:effectLst/>
                          <a:latin typeface="Arial" panose="020B0604020202020204" pitchFamily="34" charset="0"/>
                        </a:rPr>
                        <a:t>110-111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245775">
                <a:tc>
                  <a:txBody>
                    <a:bodyPr/>
                    <a:lstStyle/>
                    <a:p>
                      <a:pPr algn="ctr" fontAlgn="ctr"/>
                      <a:r>
                        <a:rPr lang="en-GB" sz="1000" b="0" i="0" u="none" strike="noStrike">
                          <a:solidFill>
                            <a:srgbClr val="000000"/>
                          </a:solidFill>
                          <a:effectLst/>
                          <a:latin typeface="Arial" panose="020B0604020202020204" pitchFamily="34" charset="0"/>
                        </a:rPr>
                        <a:t>107-109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r>
              <a:tr h="245775">
                <a:tc>
                  <a:txBody>
                    <a:bodyPr/>
                    <a:lstStyle/>
                    <a:p>
                      <a:pPr algn="ctr" fontAlgn="ctr"/>
                      <a:r>
                        <a:rPr lang="en-GB" sz="1000" b="0" i="0" u="none" strike="noStrike">
                          <a:solidFill>
                            <a:srgbClr val="000000"/>
                          </a:solidFill>
                          <a:effectLst/>
                          <a:latin typeface="Arial" panose="020B0604020202020204" pitchFamily="34" charset="0"/>
                        </a:rPr>
                        <a:t>103-106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245775">
                <a:tc>
                  <a:txBody>
                    <a:bodyPr/>
                    <a:lstStyle/>
                    <a:p>
                      <a:pPr algn="ctr" fontAlgn="ctr"/>
                      <a:r>
                        <a:rPr lang="en-GB" sz="1000" b="0" i="0" u="none" strike="noStrike">
                          <a:solidFill>
                            <a:srgbClr val="000000"/>
                          </a:solidFill>
                          <a:effectLst/>
                          <a:latin typeface="Arial" panose="020B0604020202020204" pitchFamily="34" charset="0"/>
                        </a:rPr>
                        <a:t>99-102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45775">
                <a:tc>
                  <a:txBody>
                    <a:bodyPr/>
                    <a:lstStyle/>
                    <a:p>
                      <a:pPr algn="ctr" fontAlgn="ctr"/>
                      <a:r>
                        <a:rPr lang="en-GB" sz="1000" b="0" i="0" u="none" strike="noStrike">
                          <a:solidFill>
                            <a:srgbClr val="000000"/>
                          </a:solidFill>
                          <a:effectLst/>
                          <a:latin typeface="Arial" panose="020B0604020202020204" pitchFamily="34" charset="0"/>
                        </a:rPr>
                        <a:t>93-98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245775">
                <a:tc>
                  <a:txBody>
                    <a:bodyPr/>
                    <a:lstStyle/>
                    <a:p>
                      <a:pPr algn="ctr" fontAlgn="ctr"/>
                      <a:r>
                        <a:rPr lang="en-GB" sz="1000" b="0" i="0" u="none" strike="noStrike">
                          <a:solidFill>
                            <a:srgbClr val="000000"/>
                          </a:solidFill>
                          <a:effectLst/>
                          <a:latin typeface="Arial" panose="020B0604020202020204" pitchFamily="34" charset="0"/>
                        </a:rPr>
                        <a:t>89-92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245775">
                <a:tc>
                  <a:txBody>
                    <a:bodyPr/>
                    <a:lstStyle/>
                    <a:p>
                      <a:pPr algn="ctr" fontAlgn="ctr"/>
                      <a:r>
                        <a:rPr lang="en-GB" sz="1000" b="0" i="0" u="none" strike="noStrike">
                          <a:solidFill>
                            <a:srgbClr val="000000"/>
                          </a:solidFill>
                          <a:effectLst/>
                          <a:latin typeface="Arial" panose="020B0604020202020204" pitchFamily="34" charset="0"/>
                        </a:rPr>
                        <a:t>80-88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82643">
                <a:tc>
                  <a:txBody>
                    <a:bodyPr/>
                    <a:lstStyle/>
                    <a:p>
                      <a:pPr algn="ctr" fontAlgn="ctr"/>
                      <a:r>
                        <a:rPr lang="en-GB" sz="600" b="0" i="0" u="none" strike="noStrike">
                          <a:solidFill>
                            <a:srgbClr val="000000"/>
                          </a:solidFill>
                          <a:effectLst/>
                          <a:latin typeface="Calibri" panose="020F0502020204030204" pitchFamily="34" charset="0"/>
                        </a:rPr>
                        <a:t>Below Level Test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sp>
        <p:nvSpPr>
          <p:cNvPr id="5" name="Title 4"/>
          <p:cNvSpPr>
            <a:spLocks noGrp="1"/>
          </p:cNvSpPr>
          <p:nvPr>
            <p:ph type="title"/>
          </p:nvPr>
        </p:nvSpPr>
        <p:spPr/>
        <p:txBody>
          <a:bodyPr/>
          <a:lstStyle/>
          <a:p>
            <a:r>
              <a:rPr lang="en-GB" dirty="0" smtClean="0"/>
              <a:t>Setting Targets</a:t>
            </a:r>
            <a:endParaRPr lang="en-GB" dirty="0"/>
          </a:p>
        </p:txBody>
      </p:sp>
    </p:spTree>
    <p:extLst>
      <p:ext uri="{BB962C8B-B14F-4D97-AF65-F5344CB8AC3E}">
        <p14:creationId xmlns:p14="http://schemas.microsoft.com/office/powerpoint/2010/main" val="1875605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24" y="1196752"/>
            <a:ext cx="10972800" cy="1143000"/>
          </a:xfrm>
        </p:spPr>
        <p:txBody>
          <a:bodyPr>
            <a:normAutofit/>
          </a:bodyPr>
          <a:lstStyle/>
          <a:p>
            <a:r>
              <a:rPr lang="en-GB" sz="4000" dirty="0" smtClean="0"/>
              <a:t>Keeping track of progress</a:t>
            </a:r>
            <a:endParaRPr lang="en-GB" sz="4000" dirty="0"/>
          </a:p>
        </p:txBody>
      </p:sp>
      <p:sp>
        <p:nvSpPr>
          <p:cNvPr id="4" name="Content Placeholder 3"/>
          <p:cNvSpPr>
            <a:spLocks noGrp="1"/>
          </p:cNvSpPr>
          <p:nvPr>
            <p:ph sz="half" idx="1"/>
          </p:nvPr>
        </p:nvSpPr>
        <p:spPr>
          <a:xfrm>
            <a:off x="911424" y="2924944"/>
            <a:ext cx="7718648" cy="3412976"/>
          </a:xfrm>
        </p:spPr>
        <p:txBody>
          <a:bodyPr/>
          <a:lstStyle/>
          <a:p>
            <a:r>
              <a:rPr lang="en-GB" dirty="0"/>
              <a:t>Flight </a:t>
            </a:r>
            <a:r>
              <a:rPr lang="en-GB" dirty="0" smtClean="0"/>
              <a:t>paths.</a:t>
            </a:r>
            <a:endParaRPr lang="en-GB" dirty="0"/>
          </a:p>
          <a:p>
            <a:r>
              <a:rPr lang="en-GB" dirty="0"/>
              <a:t>Allows tracking of progress against </a:t>
            </a:r>
            <a:r>
              <a:rPr lang="en-GB" dirty="0" smtClean="0"/>
              <a:t>targets.</a:t>
            </a:r>
            <a:endParaRPr lang="en-GB" dirty="0"/>
          </a:p>
          <a:p>
            <a:r>
              <a:rPr lang="en-GB" dirty="0"/>
              <a:t>Find them in student </a:t>
            </a:r>
            <a:r>
              <a:rPr lang="en-GB" dirty="0" smtClean="0"/>
              <a:t>planners.</a:t>
            </a:r>
            <a:endParaRPr lang="en-GB" dirty="0"/>
          </a:p>
          <a:p>
            <a:endParaRPr lang="en-GB" dirty="0" smtClean="0"/>
          </a:p>
          <a:p>
            <a:endParaRPr lang="en-GB" dirty="0"/>
          </a:p>
        </p:txBody>
      </p:sp>
    </p:spTree>
    <p:extLst>
      <p:ext uri="{BB962C8B-B14F-4D97-AF65-F5344CB8AC3E}">
        <p14:creationId xmlns:p14="http://schemas.microsoft.com/office/powerpoint/2010/main" val="336970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55440" y="298245"/>
            <a:ext cx="4552724" cy="6465929"/>
          </a:xfrm>
          <a:prstGeom prst="rect">
            <a:avLst/>
          </a:prstGeom>
        </p:spPr>
      </p:pic>
      <p:pic>
        <p:nvPicPr>
          <p:cNvPr id="10" name="Picture 9"/>
          <p:cNvPicPr>
            <a:picLocks noChangeAspect="1"/>
          </p:cNvPicPr>
          <p:nvPr/>
        </p:nvPicPr>
        <p:blipFill>
          <a:blip r:embed="rId3"/>
          <a:stretch>
            <a:fillRect/>
          </a:stretch>
        </p:blipFill>
        <p:spPr>
          <a:xfrm>
            <a:off x="6600056" y="298244"/>
            <a:ext cx="4456560" cy="6465929"/>
          </a:xfrm>
          <a:prstGeom prst="rect">
            <a:avLst/>
          </a:prstGeom>
        </p:spPr>
      </p:pic>
    </p:spTree>
    <p:extLst>
      <p:ext uri="{BB962C8B-B14F-4D97-AF65-F5344CB8AC3E}">
        <p14:creationId xmlns:p14="http://schemas.microsoft.com/office/powerpoint/2010/main" val="2409636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476672"/>
            <a:ext cx="10972800" cy="1143000"/>
          </a:xfrm>
        </p:spPr>
        <p:txBody>
          <a:bodyPr/>
          <a:lstStyle/>
          <a:p>
            <a:r>
              <a:rPr lang="en-GB" dirty="0" smtClean="0"/>
              <a:t>Reports</a:t>
            </a:r>
            <a:endParaRPr lang="en-GB" dirty="0"/>
          </a:p>
        </p:txBody>
      </p:sp>
      <p:sp>
        <p:nvSpPr>
          <p:cNvPr id="3" name="Content Placeholder 2"/>
          <p:cNvSpPr>
            <a:spLocks noGrp="1"/>
          </p:cNvSpPr>
          <p:nvPr>
            <p:ph idx="1"/>
          </p:nvPr>
        </p:nvSpPr>
        <p:spPr>
          <a:xfrm>
            <a:off x="695400" y="1916832"/>
            <a:ext cx="10441160" cy="3340968"/>
          </a:xfrm>
        </p:spPr>
        <p:txBody>
          <a:bodyPr>
            <a:normAutofit/>
          </a:bodyPr>
          <a:lstStyle/>
          <a:p>
            <a:r>
              <a:rPr lang="en-GB" sz="2400" dirty="0"/>
              <a:t>1-9 grade and A-C confidence level reported in all </a:t>
            </a:r>
            <a:r>
              <a:rPr lang="en-GB" sz="2400" dirty="0" smtClean="0"/>
              <a:t>subjects. For example 1A.</a:t>
            </a:r>
            <a:endParaRPr lang="en-GB" sz="2400" dirty="0"/>
          </a:p>
          <a:p>
            <a:r>
              <a:rPr lang="en-GB" sz="2400" dirty="0" smtClean="0"/>
              <a:t>A </a:t>
            </a:r>
            <a:r>
              <a:rPr lang="en-GB" sz="2400" dirty="0"/>
              <a:t>– very confident of </a:t>
            </a:r>
            <a:r>
              <a:rPr lang="en-GB" sz="2400" dirty="0" smtClean="0"/>
              <a:t>grade.</a:t>
            </a:r>
            <a:endParaRPr lang="en-GB" sz="2400" dirty="0"/>
          </a:p>
          <a:p>
            <a:r>
              <a:rPr lang="en-GB" sz="2400" dirty="0" smtClean="0"/>
              <a:t>B </a:t>
            </a:r>
            <a:r>
              <a:rPr lang="en-GB" sz="2400" dirty="0"/>
              <a:t>– confident of </a:t>
            </a:r>
            <a:r>
              <a:rPr lang="en-GB" sz="2400" dirty="0" smtClean="0"/>
              <a:t>grade.</a:t>
            </a:r>
            <a:endParaRPr lang="en-GB" sz="2400" dirty="0"/>
          </a:p>
          <a:p>
            <a:r>
              <a:rPr lang="en-GB" sz="2400" dirty="0" smtClean="0"/>
              <a:t>C </a:t>
            </a:r>
            <a:r>
              <a:rPr lang="en-GB" sz="2400" dirty="0"/>
              <a:t>– not as confident of </a:t>
            </a:r>
            <a:r>
              <a:rPr lang="en-GB" sz="2400" dirty="0" smtClean="0"/>
              <a:t>grade.</a:t>
            </a:r>
            <a:endParaRPr lang="en-GB" sz="2400" dirty="0"/>
          </a:p>
          <a:p>
            <a:r>
              <a:rPr lang="en-GB" sz="2400" dirty="0"/>
              <a:t>Available on Moodle. Paper copies can be requested from the data </a:t>
            </a:r>
            <a:r>
              <a:rPr lang="en-GB" sz="2400" dirty="0" smtClean="0"/>
              <a:t>manager.</a:t>
            </a:r>
            <a:endParaRPr lang="en-GB" sz="2400" dirty="0"/>
          </a:p>
          <a:p>
            <a:r>
              <a:rPr lang="en-GB" sz="2400" dirty="0" smtClean="0"/>
              <a:t>December, March, May and July.</a:t>
            </a:r>
          </a:p>
          <a:p>
            <a:r>
              <a:rPr lang="en-GB" sz="2400" dirty="0" smtClean="0"/>
              <a:t>A subject in the “red” is a cause for concern.</a:t>
            </a:r>
            <a:endParaRPr lang="en-GB" sz="2400" dirty="0"/>
          </a:p>
        </p:txBody>
      </p:sp>
    </p:spTree>
    <p:extLst>
      <p:ext uri="{BB962C8B-B14F-4D97-AF65-F5344CB8AC3E}">
        <p14:creationId xmlns:p14="http://schemas.microsoft.com/office/powerpoint/2010/main" val="2786009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0933" y="2204864"/>
            <a:ext cx="6681067" cy="1303094"/>
          </a:xfrm>
        </p:spPr>
        <p:txBody>
          <a:bodyPr>
            <a:normAutofit fontScale="90000"/>
          </a:bodyPr>
          <a:lstStyle/>
          <a:p>
            <a:r>
              <a:rPr lang="en-GB" sz="7200" dirty="0" smtClean="0"/>
              <a:t>English</a:t>
            </a:r>
            <a:br>
              <a:rPr lang="en-GB" sz="7200" dirty="0" smtClean="0"/>
            </a:br>
            <a:r>
              <a:rPr lang="en-GB" sz="2200" b="0" dirty="0" smtClean="0"/>
              <a:t/>
            </a:r>
            <a:br>
              <a:rPr lang="en-GB" sz="2200" b="0" dirty="0" smtClean="0"/>
            </a:br>
            <a:endParaRPr lang="en-GB" sz="2200" b="0" dirty="0"/>
          </a:p>
        </p:txBody>
      </p:sp>
      <p:pic>
        <p:nvPicPr>
          <p:cNvPr id="2052" name="Picture 4" descr="http://www.hkedcity.net/ereading/content_file/218/1765/cover1642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75" r="3735" b="3471"/>
          <a:stretch/>
        </p:blipFill>
        <p:spPr bwMode="auto">
          <a:xfrm rot="21055057">
            <a:off x="1415480" y="1052736"/>
            <a:ext cx="2952328" cy="451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48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a:t>
            </a:r>
            <a:endParaRPr lang="en-GB" dirty="0"/>
          </a:p>
        </p:txBody>
      </p:sp>
      <p:sp>
        <p:nvSpPr>
          <p:cNvPr id="3" name="Content Placeholder 2"/>
          <p:cNvSpPr>
            <a:spLocks noGrp="1"/>
          </p:cNvSpPr>
          <p:nvPr>
            <p:ph idx="1"/>
          </p:nvPr>
        </p:nvSpPr>
        <p:spPr>
          <a:xfrm>
            <a:off x="609600" y="1600200"/>
            <a:ext cx="10972800" cy="4133055"/>
          </a:xfrm>
        </p:spPr>
        <p:txBody>
          <a:bodyPr>
            <a:normAutofit fontScale="92500" lnSpcReduction="20000"/>
          </a:bodyPr>
          <a:lstStyle/>
          <a:p>
            <a:pPr marL="0" indent="0">
              <a:buNone/>
            </a:pPr>
            <a:r>
              <a:rPr lang="en-GB" dirty="0" smtClean="0"/>
              <a:t>There are actually two qualifications:</a:t>
            </a:r>
          </a:p>
          <a:p>
            <a:r>
              <a:rPr lang="en-GB" dirty="0" smtClean="0"/>
              <a:t>GCSE English Language (AQA)</a:t>
            </a:r>
          </a:p>
          <a:p>
            <a:r>
              <a:rPr lang="en-GB" dirty="0" smtClean="0"/>
              <a:t>GCSE English Literature (AQA)</a:t>
            </a:r>
          </a:p>
          <a:p>
            <a:pPr marL="0" indent="0">
              <a:buNone/>
            </a:pPr>
            <a:r>
              <a:rPr lang="en-GB" dirty="0" smtClean="0"/>
              <a:t>ALL pupils at </a:t>
            </a:r>
            <a:r>
              <a:rPr lang="en-GB" dirty="0" err="1" smtClean="0"/>
              <a:t>Carr</a:t>
            </a:r>
            <a:r>
              <a:rPr lang="en-GB" dirty="0" smtClean="0"/>
              <a:t> Hill will follow a joint programme of study and the vast majority will be entered for both qualifications at the end of two years. They are exam only – no coursework or controlled assessments.</a:t>
            </a:r>
          </a:p>
          <a:p>
            <a:pPr marL="0" indent="0">
              <a:buNone/>
            </a:pPr>
            <a:r>
              <a:rPr lang="en-GB" dirty="0" smtClean="0"/>
              <a:t>Your child will already be familiar with the exam requirements as they will have completed similar work and assessments in Y9.</a:t>
            </a:r>
          </a:p>
          <a:p>
            <a:pPr marL="0" indent="0">
              <a:buNone/>
            </a:pPr>
            <a:endParaRPr lang="en-GB" dirty="0"/>
          </a:p>
        </p:txBody>
      </p:sp>
    </p:spTree>
    <p:extLst>
      <p:ext uri="{BB962C8B-B14F-4D97-AF65-F5344CB8AC3E}">
        <p14:creationId xmlns:p14="http://schemas.microsoft.com/office/powerpoint/2010/main" val="1455232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9376" y="260648"/>
            <a:ext cx="11103024" cy="648072"/>
          </a:xfrm>
        </p:spPr>
        <p:txBody>
          <a:bodyPr>
            <a:normAutofit fontScale="90000"/>
          </a:bodyPr>
          <a:lstStyle/>
          <a:p>
            <a:r>
              <a:rPr lang="en-GB" dirty="0" smtClean="0"/>
              <a:t>English Language</a:t>
            </a:r>
            <a:endParaRPr lang="en-GB" dirty="0"/>
          </a:p>
        </p:txBody>
      </p:sp>
      <p:pic>
        <p:nvPicPr>
          <p:cNvPr id="1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3352" y="1250612"/>
            <a:ext cx="5560661" cy="455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Content Placeholder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58820" y="1250612"/>
            <a:ext cx="6069827" cy="455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965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English Language</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28" y="1552090"/>
            <a:ext cx="8820472" cy="302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83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492896"/>
            <a:ext cx="8352928" cy="1303094"/>
          </a:xfrm>
        </p:spPr>
        <p:txBody>
          <a:bodyPr>
            <a:normAutofit fontScale="90000"/>
          </a:bodyPr>
          <a:lstStyle/>
          <a:p>
            <a:r>
              <a:rPr lang="en-GB" sz="7200" dirty="0" smtClean="0"/>
              <a:t>Show my Homework</a:t>
            </a:r>
            <a:br>
              <a:rPr lang="en-GB" sz="7200" dirty="0" smtClean="0"/>
            </a:br>
            <a:r>
              <a:rPr lang="en-GB" sz="2200" b="0" dirty="0" smtClean="0"/>
              <a:t>Liz Hilton-Peet</a:t>
            </a:r>
            <a:r>
              <a:rPr lang="en-GB" sz="2200" b="0" dirty="0" smtClean="0"/>
              <a:t/>
            </a:r>
            <a:br>
              <a:rPr lang="en-GB" sz="2200" b="0" dirty="0" smtClean="0"/>
            </a:br>
            <a:r>
              <a:rPr lang="en-GB" sz="2200" b="0" dirty="0" smtClean="0"/>
              <a:t>Assistant </a:t>
            </a:r>
            <a:r>
              <a:rPr lang="en-GB" sz="2200" b="0" dirty="0" err="1" smtClean="0"/>
              <a:t>Headteacher</a:t>
            </a:r>
            <a:r>
              <a:rPr lang="en-GB" sz="2200" b="0" dirty="0" smtClean="0"/>
              <a:t/>
            </a:r>
            <a:br>
              <a:rPr lang="en-GB" sz="2200" b="0" dirty="0" smtClean="0"/>
            </a:br>
            <a:endParaRPr lang="en-GB" sz="2200" b="0" dirty="0"/>
          </a:p>
        </p:txBody>
      </p:sp>
    </p:spTree>
    <p:extLst>
      <p:ext uri="{BB962C8B-B14F-4D97-AF65-F5344CB8AC3E}">
        <p14:creationId xmlns:p14="http://schemas.microsoft.com/office/powerpoint/2010/main" val="3197685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1344" y="908720"/>
            <a:ext cx="5456808" cy="4752528"/>
          </a:xfrm>
          <a:solidFill>
            <a:schemeClr val="accent1">
              <a:lumMod val="20000"/>
              <a:lumOff val="80000"/>
            </a:schemeClr>
          </a:solidFill>
        </p:spPr>
        <p:txBody>
          <a:bodyPr>
            <a:normAutofit fontScale="40000" lnSpcReduction="20000"/>
          </a:bodyPr>
          <a:lstStyle/>
          <a:p>
            <a:pPr marL="0" indent="0">
              <a:buNone/>
            </a:pPr>
            <a:r>
              <a:rPr lang="en-GB" sz="5100" b="1" dirty="0">
                <a:solidFill>
                  <a:schemeClr val="tx2"/>
                </a:solidFill>
              </a:rPr>
              <a:t>GCSE English Literature</a:t>
            </a:r>
            <a:br>
              <a:rPr lang="en-GB" sz="5100" b="1" dirty="0">
                <a:solidFill>
                  <a:schemeClr val="tx2"/>
                </a:solidFill>
              </a:rPr>
            </a:br>
            <a:r>
              <a:rPr lang="en-GB" sz="5100" b="1" dirty="0">
                <a:solidFill>
                  <a:schemeClr val="tx2"/>
                </a:solidFill>
              </a:rPr>
              <a:t> Paper </a:t>
            </a:r>
            <a:r>
              <a:rPr lang="en-GB" sz="5100" b="1" dirty="0" smtClean="0">
                <a:solidFill>
                  <a:schemeClr val="tx2"/>
                </a:solidFill>
              </a:rPr>
              <a:t>1</a:t>
            </a:r>
          </a:p>
          <a:p>
            <a:endParaRPr lang="en-GB" sz="3800" dirty="0" smtClean="0">
              <a:solidFill>
                <a:schemeClr val="tx2"/>
              </a:solidFill>
            </a:endParaRPr>
          </a:p>
          <a:p>
            <a:pPr marL="0" indent="0">
              <a:buClr>
                <a:schemeClr val="tx1"/>
              </a:buClr>
              <a:buNone/>
            </a:pPr>
            <a:r>
              <a:rPr lang="en-GB" sz="4200" dirty="0">
                <a:cs typeface="Arial" charset="0"/>
              </a:rPr>
              <a:t>1 hour 45 minutes.</a:t>
            </a:r>
          </a:p>
          <a:p>
            <a:pPr marL="0" indent="0">
              <a:buNone/>
            </a:pPr>
            <a:endParaRPr lang="en-GB" sz="4200" dirty="0">
              <a:cs typeface="Arial" charset="0"/>
            </a:endParaRPr>
          </a:p>
          <a:p>
            <a:pPr marL="0" indent="0">
              <a:buClr>
                <a:schemeClr val="tx1"/>
              </a:buClr>
              <a:buNone/>
            </a:pPr>
            <a:r>
              <a:rPr lang="en-GB" sz="4200" dirty="0">
                <a:cs typeface="Arial" charset="0"/>
              </a:rPr>
              <a:t>40 % of Literature GCSE.</a:t>
            </a:r>
          </a:p>
          <a:p>
            <a:pPr marL="0" indent="0">
              <a:buNone/>
            </a:pPr>
            <a:endParaRPr lang="en-GB" sz="4200" dirty="0">
              <a:cs typeface="Arial" charset="0"/>
            </a:endParaRPr>
          </a:p>
          <a:p>
            <a:pPr marL="0" indent="0">
              <a:buClr>
                <a:schemeClr val="tx1"/>
              </a:buClr>
              <a:buNone/>
            </a:pPr>
            <a:r>
              <a:rPr lang="en-GB" sz="4200" dirty="0">
                <a:cs typeface="Arial" charset="0"/>
              </a:rPr>
              <a:t>Two sections.</a:t>
            </a:r>
          </a:p>
          <a:p>
            <a:pPr marL="0" indent="0">
              <a:buNone/>
            </a:pPr>
            <a:endParaRPr lang="en-GB" sz="4200" dirty="0">
              <a:cs typeface="Arial" charset="0"/>
            </a:endParaRPr>
          </a:p>
          <a:p>
            <a:pPr marL="0" indent="0">
              <a:buClr>
                <a:schemeClr val="tx1"/>
              </a:buClr>
              <a:buNone/>
            </a:pPr>
            <a:r>
              <a:rPr lang="en-GB" sz="4200" dirty="0">
                <a:cs typeface="Arial" charset="0"/>
              </a:rPr>
              <a:t>Section A – Shakespeare</a:t>
            </a:r>
          </a:p>
          <a:p>
            <a:pPr marL="0" indent="0">
              <a:buClr>
                <a:schemeClr val="tx1"/>
              </a:buClr>
              <a:buNone/>
            </a:pPr>
            <a:r>
              <a:rPr lang="en-GB" sz="4200" dirty="0">
                <a:cs typeface="Arial" charset="0"/>
              </a:rPr>
              <a:t>      Includes one extract question and one whole text question.</a:t>
            </a:r>
          </a:p>
          <a:p>
            <a:pPr marL="0" indent="0">
              <a:buClr>
                <a:schemeClr val="tx1"/>
              </a:buClr>
              <a:buNone/>
            </a:pPr>
            <a:endParaRPr lang="en-GB" sz="4200" dirty="0">
              <a:cs typeface="Arial" charset="0"/>
            </a:endParaRPr>
          </a:p>
          <a:p>
            <a:pPr marL="0" indent="0">
              <a:buClr>
                <a:schemeClr val="tx1"/>
              </a:buClr>
              <a:buNone/>
            </a:pPr>
            <a:r>
              <a:rPr lang="en-GB" sz="4200" dirty="0">
                <a:cs typeface="Arial" charset="0"/>
              </a:rPr>
              <a:t>Section B – The 19</a:t>
            </a:r>
            <a:r>
              <a:rPr lang="en-GB" sz="4200" baseline="30000" dirty="0">
                <a:cs typeface="Arial" charset="0"/>
              </a:rPr>
              <a:t>th</a:t>
            </a:r>
            <a:r>
              <a:rPr lang="en-GB" sz="4200" dirty="0">
                <a:cs typeface="Arial" charset="0"/>
              </a:rPr>
              <a:t> century novel</a:t>
            </a:r>
          </a:p>
          <a:p>
            <a:pPr marL="0" indent="0">
              <a:buClr>
                <a:schemeClr val="tx1"/>
              </a:buClr>
              <a:buNone/>
            </a:pPr>
            <a:r>
              <a:rPr lang="en-GB" sz="4200" dirty="0">
                <a:cs typeface="Arial" charset="0"/>
              </a:rPr>
              <a:t>      Includes one extract question and one whole text question.</a:t>
            </a:r>
          </a:p>
          <a:p>
            <a:endParaRPr lang="en-GB" dirty="0"/>
          </a:p>
        </p:txBody>
      </p:sp>
      <p:sp>
        <p:nvSpPr>
          <p:cNvPr id="6" name="Content Placeholder 5"/>
          <p:cNvSpPr>
            <a:spLocks noGrp="1"/>
          </p:cNvSpPr>
          <p:nvPr>
            <p:ph sz="half" idx="2"/>
          </p:nvPr>
        </p:nvSpPr>
        <p:spPr>
          <a:xfrm>
            <a:off x="6168008" y="908720"/>
            <a:ext cx="5384800" cy="4680520"/>
          </a:xfrm>
          <a:solidFill>
            <a:schemeClr val="tx2">
              <a:lumMod val="40000"/>
              <a:lumOff val="60000"/>
            </a:schemeClr>
          </a:solidFill>
        </p:spPr>
        <p:txBody>
          <a:bodyPr>
            <a:normAutofit fontScale="40000" lnSpcReduction="20000"/>
          </a:bodyPr>
          <a:lstStyle/>
          <a:p>
            <a:pPr marL="0" indent="0">
              <a:buNone/>
            </a:pPr>
            <a:r>
              <a:rPr lang="en-GB" sz="5100" b="1" dirty="0">
                <a:solidFill>
                  <a:schemeClr val="tx2"/>
                </a:solidFill>
              </a:rPr>
              <a:t>GCSE English Literature </a:t>
            </a:r>
            <a:br>
              <a:rPr lang="en-GB" sz="5100" b="1" dirty="0">
                <a:solidFill>
                  <a:schemeClr val="tx2"/>
                </a:solidFill>
              </a:rPr>
            </a:br>
            <a:r>
              <a:rPr lang="en-GB" sz="5100" b="1" dirty="0">
                <a:solidFill>
                  <a:schemeClr val="tx2"/>
                </a:solidFill>
              </a:rPr>
              <a:t>Paper </a:t>
            </a:r>
            <a:r>
              <a:rPr lang="en-GB" sz="5100" b="1" dirty="0" smtClean="0">
                <a:solidFill>
                  <a:schemeClr val="tx2"/>
                </a:solidFill>
              </a:rPr>
              <a:t>2</a:t>
            </a:r>
          </a:p>
          <a:p>
            <a:pPr marL="0" indent="0">
              <a:buNone/>
            </a:pPr>
            <a:endParaRPr lang="en-GB" sz="5100" dirty="0" smtClean="0">
              <a:solidFill>
                <a:schemeClr val="tx2"/>
              </a:solidFill>
            </a:endParaRPr>
          </a:p>
          <a:p>
            <a:pPr marL="0" indent="0">
              <a:buClr>
                <a:schemeClr val="tx1"/>
              </a:buClr>
              <a:buNone/>
            </a:pPr>
            <a:r>
              <a:rPr lang="en-GB" sz="5100" dirty="0">
                <a:cs typeface="Arial" charset="0"/>
              </a:rPr>
              <a:t>2 hour 15 minutes.</a:t>
            </a:r>
          </a:p>
          <a:p>
            <a:pPr marL="0" indent="0">
              <a:buNone/>
            </a:pPr>
            <a:endParaRPr lang="en-GB" sz="5100" dirty="0">
              <a:cs typeface="Arial" charset="0"/>
            </a:endParaRPr>
          </a:p>
          <a:p>
            <a:pPr marL="0" indent="0">
              <a:buClr>
                <a:schemeClr val="tx1"/>
              </a:buClr>
              <a:buNone/>
            </a:pPr>
            <a:r>
              <a:rPr lang="en-GB" sz="5100" dirty="0">
                <a:cs typeface="Arial" charset="0"/>
              </a:rPr>
              <a:t>60% of total Literature marks.</a:t>
            </a:r>
          </a:p>
          <a:p>
            <a:pPr marL="0" indent="0">
              <a:buNone/>
            </a:pPr>
            <a:endParaRPr lang="en-GB" sz="5100" dirty="0">
              <a:cs typeface="Arial" charset="0"/>
            </a:endParaRPr>
          </a:p>
          <a:p>
            <a:pPr marL="0" indent="0">
              <a:buClr>
                <a:schemeClr val="tx1"/>
              </a:buClr>
              <a:buNone/>
            </a:pPr>
            <a:r>
              <a:rPr lang="en-GB" sz="5100" dirty="0">
                <a:cs typeface="Arial" charset="0"/>
              </a:rPr>
              <a:t>3 sections: modern </a:t>
            </a:r>
            <a:r>
              <a:rPr lang="en-GB" sz="5100" dirty="0">
                <a:solidFill>
                  <a:srgbClr val="FF0000"/>
                </a:solidFill>
                <a:cs typeface="Arial" charset="0"/>
              </a:rPr>
              <a:t>prose</a:t>
            </a:r>
            <a:r>
              <a:rPr lang="en-GB" sz="5100" dirty="0">
                <a:cs typeface="Arial" charset="0"/>
              </a:rPr>
              <a:t> or drama, poetry and unseen texts.</a:t>
            </a:r>
          </a:p>
          <a:p>
            <a:pPr marL="0" indent="0">
              <a:buClr>
                <a:schemeClr val="tx1"/>
              </a:buClr>
              <a:buNone/>
            </a:pPr>
            <a:endParaRPr lang="en-GB" sz="5100" dirty="0">
              <a:cs typeface="Arial" charset="0"/>
            </a:endParaRPr>
          </a:p>
          <a:p>
            <a:pPr marL="0" indent="0">
              <a:buClr>
                <a:schemeClr val="tx1"/>
              </a:buClr>
              <a:buNone/>
            </a:pPr>
            <a:r>
              <a:rPr lang="en-GB" sz="5100" dirty="0">
                <a:cs typeface="Arial" charset="0"/>
              </a:rPr>
              <a:t>Assesses comparison.</a:t>
            </a:r>
          </a:p>
          <a:p>
            <a:pPr marL="0" indent="0">
              <a:buNone/>
            </a:pPr>
            <a:endParaRPr lang="en-GB" dirty="0"/>
          </a:p>
        </p:txBody>
      </p:sp>
      <p:sp>
        <p:nvSpPr>
          <p:cNvPr id="7" name="Rectangle 6"/>
          <p:cNvSpPr/>
          <p:nvPr/>
        </p:nvSpPr>
        <p:spPr>
          <a:xfrm>
            <a:off x="335360" y="188640"/>
            <a:ext cx="46805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English Literature</a:t>
            </a:r>
            <a:endParaRPr lang="en-GB" dirty="0"/>
          </a:p>
        </p:txBody>
      </p:sp>
    </p:spTree>
    <p:extLst>
      <p:ext uri="{BB962C8B-B14F-4D97-AF65-F5344CB8AC3E}">
        <p14:creationId xmlns:p14="http://schemas.microsoft.com/office/powerpoint/2010/main" val="17363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Our selected literature texts</a:t>
            </a:r>
            <a:endParaRPr lang="en-GB" dirty="0"/>
          </a:p>
        </p:txBody>
      </p:sp>
      <p:sp>
        <p:nvSpPr>
          <p:cNvPr id="3" name="Content Placeholder 2"/>
          <p:cNvSpPr>
            <a:spLocks noGrp="1"/>
          </p:cNvSpPr>
          <p:nvPr>
            <p:ph sz="half" idx="1"/>
          </p:nvPr>
        </p:nvSpPr>
        <p:spPr/>
        <p:txBody>
          <a:bodyPr/>
          <a:lstStyle/>
          <a:p>
            <a:pPr marL="0" indent="0">
              <a:buNone/>
            </a:pPr>
            <a:r>
              <a:rPr lang="en-GB" dirty="0" smtClean="0">
                <a:solidFill>
                  <a:srgbClr val="FF0000"/>
                </a:solidFill>
              </a:rPr>
              <a:t>In Year 10</a:t>
            </a:r>
          </a:p>
          <a:p>
            <a:r>
              <a:rPr lang="en-GB" dirty="0" smtClean="0"/>
              <a:t>A Christmas Carol ( Paper 1 –  19</a:t>
            </a:r>
            <a:r>
              <a:rPr lang="en-GB" baseline="30000" dirty="0" smtClean="0"/>
              <a:t>th</a:t>
            </a:r>
            <a:r>
              <a:rPr lang="en-GB" dirty="0" smtClean="0"/>
              <a:t> century text)</a:t>
            </a:r>
          </a:p>
          <a:p>
            <a:r>
              <a:rPr lang="en-GB" dirty="0" smtClean="0"/>
              <a:t>Animal Farm ( Paper 2 – modern prose)</a:t>
            </a:r>
          </a:p>
          <a:p>
            <a:r>
              <a:rPr lang="en-GB" dirty="0" smtClean="0"/>
              <a:t>AQA Conflict themed anthology of poetry (Paper 2 – poetry)</a:t>
            </a:r>
            <a:endParaRPr lang="en-GB" dirty="0"/>
          </a:p>
        </p:txBody>
      </p:sp>
      <p:sp>
        <p:nvSpPr>
          <p:cNvPr id="4" name="Content Placeholder 3"/>
          <p:cNvSpPr>
            <a:spLocks noGrp="1"/>
          </p:cNvSpPr>
          <p:nvPr>
            <p:ph sz="half" idx="2"/>
          </p:nvPr>
        </p:nvSpPr>
        <p:spPr/>
        <p:txBody>
          <a:bodyPr/>
          <a:lstStyle/>
          <a:p>
            <a:pPr marL="0" indent="0">
              <a:buNone/>
            </a:pPr>
            <a:r>
              <a:rPr lang="en-GB" dirty="0">
                <a:solidFill>
                  <a:srgbClr val="FF0000"/>
                </a:solidFill>
              </a:rPr>
              <a:t>In Year 11:</a:t>
            </a:r>
          </a:p>
          <a:p>
            <a:pPr marL="0" indent="0">
              <a:buNone/>
            </a:pPr>
            <a:r>
              <a:rPr lang="en-GB" dirty="0"/>
              <a:t>Macbeth (Paper 1 – Shakespeare)</a:t>
            </a:r>
          </a:p>
          <a:p>
            <a:endParaRPr lang="en-GB" dirty="0"/>
          </a:p>
        </p:txBody>
      </p:sp>
    </p:spTree>
    <p:extLst>
      <p:ext uri="{BB962C8B-B14F-4D97-AF65-F5344CB8AC3E}">
        <p14:creationId xmlns:p14="http://schemas.microsoft.com/office/powerpoint/2010/main" val="3622361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703512" y="116634"/>
          <a:ext cx="6624736" cy="4608511"/>
        </p:xfrm>
        <a:graphic>
          <a:graphicData uri="http://schemas.openxmlformats.org/drawingml/2006/table">
            <a:tbl>
              <a:tblPr firstRow="1" firstCol="1" bandRow="1">
                <a:tableStyleId>{5C22544A-7EE6-4342-B048-85BDC9FD1C3A}</a:tableStyleId>
              </a:tblPr>
              <a:tblGrid>
                <a:gridCol w="1991297"/>
                <a:gridCol w="4633439"/>
              </a:tblGrid>
              <a:tr h="400099">
                <a:tc>
                  <a:txBody>
                    <a:bodyPr/>
                    <a:lstStyle/>
                    <a:p>
                      <a:pPr algn="just">
                        <a:lnSpc>
                          <a:spcPct val="107000"/>
                        </a:lnSpc>
                        <a:spcAft>
                          <a:spcPts val="0"/>
                        </a:spcAft>
                      </a:pPr>
                      <a:r>
                        <a:rPr lang="en-GB" sz="1200" dirty="0">
                          <a:effectLst/>
                        </a:rPr>
                        <a:t> </a:t>
                      </a:r>
                    </a:p>
                    <a:p>
                      <a:pPr algn="just">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67" marR="42467" marT="0" marB="0"/>
                </a:tc>
                <a:tc>
                  <a:txBody>
                    <a:bodyPr/>
                    <a:lstStyle/>
                    <a:p>
                      <a:pPr>
                        <a:lnSpc>
                          <a:spcPct val="107000"/>
                        </a:lnSpc>
                        <a:spcAft>
                          <a:spcPts val="0"/>
                        </a:spcAft>
                      </a:pPr>
                      <a:r>
                        <a:rPr lang="en-GB" sz="1200" dirty="0">
                          <a:effectLst/>
                        </a:rPr>
                        <a:t>First term  - novel  ‘A Christmas Carol’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67" marR="42467" marT="0" marB="0"/>
                </a:tc>
              </a:tr>
              <a:tr h="1800444">
                <a:tc>
                  <a:txBody>
                    <a:bodyPr/>
                    <a:lstStyle/>
                    <a:p>
                      <a:pPr algn="just">
                        <a:lnSpc>
                          <a:spcPct val="107000"/>
                        </a:lnSpc>
                        <a:spcAft>
                          <a:spcPts val="0"/>
                        </a:spcAft>
                      </a:pPr>
                      <a:r>
                        <a:rPr lang="en-GB" sz="1200" dirty="0">
                          <a:effectLst/>
                        </a:rPr>
                        <a:t>Literature</a:t>
                      </a:r>
                    </a:p>
                    <a:p>
                      <a:pPr algn="just">
                        <a:lnSpc>
                          <a:spcPct val="107000"/>
                        </a:lnSpc>
                        <a:spcAft>
                          <a:spcPts val="0"/>
                        </a:spcAft>
                      </a:pPr>
                      <a:r>
                        <a:rPr lang="en-GB" sz="1200" dirty="0">
                          <a:effectLst/>
                        </a:rPr>
                        <a:t> </a:t>
                      </a:r>
                    </a:p>
                    <a:p>
                      <a:pPr algn="just">
                        <a:lnSpc>
                          <a:spcPct val="107000"/>
                        </a:lnSpc>
                        <a:spcAft>
                          <a:spcPts val="0"/>
                        </a:spcAft>
                      </a:pPr>
                      <a:r>
                        <a:rPr lang="en-GB" sz="1200" dirty="0">
                          <a:effectLst/>
                        </a:rPr>
                        <a:t>Reading/writing and spoken language skills (below) threaded through literature teaching.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67" marR="42467" marT="0" marB="0"/>
                </a:tc>
                <a:tc>
                  <a:txBody>
                    <a:bodyPr/>
                    <a:lstStyle/>
                    <a:p>
                      <a:pPr>
                        <a:lnSpc>
                          <a:spcPct val="107000"/>
                        </a:lnSpc>
                        <a:spcAft>
                          <a:spcPts val="0"/>
                        </a:spcAft>
                      </a:pPr>
                      <a:r>
                        <a:rPr lang="en-GB" sz="1200" dirty="0">
                          <a:effectLst/>
                        </a:rPr>
                        <a:t>Full first term</a:t>
                      </a:r>
                    </a:p>
                    <a:p>
                      <a:pPr>
                        <a:lnSpc>
                          <a:spcPct val="107000"/>
                        </a:lnSpc>
                        <a:spcAft>
                          <a:spcPts val="0"/>
                        </a:spcAft>
                      </a:pPr>
                      <a:r>
                        <a:rPr lang="en-GB" sz="1200" dirty="0">
                          <a:effectLst/>
                        </a:rPr>
                        <a:t>19</a:t>
                      </a:r>
                      <a:r>
                        <a:rPr lang="en-GB" sz="1200" baseline="30000" dirty="0">
                          <a:effectLst/>
                        </a:rPr>
                        <a:t>th</a:t>
                      </a:r>
                      <a:r>
                        <a:rPr lang="en-GB" sz="1200" dirty="0">
                          <a:effectLst/>
                        </a:rPr>
                        <a:t> Century novel</a:t>
                      </a:r>
                    </a:p>
                    <a:p>
                      <a:pPr marL="342900" lvl="0" indent="-342900">
                        <a:lnSpc>
                          <a:spcPct val="107000"/>
                        </a:lnSpc>
                        <a:spcAft>
                          <a:spcPts val="0"/>
                        </a:spcAft>
                        <a:buFont typeface="Symbol" panose="05050102010706020507" pitchFamily="18" charset="2"/>
                        <a:buChar char=""/>
                      </a:pPr>
                      <a:r>
                        <a:rPr lang="en-GB" sz="1200" dirty="0">
                          <a:effectLst/>
                        </a:rPr>
                        <a:t>Understanding of main themes, characters and ideas</a:t>
                      </a:r>
                    </a:p>
                    <a:p>
                      <a:pPr marL="342900" lvl="0" indent="-342900">
                        <a:lnSpc>
                          <a:spcPct val="107000"/>
                        </a:lnSpc>
                        <a:spcAft>
                          <a:spcPts val="0"/>
                        </a:spcAft>
                        <a:buFont typeface="Symbol" panose="05050102010706020507" pitchFamily="18" charset="2"/>
                        <a:buChar char=""/>
                      </a:pPr>
                      <a:r>
                        <a:rPr lang="en-GB" sz="1200" dirty="0">
                          <a:effectLst/>
                        </a:rPr>
                        <a:t>Critical response</a:t>
                      </a:r>
                    </a:p>
                    <a:p>
                      <a:pPr marL="342900" lvl="0" indent="-342900">
                        <a:lnSpc>
                          <a:spcPct val="107000"/>
                        </a:lnSpc>
                        <a:spcAft>
                          <a:spcPts val="0"/>
                        </a:spcAft>
                        <a:buFont typeface="Symbol" panose="05050102010706020507" pitchFamily="18" charset="2"/>
                        <a:buChar char=""/>
                      </a:pPr>
                      <a:r>
                        <a:rPr lang="en-GB" sz="1200" dirty="0">
                          <a:effectLst/>
                        </a:rPr>
                        <a:t>Personal interpretation</a:t>
                      </a:r>
                    </a:p>
                    <a:p>
                      <a:pPr marL="342900" lvl="0" indent="-342900">
                        <a:lnSpc>
                          <a:spcPct val="107000"/>
                        </a:lnSpc>
                        <a:spcAft>
                          <a:spcPts val="0"/>
                        </a:spcAft>
                        <a:buFont typeface="Symbol" panose="05050102010706020507" pitchFamily="18" charset="2"/>
                        <a:buChar char=""/>
                      </a:pPr>
                      <a:r>
                        <a:rPr lang="en-GB" sz="1200" dirty="0">
                          <a:effectLst/>
                        </a:rPr>
                        <a:t>Use of quotations and close reference to text</a:t>
                      </a:r>
                    </a:p>
                    <a:p>
                      <a:pPr marL="342900" lvl="0" indent="-342900">
                        <a:lnSpc>
                          <a:spcPct val="107000"/>
                        </a:lnSpc>
                        <a:spcAft>
                          <a:spcPts val="0"/>
                        </a:spcAft>
                        <a:buFont typeface="Symbol" panose="05050102010706020507" pitchFamily="18" charset="2"/>
                        <a:buChar char=""/>
                      </a:pPr>
                      <a:r>
                        <a:rPr lang="en-GB" sz="1200" dirty="0">
                          <a:effectLst/>
                        </a:rPr>
                        <a:t>Key extracts and relate them to the novel</a:t>
                      </a:r>
                    </a:p>
                    <a:p>
                      <a:pPr marL="342900" lvl="0" indent="-342900">
                        <a:lnSpc>
                          <a:spcPct val="107000"/>
                        </a:lnSpc>
                        <a:spcAft>
                          <a:spcPts val="0"/>
                        </a:spcAft>
                        <a:buFont typeface="Symbol" panose="05050102010706020507" pitchFamily="18" charset="2"/>
                        <a:buChar char=""/>
                      </a:pPr>
                      <a:r>
                        <a:rPr lang="en-GB" sz="1200" dirty="0">
                          <a:effectLst/>
                        </a:rPr>
                        <a:t>Analysis of language</a:t>
                      </a:r>
                    </a:p>
                    <a:p>
                      <a:pPr marL="342900" lvl="0" indent="-342900">
                        <a:lnSpc>
                          <a:spcPct val="107000"/>
                        </a:lnSpc>
                        <a:spcAft>
                          <a:spcPts val="0"/>
                        </a:spcAft>
                        <a:buFont typeface="Symbol" panose="05050102010706020507" pitchFamily="18" charset="2"/>
                        <a:buChar char=""/>
                      </a:pPr>
                      <a:r>
                        <a:rPr lang="en-GB" sz="1200" dirty="0">
                          <a:effectLst/>
                        </a:rPr>
                        <a:t>Context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67" marR="42467" marT="0" marB="0"/>
                </a:tc>
              </a:tr>
              <a:tr h="1321676">
                <a:tc>
                  <a:txBody>
                    <a:bodyPr/>
                    <a:lstStyle/>
                    <a:p>
                      <a:pPr>
                        <a:lnSpc>
                          <a:spcPct val="107000"/>
                        </a:lnSpc>
                        <a:spcAft>
                          <a:spcPts val="0"/>
                        </a:spcAft>
                      </a:pPr>
                      <a:r>
                        <a:rPr lang="en-GB" sz="1200">
                          <a:effectLst/>
                        </a:rPr>
                        <a:t>Reading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2467" marR="42467" marT="0" marB="0"/>
                </a:tc>
                <a:tc>
                  <a:txBody>
                    <a:bodyPr/>
                    <a:lstStyle/>
                    <a:p>
                      <a:pPr>
                        <a:spcAft>
                          <a:spcPts val="0"/>
                        </a:spcAft>
                      </a:pPr>
                      <a:r>
                        <a:rPr lang="en-GB" sz="1200" dirty="0">
                          <a:effectLst/>
                        </a:rPr>
                        <a:t>C19th non-fiction texts linked to and to support the text studied for Literature </a:t>
                      </a:r>
                    </a:p>
                    <a:p>
                      <a:pPr>
                        <a:spcAft>
                          <a:spcPts val="0"/>
                        </a:spcAft>
                      </a:pPr>
                      <a:r>
                        <a:rPr lang="en-GB" sz="1200" dirty="0">
                          <a:effectLst/>
                        </a:rPr>
                        <a:t> </a:t>
                      </a:r>
                    </a:p>
                    <a:p>
                      <a:pPr>
                        <a:spcAft>
                          <a:spcPts val="0"/>
                        </a:spcAft>
                      </a:pPr>
                      <a:r>
                        <a:rPr lang="en-GB" sz="1200" dirty="0">
                          <a:effectLst/>
                        </a:rPr>
                        <a:t>• Identify and interpret explicit and implicit information and ideas </a:t>
                      </a:r>
                    </a:p>
                    <a:p>
                      <a:pPr>
                        <a:spcAft>
                          <a:spcPts val="0"/>
                        </a:spcAft>
                      </a:pPr>
                      <a:r>
                        <a:rPr lang="en-GB" sz="1200" dirty="0">
                          <a:effectLst/>
                        </a:rPr>
                        <a:t>• Analysis of how writers use language and structure </a:t>
                      </a:r>
                    </a:p>
                    <a:p>
                      <a:pPr>
                        <a:spcAft>
                          <a:spcPts val="0"/>
                        </a:spcAft>
                      </a:pPr>
                      <a:r>
                        <a:rPr lang="en-GB" sz="1200" dirty="0">
                          <a:effectLst/>
                        </a:rPr>
                        <a:t>• Critical evaluation </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67" marR="42467" marT="0" marB="0"/>
                </a:tc>
              </a:tr>
              <a:tr h="947800">
                <a:tc>
                  <a:txBody>
                    <a:bodyPr/>
                    <a:lstStyle/>
                    <a:p>
                      <a:pPr>
                        <a:lnSpc>
                          <a:spcPct val="107000"/>
                        </a:lnSpc>
                        <a:spcAft>
                          <a:spcPts val="0"/>
                        </a:spcAft>
                      </a:pPr>
                      <a:r>
                        <a:rPr lang="en-GB" sz="1200" dirty="0">
                          <a:effectLst/>
                        </a:rPr>
                        <a:t>Writing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67" marR="42467" marT="0" marB="0"/>
                </a:tc>
                <a:tc>
                  <a:txBody>
                    <a:bodyPr/>
                    <a:lstStyle/>
                    <a:p>
                      <a:pPr>
                        <a:spcAft>
                          <a:spcPts val="0"/>
                        </a:spcAft>
                      </a:pPr>
                      <a:r>
                        <a:rPr lang="en-GB" sz="1200" dirty="0">
                          <a:effectLst/>
                        </a:rPr>
                        <a:t>Thematic links to texts studied in reading /literature</a:t>
                      </a:r>
                    </a:p>
                    <a:p>
                      <a:pPr>
                        <a:lnSpc>
                          <a:spcPct val="107000"/>
                        </a:lnSpc>
                        <a:spcAft>
                          <a:spcPts val="0"/>
                        </a:spcAft>
                      </a:pPr>
                      <a:r>
                        <a:rPr lang="en-GB" sz="1200" dirty="0">
                          <a:solidFill>
                            <a:srgbClr val="FF0000"/>
                          </a:solidFill>
                          <a:effectLst/>
                        </a:rPr>
                        <a:t>Writing to describe/narrate</a:t>
                      </a:r>
                    </a:p>
                    <a:p>
                      <a:pPr>
                        <a:spcAft>
                          <a:spcPts val="0"/>
                        </a:spcAft>
                      </a:pPr>
                      <a:r>
                        <a:rPr lang="en-GB" sz="1200" dirty="0">
                          <a:effectLst/>
                        </a:rPr>
                        <a:t>Teach use of sentence structure and punctuation for effect.  </a:t>
                      </a:r>
                    </a:p>
                    <a:p>
                      <a:pPr>
                        <a:spcAft>
                          <a:spcPts val="0"/>
                        </a:spcAft>
                      </a:pPr>
                      <a:r>
                        <a:rPr lang="en-GB" sz="1200" dirty="0">
                          <a:effectLst/>
                        </a:rPr>
                        <a:t>Emphasis on crafting writing.</a:t>
                      </a:r>
                    </a:p>
                    <a:p>
                      <a:pPr>
                        <a:spcAft>
                          <a:spcPts val="0"/>
                        </a:spcAft>
                      </a:pPr>
                      <a:r>
                        <a:rPr lang="en-GB" sz="1200" dirty="0">
                          <a:effectLst/>
                        </a:rPr>
                        <a:t> </a:t>
                      </a:r>
                      <a:endParaRPr lang="en-GB" sz="1200" dirty="0">
                        <a:solidFill>
                          <a:srgbClr val="000000"/>
                        </a:solidFill>
                        <a:effectLst/>
                        <a:latin typeface="Arial" panose="020B0604020202020204" pitchFamily="34" charset="0"/>
                        <a:ea typeface="Calibri" panose="020F0502020204030204" pitchFamily="34" charset="0"/>
                      </a:endParaRPr>
                    </a:p>
                  </a:txBody>
                  <a:tcPr marL="42467" marR="42467" marT="0" marB="0"/>
                </a:tc>
              </a:tr>
              <a:tr h="138492">
                <a:tc>
                  <a:txBody>
                    <a:bodyPr/>
                    <a:lstStyle/>
                    <a:p>
                      <a:pPr>
                        <a:lnSpc>
                          <a:spcPct val="107000"/>
                        </a:lnSpc>
                        <a:spcAft>
                          <a:spcPts val="0"/>
                        </a:spcAft>
                      </a:pPr>
                      <a:r>
                        <a:rPr lang="en-GB" sz="7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2467" marR="42467" marT="0" marB="0"/>
                </a:tc>
                <a:tc>
                  <a:txBody>
                    <a:bodyPr/>
                    <a:lstStyle/>
                    <a:p>
                      <a:pPr>
                        <a:lnSpc>
                          <a:spcPct val="107000"/>
                        </a:lnSpc>
                        <a:spcAft>
                          <a:spcPts val="0"/>
                        </a:spcAft>
                      </a:pPr>
                      <a:r>
                        <a:rPr lang="en-GB" sz="700" dirty="0">
                          <a:effectLst/>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467" marR="42467" marT="0" marB="0"/>
                </a:tc>
              </a:tr>
            </a:tbl>
          </a:graphicData>
        </a:graphic>
      </p:graphicFrame>
      <p:sp>
        <p:nvSpPr>
          <p:cNvPr id="5" name="TextBox 4"/>
          <p:cNvSpPr txBox="1"/>
          <p:nvPr/>
        </p:nvSpPr>
        <p:spPr>
          <a:xfrm>
            <a:off x="8688289" y="836712"/>
            <a:ext cx="1521581" cy="4801314"/>
          </a:xfrm>
          <a:prstGeom prst="rect">
            <a:avLst/>
          </a:prstGeom>
          <a:noFill/>
        </p:spPr>
        <p:txBody>
          <a:bodyPr wrap="square" rtlCol="0">
            <a:spAutoFit/>
          </a:bodyPr>
          <a:lstStyle/>
          <a:p>
            <a:r>
              <a:rPr lang="en-GB" dirty="0"/>
              <a:t>We will teach language and literature side by side.</a:t>
            </a:r>
          </a:p>
          <a:p>
            <a:endParaRPr lang="en-GB" dirty="0"/>
          </a:p>
          <a:p>
            <a:r>
              <a:rPr lang="en-GB" dirty="0">
                <a:solidFill>
                  <a:srgbClr val="7030A0"/>
                </a:solidFill>
              </a:rPr>
              <a:t>Pupils will see skills as transferrable</a:t>
            </a:r>
            <a:r>
              <a:rPr lang="en-GB" dirty="0"/>
              <a:t>.</a:t>
            </a:r>
          </a:p>
          <a:p>
            <a:endParaRPr lang="en-GB" dirty="0"/>
          </a:p>
          <a:p>
            <a:r>
              <a:rPr lang="en-GB" dirty="0">
                <a:solidFill>
                  <a:srgbClr val="FF0000"/>
                </a:solidFill>
              </a:rPr>
              <a:t>Although a key writing focus will be addressed each term, other types will still be covered.</a:t>
            </a:r>
          </a:p>
        </p:txBody>
      </p:sp>
      <p:sp>
        <p:nvSpPr>
          <p:cNvPr id="8" name="TextBox 7"/>
          <p:cNvSpPr txBox="1"/>
          <p:nvPr/>
        </p:nvSpPr>
        <p:spPr>
          <a:xfrm>
            <a:off x="4799856" y="4725144"/>
            <a:ext cx="2939086" cy="1477328"/>
          </a:xfrm>
          <a:prstGeom prst="rect">
            <a:avLst/>
          </a:prstGeom>
          <a:noFill/>
        </p:spPr>
        <p:txBody>
          <a:bodyPr wrap="square" rtlCol="0">
            <a:spAutoFit/>
          </a:bodyPr>
          <a:lstStyle/>
          <a:p>
            <a:r>
              <a:rPr lang="en-GB" dirty="0">
                <a:solidFill>
                  <a:srgbClr val="7030A0"/>
                </a:solidFill>
              </a:rPr>
              <a:t>Spoken language will be assessed in the second term but will also form an important part of many lessons.</a:t>
            </a:r>
          </a:p>
        </p:txBody>
      </p:sp>
    </p:spTree>
    <p:extLst>
      <p:ext uri="{BB962C8B-B14F-4D97-AF65-F5344CB8AC3E}">
        <p14:creationId xmlns:p14="http://schemas.microsoft.com/office/powerpoint/2010/main" val="1935225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and Support</a:t>
            </a:r>
            <a:endParaRPr lang="en-GB" dirty="0"/>
          </a:p>
        </p:txBody>
      </p:sp>
      <p:sp>
        <p:nvSpPr>
          <p:cNvPr id="3" name="Content Placeholder 2"/>
          <p:cNvSpPr>
            <a:spLocks noGrp="1"/>
          </p:cNvSpPr>
          <p:nvPr>
            <p:ph idx="1"/>
          </p:nvPr>
        </p:nvSpPr>
        <p:spPr>
          <a:xfrm>
            <a:off x="191344" y="1268761"/>
            <a:ext cx="11305256" cy="4392487"/>
          </a:xfrm>
        </p:spPr>
        <p:txBody>
          <a:bodyPr>
            <a:normAutofit fontScale="85000" lnSpcReduction="20000"/>
          </a:bodyPr>
          <a:lstStyle/>
          <a:p>
            <a:r>
              <a:rPr lang="en-GB" dirty="0" smtClean="0"/>
              <a:t>Pupils will be set both weekly homework and longer project/research based tasks on SMH.</a:t>
            </a:r>
          </a:p>
          <a:p>
            <a:r>
              <a:rPr lang="en-GB" dirty="0" smtClean="0"/>
              <a:t>As they are closed book examinations, pupils will also be required to re read texts and learn quotes.  </a:t>
            </a:r>
            <a:r>
              <a:rPr lang="en-GB" b="1" dirty="0" smtClean="0">
                <a:solidFill>
                  <a:srgbClr val="FF0000"/>
                </a:solidFill>
              </a:rPr>
              <a:t>This is ongoing and may not always be set as the homework for that week – it will be an expected extra.</a:t>
            </a:r>
          </a:p>
          <a:p>
            <a:r>
              <a:rPr lang="en-GB" dirty="0" smtClean="0"/>
              <a:t>They will also be directed to start a revision file – ring binders are best.</a:t>
            </a:r>
          </a:p>
          <a:p>
            <a:r>
              <a:rPr lang="en-GB" dirty="0" smtClean="0"/>
              <a:t>‘Belong’ is a literature focused group that is in place to support, stretch and challenge pupils.  Your child should ask their teacher for information about this lunch time activity.</a:t>
            </a:r>
          </a:p>
          <a:p>
            <a:r>
              <a:rPr lang="en-GB" dirty="0" smtClean="0"/>
              <a:t>If your child’s teacher has concerns about your child’s progress, they will always flag </a:t>
            </a:r>
            <a:r>
              <a:rPr lang="en-GB" smtClean="0"/>
              <a:t>up any </a:t>
            </a:r>
            <a:r>
              <a:rPr lang="en-GB" dirty="0" smtClean="0"/>
              <a:t>problems and we will put appropriate support and intervention into place.</a:t>
            </a:r>
          </a:p>
          <a:p>
            <a:endParaRPr lang="en-GB" dirty="0"/>
          </a:p>
        </p:txBody>
      </p:sp>
    </p:spTree>
    <p:extLst>
      <p:ext uri="{BB962C8B-B14F-4D97-AF65-F5344CB8AC3E}">
        <p14:creationId xmlns:p14="http://schemas.microsoft.com/office/powerpoint/2010/main" val="344662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644" y="-18256"/>
            <a:ext cx="8229600" cy="1143000"/>
          </a:xfrm>
        </p:spPr>
        <p:txBody>
          <a:bodyPr/>
          <a:lstStyle/>
          <a:p>
            <a:r>
              <a:rPr lang="en-GB" dirty="0" smtClean="0"/>
              <a:t>Texts</a:t>
            </a:r>
            <a:endParaRPr lang="en-GB" dirty="0"/>
          </a:p>
        </p:txBody>
      </p:sp>
      <p:sp>
        <p:nvSpPr>
          <p:cNvPr id="3" name="Content Placeholder 2"/>
          <p:cNvSpPr>
            <a:spLocks noGrp="1"/>
          </p:cNvSpPr>
          <p:nvPr>
            <p:ph idx="1"/>
          </p:nvPr>
        </p:nvSpPr>
        <p:spPr>
          <a:xfrm>
            <a:off x="191344" y="764704"/>
            <a:ext cx="11593288" cy="5184576"/>
          </a:xfrm>
        </p:spPr>
        <p:txBody>
          <a:bodyPr>
            <a:noAutofit/>
          </a:bodyPr>
          <a:lstStyle/>
          <a:p>
            <a:pPr marL="0" indent="0">
              <a:buNone/>
            </a:pPr>
            <a:r>
              <a:rPr lang="en-GB" sz="2600" dirty="0"/>
              <a:t>Students will be issued with copies of the Literature set texts. They are for use in </a:t>
            </a:r>
            <a:r>
              <a:rPr lang="en-GB" sz="2600" dirty="0" smtClean="0"/>
              <a:t>class and they will not be able to take the texts home.</a:t>
            </a:r>
            <a:endParaRPr lang="en-GB" sz="2600" dirty="0"/>
          </a:p>
          <a:p>
            <a:r>
              <a:rPr lang="en-GB" sz="2600" b="1" dirty="0"/>
              <a:t>A Christmas Carol</a:t>
            </a:r>
          </a:p>
          <a:p>
            <a:r>
              <a:rPr lang="en-GB" sz="2600" b="1" dirty="0"/>
              <a:t>Animal Farm</a:t>
            </a:r>
          </a:p>
          <a:p>
            <a:r>
              <a:rPr lang="en-GB" sz="2600" b="1" dirty="0"/>
              <a:t>Macbeth</a:t>
            </a:r>
          </a:p>
          <a:p>
            <a:pPr marL="0" indent="0">
              <a:buNone/>
            </a:pPr>
            <a:r>
              <a:rPr lang="en-GB" sz="2600" dirty="0"/>
              <a:t>Texts are also available on Moodle.</a:t>
            </a:r>
          </a:p>
          <a:p>
            <a:pPr marL="0" indent="0">
              <a:buNone/>
            </a:pPr>
            <a:r>
              <a:rPr lang="en-GB" sz="2600" dirty="0" smtClean="0"/>
              <a:t>Your child has been issued with a letter regarding the above texts.  We recommend buying the set texts so that your child can annotate them in class and complete additional revision at home.</a:t>
            </a:r>
          </a:p>
          <a:p>
            <a:pPr marL="0" indent="0">
              <a:buNone/>
            </a:pPr>
            <a:r>
              <a:rPr lang="en-GB" sz="2600" dirty="0" smtClean="0"/>
              <a:t>Mini quote books are available for purchase.  They are £3.00 and you can pay online or at the Finance Office. Currently, we have  ‘A Christmas Carol’ and ‘Macbeth’.</a:t>
            </a:r>
          </a:p>
        </p:txBody>
      </p:sp>
    </p:spTree>
    <p:extLst>
      <p:ext uri="{BB962C8B-B14F-4D97-AF65-F5344CB8AC3E}">
        <p14:creationId xmlns:p14="http://schemas.microsoft.com/office/powerpoint/2010/main" val="1690225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980729"/>
            <a:ext cx="8784976" cy="3960441"/>
          </a:xfrm>
        </p:spPr>
        <p:txBody>
          <a:bodyPr>
            <a:normAutofit/>
          </a:bodyPr>
          <a:lstStyle/>
          <a:p>
            <a:pPr marL="0" indent="0">
              <a:buNone/>
            </a:pPr>
            <a:r>
              <a:rPr lang="en-GB" dirty="0"/>
              <a:t>S</a:t>
            </a:r>
            <a:r>
              <a:rPr lang="en-GB" dirty="0" smtClean="0"/>
              <a:t>hould you have any cause for concern or need any further information, please contact either:</a:t>
            </a:r>
            <a:endParaRPr lang="en-GB" dirty="0"/>
          </a:p>
          <a:p>
            <a:r>
              <a:rPr lang="en-GB" dirty="0" smtClean="0"/>
              <a:t>Adele McDonough  - Faculty Leader</a:t>
            </a:r>
          </a:p>
          <a:p>
            <a:r>
              <a:rPr lang="en-GB" dirty="0" smtClean="0"/>
              <a:t>Christina Fry – Assistant Faculty Leader</a:t>
            </a:r>
          </a:p>
          <a:p>
            <a:r>
              <a:rPr lang="en-GB" dirty="0" smtClean="0"/>
              <a:t>Kathryn Gardner – Assistant </a:t>
            </a:r>
            <a:r>
              <a:rPr lang="en-GB" smtClean="0"/>
              <a:t>Faculty Leader</a:t>
            </a:r>
            <a:endParaRPr lang="en-GB" dirty="0"/>
          </a:p>
        </p:txBody>
      </p:sp>
    </p:spTree>
    <p:extLst>
      <p:ext uri="{BB962C8B-B14F-4D97-AF65-F5344CB8AC3E}">
        <p14:creationId xmlns:p14="http://schemas.microsoft.com/office/powerpoint/2010/main" val="1978204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0933" y="2708920"/>
            <a:ext cx="6681067" cy="1303094"/>
          </a:xfrm>
        </p:spPr>
        <p:txBody>
          <a:bodyPr>
            <a:normAutofit fontScale="90000"/>
          </a:bodyPr>
          <a:lstStyle/>
          <a:p>
            <a:r>
              <a:rPr lang="en-GB" sz="6000" dirty="0" smtClean="0"/>
              <a:t>Mathematics</a:t>
            </a:r>
            <a:br>
              <a:rPr lang="en-GB" sz="6000" dirty="0" smtClean="0"/>
            </a:br>
            <a:r>
              <a:rPr lang="en-GB" sz="2200" b="0" dirty="0" smtClean="0"/>
              <a:t>Laura Potts</a:t>
            </a:r>
            <a:r>
              <a:rPr lang="en-GB" sz="2200" b="0" dirty="0" smtClean="0"/>
              <a:t/>
            </a:r>
            <a:br>
              <a:rPr lang="en-GB" sz="2200" b="0" dirty="0" smtClean="0"/>
            </a:br>
            <a:r>
              <a:rPr lang="en-GB" sz="2200" b="0" dirty="0" smtClean="0"/>
              <a:t>Assistant </a:t>
            </a:r>
            <a:r>
              <a:rPr lang="en-GB" sz="2200" b="0" dirty="0" smtClean="0"/>
              <a:t>Head </a:t>
            </a:r>
            <a:r>
              <a:rPr lang="en-GB" sz="2200" b="0" dirty="0" smtClean="0"/>
              <a:t>of faculty</a:t>
            </a:r>
            <a:br>
              <a:rPr lang="en-GB" sz="2200" b="0" dirty="0" smtClean="0"/>
            </a:br>
            <a:endParaRPr lang="en-GB" sz="2200" b="0" dirty="0"/>
          </a:p>
        </p:txBody>
      </p:sp>
      <p:pic>
        <p:nvPicPr>
          <p:cNvPr id="1026" name="Picture 2" descr="Image result for calcu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1340768"/>
            <a:ext cx="404812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657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200" y="1839888"/>
            <a:ext cx="10801200" cy="4032447"/>
          </a:xfrm>
        </p:spPr>
        <p:txBody>
          <a:bodyPr>
            <a:noAutofit/>
          </a:bodyPr>
          <a:lstStyle/>
          <a:p>
            <a:pPr marL="0" indent="0">
              <a:buNone/>
            </a:pPr>
            <a:r>
              <a:rPr lang="en-GB" sz="2000" dirty="0" smtClean="0"/>
              <a:t>The timetable of exams is as follows.</a:t>
            </a:r>
          </a:p>
          <a:p>
            <a:pPr marL="0" indent="0">
              <a:buNone/>
            </a:pPr>
            <a:endParaRPr lang="en-GB" sz="2000" dirty="0" smtClean="0"/>
          </a:p>
          <a:p>
            <a:pPr marL="0" indent="0">
              <a:buNone/>
            </a:pPr>
            <a:endParaRPr lang="en-GB" sz="2000" dirty="0"/>
          </a:p>
          <a:p>
            <a:pPr fontAlgn="base"/>
            <a:endParaRPr lang="en-GB" sz="2000" dirty="0" smtClean="0">
              <a:solidFill>
                <a:srgbClr val="404040"/>
              </a:solidFill>
              <a:latin typeface="+mj-lt"/>
            </a:endParaRPr>
          </a:p>
        </p:txBody>
      </p:sp>
      <p:sp>
        <p:nvSpPr>
          <p:cNvPr id="4" name="Title 3"/>
          <p:cNvSpPr>
            <a:spLocks noGrp="1"/>
          </p:cNvSpPr>
          <p:nvPr>
            <p:ph type="title"/>
          </p:nvPr>
        </p:nvSpPr>
        <p:spPr>
          <a:xfrm>
            <a:off x="609600" y="701824"/>
            <a:ext cx="10972800" cy="1143000"/>
          </a:xfrm>
        </p:spPr>
        <p:txBody>
          <a:bodyPr>
            <a:normAutofit/>
          </a:bodyPr>
          <a:lstStyle/>
          <a:p>
            <a:r>
              <a:rPr lang="en-GB" dirty="0" smtClean="0"/>
              <a:t>GCSE Mathematics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504365588"/>
              </p:ext>
            </p:extLst>
          </p:nvPr>
        </p:nvGraphicFramePr>
        <p:xfrm>
          <a:off x="781200" y="2636912"/>
          <a:ext cx="7030223" cy="1483360"/>
        </p:xfrm>
        <a:graphic>
          <a:graphicData uri="http://schemas.openxmlformats.org/drawingml/2006/table">
            <a:tbl>
              <a:tblPr firstRow="1" bandRow="1">
                <a:tableStyleId>{5C22544A-7EE6-4342-B048-85BDC9FD1C3A}</a:tableStyleId>
              </a:tblPr>
              <a:tblGrid>
                <a:gridCol w="1625600"/>
                <a:gridCol w="1625600"/>
                <a:gridCol w="1625600"/>
                <a:gridCol w="2153423"/>
              </a:tblGrid>
              <a:tr h="370840">
                <a:tc gridSpan="4">
                  <a:txBody>
                    <a:bodyPr/>
                    <a:lstStyle/>
                    <a:p>
                      <a:r>
                        <a:rPr lang="en-GB" dirty="0" smtClean="0"/>
                        <a:t>Foundation Paper</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dirty="0" smtClean="0"/>
                        <a:t>8300/1F</a:t>
                      </a:r>
                      <a:endParaRPr lang="en-GB" dirty="0"/>
                    </a:p>
                  </a:txBody>
                  <a:tcPr/>
                </a:tc>
                <a:tc>
                  <a:txBody>
                    <a:bodyPr/>
                    <a:lstStyle/>
                    <a:p>
                      <a:r>
                        <a:rPr lang="en-GB" dirty="0" smtClean="0"/>
                        <a:t>Non Calculator</a:t>
                      </a:r>
                      <a:endParaRPr lang="en-GB" dirty="0"/>
                    </a:p>
                  </a:txBody>
                  <a:tcPr/>
                </a:tc>
                <a:tc>
                  <a:txBody>
                    <a:bodyPr/>
                    <a:lstStyle/>
                    <a:p>
                      <a:r>
                        <a:rPr lang="en-GB" dirty="0" smtClean="0"/>
                        <a:t>1h 30m</a:t>
                      </a:r>
                      <a:endParaRPr lang="en-GB" dirty="0"/>
                    </a:p>
                  </a:txBody>
                  <a:tcPr/>
                </a:tc>
                <a:tc>
                  <a:txBody>
                    <a:bodyPr/>
                    <a:lstStyle/>
                    <a:p>
                      <a:r>
                        <a:rPr lang="en-GB" dirty="0" smtClean="0"/>
                        <a:t>May </a:t>
                      </a:r>
                      <a:r>
                        <a:rPr lang="en-GB" dirty="0" smtClean="0"/>
                        <a:t>2019</a:t>
                      </a:r>
                      <a:endParaRPr lang="en-GB" dirty="0"/>
                    </a:p>
                  </a:txBody>
                  <a:tcPr/>
                </a:tc>
              </a:tr>
              <a:tr h="370840">
                <a:tc>
                  <a:txBody>
                    <a:bodyPr/>
                    <a:lstStyle/>
                    <a:p>
                      <a:r>
                        <a:rPr lang="en-GB" dirty="0" smtClean="0"/>
                        <a:t>8300/2F</a:t>
                      </a:r>
                      <a:endParaRPr lang="en-GB" dirty="0"/>
                    </a:p>
                  </a:txBody>
                  <a:tcPr/>
                </a:tc>
                <a:tc>
                  <a:txBody>
                    <a:bodyPr/>
                    <a:lstStyle/>
                    <a:p>
                      <a:r>
                        <a:rPr lang="en-GB" dirty="0" smtClean="0"/>
                        <a:t>Calculator</a:t>
                      </a:r>
                      <a:endParaRPr lang="en-GB" dirty="0"/>
                    </a:p>
                  </a:txBody>
                  <a:tcPr/>
                </a:tc>
                <a:tc>
                  <a:txBody>
                    <a:bodyPr/>
                    <a:lstStyle/>
                    <a:p>
                      <a:r>
                        <a:rPr lang="en-GB" dirty="0" smtClean="0"/>
                        <a:t>1h 30m</a:t>
                      </a:r>
                      <a:endParaRPr lang="en-GB" dirty="0"/>
                    </a:p>
                  </a:txBody>
                  <a:tcPr/>
                </a:tc>
                <a:tc>
                  <a:txBody>
                    <a:bodyPr/>
                    <a:lstStyle/>
                    <a:p>
                      <a:r>
                        <a:rPr lang="en-GB" dirty="0" smtClean="0"/>
                        <a:t>June </a:t>
                      </a:r>
                      <a:r>
                        <a:rPr lang="en-GB" dirty="0" smtClean="0"/>
                        <a:t>2019</a:t>
                      </a:r>
                      <a:endParaRPr lang="en-GB"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8300/3F</a:t>
                      </a:r>
                    </a:p>
                  </a:txBody>
                  <a:tcPr/>
                </a:tc>
                <a:tc>
                  <a:txBody>
                    <a:bodyPr/>
                    <a:lstStyle/>
                    <a:p>
                      <a:r>
                        <a:rPr lang="en-GB" dirty="0" smtClean="0"/>
                        <a:t>Calculator</a:t>
                      </a:r>
                      <a:endParaRPr lang="en-GB" dirty="0"/>
                    </a:p>
                  </a:txBody>
                  <a:tcPr/>
                </a:tc>
                <a:tc>
                  <a:txBody>
                    <a:bodyPr/>
                    <a:lstStyle/>
                    <a:p>
                      <a:r>
                        <a:rPr lang="en-GB" dirty="0" smtClean="0"/>
                        <a:t>1h 30m</a:t>
                      </a:r>
                      <a:endParaRPr lang="en-GB" dirty="0"/>
                    </a:p>
                  </a:txBody>
                  <a:tcPr/>
                </a:tc>
                <a:tc>
                  <a:txBody>
                    <a:bodyPr/>
                    <a:lstStyle/>
                    <a:p>
                      <a:r>
                        <a:rPr lang="en-GB" dirty="0" smtClean="0"/>
                        <a:t>June </a:t>
                      </a:r>
                      <a:r>
                        <a:rPr lang="en-GB" dirty="0" smtClean="0"/>
                        <a:t>2019</a:t>
                      </a:r>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92552520"/>
              </p:ext>
            </p:extLst>
          </p:nvPr>
        </p:nvGraphicFramePr>
        <p:xfrm>
          <a:off x="781199" y="4251768"/>
          <a:ext cx="7030223" cy="1483360"/>
        </p:xfrm>
        <a:graphic>
          <a:graphicData uri="http://schemas.openxmlformats.org/drawingml/2006/table">
            <a:tbl>
              <a:tblPr firstRow="1" bandRow="1">
                <a:tableStyleId>{5C22544A-7EE6-4342-B048-85BDC9FD1C3A}</a:tableStyleId>
              </a:tblPr>
              <a:tblGrid>
                <a:gridCol w="1625600"/>
                <a:gridCol w="1625600"/>
                <a:gridCol w="1625600"/>
                <a:gridCol w="2153423"/>
              </a:tblGrid>
              <a:tr h="370840">
                <a:tc gridSpan="4">
                  <a:txBody>
                    <a:bodyPr/>
                    <a:lstStyle/>
                    <a:p>
                      <a:r>
                        <a:rPr lang="en-GB" dirty="0" smtClean="0"/>
                        <a:t>Higher Paper</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dirty="0" smtClean="0"/>
                        <a:t>8300/1H</a:t>
                      </a:r>
                      <a:endParaRPr lang="en-GB" dirty="0"/>
                    </a:p>
                  </a:txBody>
                  <a:tcPr/>
                </a:tc>
                <a:tc>
                  <a:txBody>
                    <a:bodyPr/>
                    <a:lstStyle/>
                    <a:p>
                      <a:r>
                        <a:rPr lang="en-GB" dirty="0" smtClean="0"/>
                        <a:t>Non Calculator</a:t>
                      </a:r>
                      <a:endParaRPr lang="en-GB" dirty="0"/>
                    </a:p>
                  </a:txBody>
                  <a:tcPr/>
                </a:tc>
                <a:tc>
                  <a:txBody>
                    <a:bodyPr/>
                    <a:lstStyle/>
                    <a:p>
                      <a:r>
                        <a:rPr lang="en-GB" dirty="0" smtClean="0"/>
                        <a:t>1h 30m</a:t>
                      </a:r>
                      <a:endParaRPr lang="en-GB" dirty="0"/>
                    </a:p>
                  </a:txBody>
                  <a:tcPr/>
                </a:tc>
                <a:tc>
                  <a:txBody>
                    <a:bodyPr/>
                    <a:lstStyle/>
                    <a:p>
                      <a:r>
                        <a:rPr lang="en-GB" dirty="0" smtClean="0"/>
                        <a:t>May </a:t>
                      </a:r>
                      <a:r>
                        <a:rPr lang="en-GB" dirty="0" smtClean="0"/>
                        <a:t>2019</a:t>
                      </a:r>
                      <a:endParaRPr lang="en-GB" dirty="0"/>
                    </a:p>
                  </a:txBody>
                  <a:tcPr/>
                </a:tc>
              </a:tr>
              <a:tr h="370840">
                <a:tc>
                  <a:txBody>
                    <a:bodyPr/>
                    <a:lstStyle/>
                    <a:p>
                      <a:r>
                        <a:rPr lang="en-GB" dirty="0" smtClean="0"/>
                        <a:t>8300/2H</a:t>
                      </a:r>
                      <a:endParaRPr lang="en-GB" dirty="0"/>
                    </a:p>
                  </a:txBody>
                  <a:tcPr/>
                </a:tc>
                <a:tc>
                  <a:txBody>
                    <a:bodyPr/>
                    <a:lstStyle/>
                    <a:p>
                      <a:r>
                        <a:rPr lang="en-GB" dirty="0" smtClean="0"/>
                        <a:t>Calculator</a:t>
                      </a:r>
                      <a:endParaRPr lang="en-GB" dirty="0"/>
                    </a:p>
                  </a:txBody>
                  <a:tcPr/>
                </a:tc>
                <a:tc>
                  <a:txBody>
                    <a:bodyPr/>
                    <a:lstStyle/>
                    <a:p>
                      <a:r>
                        <a:rPr lang="en-GB" dirty="0" smtClean="0"/>
                        <a:t>1h 30m</a:t>
                      </a:r>
                      <a:endParaRPr lang="en-GB" dirty="0"/>
                    </a:p>
                  </a:txBody>
                  <a:tcPr/>
                </a:tc>
                <a:tc>
                  <a:txBody>
                    <a:bodyPr/>
                    <a:lstStyle/>
                    <a:p>
                      <a:r>
                        <a:rPr lang="en-GB" dirty="0" smtClean="0"/>
                        <a:t>June </a:t>
                      </a:r>
                      <a:r>
                        <a:rPr lang="en-GB" dirty="0" smtClean="0"/>
                        <a:t>2019</a:t>
                      </a:r>
                      <a:endParaRPr lang="en-GB"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8300/3H</a:t>
                      </a:r>
                    </a:p>
                  </a:txBody>
                  <a:tcPr/>
                </a:tc>
                <a:tc>
                  <a:txBody>
                    <a:bodyPr/>
                    <a:lstStyle/>
                    <a:p>
                      <a:r>
                        <a:rPr lang="en-GB" dirty="0" smtClean="0"/>
                        <a:t>Calculator</a:t>
                      </a:r>
                      <a:endParaRPr lang="en-GB" dirty="0"/>
                    </a:p>
                  </a:txBody>
                  <a:tcPr/>
                </a:tc>
                <a:tc>
                  <a:txBody>
                    <a:bodyPr/>
                    <a:lstStyle/>
                    <a:p>
                      <a:r>
                        <a:rPr lang="en-GB" dirty="0" smtClean="0"/>
                        <a:t>1h 30m</a:t>
                      </a:r>
                      <a:endParaRPr lang="en-GB" dirty="0"/>
                    </a:p>
                  </a:txBody>
                  <a:tcPr/>
                </a:tc>
                <a:tc>
                  <a:txBody>
                    <a:bodyPr/>
                    <a:lstStyle/>
                    <a:p>
                      <a:r>
                        <a:rPr lang="en-GB" dirty="0" smtClean="0"/>
                        <a:t>June </a:t>
                      </a:r>
                      <a:r>
                        <a:rPr lang="en-GB" dirty="0" smtClean="0"/>
                        <a:t>2019</a:t>
                      </a:r>
                      <a:endParaRPr lang="en-GB" dirty="0"/>
                    </a:p>
                  </a:txBody>
                  <a:tcPr/>
                </a:tc>
              </a:tr>
            </a:tbl>
          </a:graphicData>
        </a:graphic>
      </p:graphicFrame>
    </p:spTree>
    <p:extLst>
      <p:ext uri="{BB962C8B-B14F-4D97-AF65-F5344CB8AC3E}">
        <p14:creationId xmlns:p14="http://schemas.microsoft.com/office/powerpoint/2010/main" val="1347602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Higher or Foundation?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content in the foundation paper is easier.</a:t>
            </a:r>
          </a:p>
          <a:p>
            <a:r>
              <a:rPr lang="en-GB" dirty="0" smtClean="0"/>
              <a:t>Grades available in a foundation paper are 1 to 5.</a:t>
            </a:r>
          </a:p>
          <a:p>
            <a:r>
              <a:rPr lang="en-GB" dirty="0" smtClean="0"/>
              <a:t>Grades available in a higher paper are 4 to 9.</a:t>
            </a:r>
          </a:p>
          <a:p>
            <a:r>
              <a:rPr lang="en-GB" dirty="0" smtClean="0"/>
              <a:t>For both papers if you fall below the minimum grade it is a fail.</a:t>
            </a:r>
          </a:p>
          <a:p>
            <a:r>
              <a:rPr lang="en-GB" dirty="0" smtClean="0"/>
              <a:t>The structure of the assessments is identical for both.</a:t>
            </a:r>
          </a:p>
          <a:p>
            <a:r>
              <a:rPr lang="en-GB" dirty="0" smtClean="0"/>
              <a:t>The students are regularly assessed and will be put on the most appropriate tier to help maximise their performance.</a:t>
            </a:r>
          </a:p>
        </p:txBody>
      </p:sp>
    </p:spTree>
    <p:extLst>
      <p:ext uri="{BB962C8B-B14F-4D97-AF65-F5344CB8AC3E}">
        <p14:creationId xmlns:p14="http://schemas.microsoft.com/office/powerpoint/2010/main" val="3457657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1824"/>
            <a:ext cx="10972800" cy="1143000"/>
          </a:xfrm>
        </p:spPr>
        <p:txBody>
          <a:bodyPr>
            <a:normAutofit/>
          </a:bodyPr>
          <a:lstStyle/>
          <a:p>
            <a:r>
              <a:rPr lang="en-GB" altLang="en-US" sz="3600" dirty="0" smtClean="0"/>
              <a:t>Which exam board do we use</a:t>
            </a:r>
            <a:r>
              <a:rPr lang="en-GB" altLang="en-US" sz="3600" dirty="0" smtClean="0">
                <a:latin typeface="Arial" panose="020B0604020202020204" pitchFamily="34" charset="0"/>
                <a:cs typeface="Arial" panose="020B0604020202020204" pitchFamily="34" charset="0"/>
              </a:rPr>
              <a:t>?</a:t>
            </a:r>
            <a:endParaRPr lang="en-GB" sz="3600" dirty="0"/>
          </a:p>
        </p:txBody>
      </p:sp>
      <p:sp>
        <p:nvSpPr>
          <p:cNvPr id="3" name="Content Placeholder 2"/>
          <p:cNvSpPr>
            <a:spLocks noGrp="1"/>
          </p:cNvSpPr>
          <p:nvPr>
            <p:ph idx="1"/>
          </p:nvPr>
        </p:nvSpPr>
        <p:spPr/>
        <p:txBody>
          <a:bodyPr/>
          <a:lstStyle/>
          <a:p>
            <a:pPr marL="0" indent="0">
              <a:buNone/>
            </a:pPr>
            <a:r>
              <a:rPr lang="en-GB" dirty="0" smtClean="0"/>
              <a:t>We have selected the AQA specification for the following reasons.</a:t>
            </a:r>
          </a:p>
          <a:p>
            <a:r>
              <a:rPr lang="en-GB" dirty="0" smtClean="0"/>
              <a:t>Greater support for schools when the change became public.</a:t>
            </a:r>
          </a:p>
          <a:p>
            <a:r>
              <a:rPr lang="en-GB" dirty="0" smtClean="0"/>
              <a:t>Their initial exemplar assessments were of a better standard.</a:t>
            </a:r>
          </a:p>
          <a:p>
            <a:r>
              <a:rPr lang="en-GB" dirty="0" smtClean="0"/>
              <a:t>They intentionally keep the word count of their exams to a minimum.</a:t>
            </a:r>
            <a:endParaRPr lang="en-GB" dirty="0"/>
          </a:p>
        </p:txBody>
      </p:sp>
    </p:spTree>
    <p:extLst>
      <p:ext uri="{BB962C8B-B14F-4D97-AF65-F5344CB8AC3E}">
        <p14:creationId xmlns:p14="http://schemas.microsoft.com/office/powerpoint/2010/main" val="281035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1504" y="2204864"/>
            <a:ext cx="9217144" cy="1938992"/>
          </a:xfrm>
          <a:prstGeom prst="rect">
            <a:avLst/>
          </a:prstGeom>
          <a:noFill/>
        </p:spPr>
        <p:txBody>
          <a:bodyPr wrap="square" rtlCol="0">
            <a:spAutoFit/>
          </a:bodyPr>
          <a:lstStyle/>
          <a:p>
            <a:pPr algn="ctr"/>
            <a:r>
              <a:rPr lang="en-GB" sz="4000" b="1" dirty="0" smtClean="0">
                <a:solidFill>
                  <a:srgbClr val="0070C0"/>
                </a:solidFill>
              </a:rPr>
              <a:t>Before a student can access  </a:t>
            </a:r>
          </a:p>
          <a:p>
            <a:pPr algn="ctr"/>
            <a:r>
              <a:rPr lang="en-GB" sz="4000" b="1" dirty="0" smtClean="0">
                <a:solidFill>
                  <a:srgbClr val="0070C0"/>
                </a:solidFill>
              </a:rPr>
              <a:t>Show My Homework they need to  have logged  into their school email</a:t>
            </a:r>
            <a:endParaRPr lang="en-GB" sz="4000" b="1" dirty="0">
              <a:solidFill>
                <a:srgbClr val="0070C0"/>
              </a:solidFill>
            </a:endParaRPr>
          </a:p>
        </p:txBody>
      </p:sp>
    </p:spTree>
    <p:extLst>
      <p:ext uri="{BB962C8B-B14F-4D97-AF65-F5344CB8AC3E}">
        <p14:creationId xmlns:p14="http://schemas.microsoft.com/office/powerpoint/2010/main" val="248960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Bring all the necessary equipment.</a:t>
            </a:r>
          </a:p>
          <a:p>
            <a:r>
              <a:rPr lang="en-GB" dirty="0"/>
              <a:t>Excellent attendance and punctuality.</a:t>
            </a:r>
          </a:p>
          <a:p>
            <a:r>
              <a:rPr lang="en-GB" dirty="0"/>
              <a:t>Excellent behaviour.</a:t>
            </a:r>
          </a:p>
          <a:p>
            <a:r>
              <a:rPr lang="en-GB" dirty="0"/>
              <a:t>Greater independence and responsibility.</a:t>
            </a:r>
          </a:p>
          <a:p>
            <a:endParaRPr lang="en-GB" dirty="0"/>
          </a:p>
        </p:txBody>
      </p:sp>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we expect from the students</a:t>
            </a:r>
            <a:r>
              <a:rPr lang="en-GB" alt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2903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116632"/>
            <a:ext cx="4834880" cy="1143000"/>
          </a:xfrm>
        </p:spPr>
        <p:txBody>
          <a:bodyPr/>
          <a:lstStyle/>
          <a:p>
            <a:r>
              <a:rPr lang="en-GB" u="sng" dirty="0"/>
              <a:t>Reminders</a:t>
            </a:r>
          </a:p>
        </p:txBody>
      </p:sp>
      <p:sp>
        <p:nvSpPr>
          <p:cNvPr id="3" name="Content Placeholder 2"/>
          <p:cNvSpPr>
            <a:spLocks noGrp="1"/>
          </p:cNvSpPr>
          <p:nvPr>
            <p:ph idx="1"/>
          </p:nvPr>
        </p:nvSpPr>
        <p:spPr>
          <a:xfrm>
            <a:off x="1631504" y="1600201"/>
            <a:ext cx="8928992" cy="2476871"/>
          </a:xfrm>
        </p:spPr>
        <p:txBody>
          <a:bodyPr>
            <a:normAutofit/>
          </a:bodyPr>
          <a:lstStyle/>
          <a:p>
            <a:pPr marL="0" indent="0">
              <a:buNone/>
            </a:pPr>
            <a:r>
              <a:rPr lang="en-GB" sz="3000" dirty="0"/>
              <a:t>On your desks should be:</a:t>
            </a:r>
          </a:p>
          <a:p>
            <a:pPr marL="0" indent="0">
              <a:buNone/>
            </a:pPr>
            <a:r>
              <a:rPr lang="en-GB" sz="3000" dirty="0"/>
              <a:t>Your pens: </a:t>
            </a:r>
            <a:r>
              <a:rPr lang="en-GB" sz="3000" dirty="0">
                <a:solidFill>
                  <a:srgbClr val="0070C0"/>
                </a:solidFill>
              </a:rPr>
              <a:t>Blue</a:t>
            </a:r>
            <a:r>
              <a:rPr lang="en-GB" sz="3000" dirty="0"/>
              <a:t>/Black, </a:t>
            </a:r>
            <a:r>
              <a:rPr lang="en-GB" sz="3000" dirty="0">
                <a:solidFill>
                  <a:srgbClr val="FF0000"/>
                </a:solidFill>
              </a:rPr>
              <a:t>Red</a:t>
            </a:r>
            <a:r>
              <a:rPr lang="en-GB" sz="3000" dirty="0"/>
              <a:t> and </a:t>
            </a:r>
            <a:r>
              <a:rPr lang="en-GB" sz="3000" dirty="0">
                <a:solidFill>
                  <a:srgbClr val="7030A0"/>
                </a:solidFill>
              </a:rPr>
              <a:t>Purple.</a:t>
            </a:r>
          </a:p>
          <a:p>
            <a:pPr marL="0" indent="0">
              <a:buNone/>
            </a:pPr>
            <a:r>
              <a:rPr lang="en-GB" sz="3000" dirty="0"/>
              <a:t>Maths Book (backed).          Planner.             Calculator.</a:t>
            </a:r>
          </a:p>
          <a:p>
            <a:pPr marL="0" indent="0">
              <a:buNone/>
            </a:pPr>
            <a:r>
              <a:rPr lang="en-GB" sz="3000" dirty="0"/>
              <a:t>Geometry Equipment: Ruler, Compass and Protractor.</a:t>
            </a:r>
          </a:p>
        </p:txBody>
      </p:sp>
      <p:sp>
        <p:nvSpPr>
          <p:cNvPr id="4" name="Content Placeholder 2"/>
          <p:cNvSpPr txBox="1">
            <a:spLocks/>
          </p:cNvSpPr>
          <p:nvPr/>
        </p:nvSpPr>
        <p:spPr>
          <a:xfrm>
            <a:off x="5401106" y="322229"/>
            <a:ext cx="3672408" cy="13007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3000" dirty="0"/>
              <a:t>Your Maths book should be backed.</a:t>
            </a:r>
          </a:p>
        </p:txBody>
      </p:sp>
      <p:sp>
        <p:nvSpPr>
          <p:cNvPr id="5" name="Content Placeholder 2"/>
          <p:cNvSpPr txBox="1">
            <a:spLocks/>
          </p:cNvSpPr>
          <p:nvPr/>
        </p:nvSpPr>
        <p:spPr>
          <a:xfrm>
            <a:off x="1631504" y="4221088"/>
            <a:ext cx="8928992" cy="21269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000" dirty="0"/>
              <a:t>At the start of each lesson:</a:t>
            </a:r>
          </a:p>
          <a:p>
            <a:pPr marL="0" indent="0">
              <a:buNone/>
            </a:pPr>
            <a:r>
              <a:rPr lang="en-GB" sz="3000" dirty="0"/>
              <a:t>Rule off from the previous lesson.</a:t>
            </a:r>
          </a:p>
          <a:p>
            <a:pPr marL="0" indent="0">
              <a:buNone/>
            </a:pPr>
            <a:r>
              <a:rPr lang="en-GB" sz="3000" dirty="0"/>
              <a:t>Always write ‘</a:t>
            </a:r>
            <a:r>
              <a:rPr lang="en-GB" sz="3000" dirty="0" err="1"/>
              <a:t>cwk</a:t>
            </a:r>
            <a:r>
              <a:rPr lang="en-GB" sz="3000" dirty="0"/>
              <a:t>’ and the date and underline both.</a:t>
            </a:r>
          </a:p>
        </p:txBody>
      </p:sp>
      <p:pic>
        <p:nvPicPr>
          <p:cNvPr id="6" name="Picture 5"/>
          <p:cNvPicPr>
            <a:picLocks noChangeAspect="1"/>
          </p:cNvPicPr>
          <p:nvPr/>
        </p:nvPicPr>
        <p:blipFill>
          <a:blip r:embed="rId2"/>
          <a:stretch>
            <a:fillRect/>
          </a:stretch>
        </p:blipFill>
        <p:spPr>
          <a:xfrm>
            <a:off x="9073514" y="1276261"/>
            <a:ext cx="1270958" cy="1336749"/>
          </a:xfrm>
          <a:prstGeom prst="rect">
            <a:avLst/>
          </a:prstGeom>
        </p:spPr>
      </p:pic>
      <p:pic>
        <p:nvPicPr>
          <p:cNvPr id="8" name="Picture 7"/>
          <p:cNvPicPr>
            <a:picLocks noChangeAspect="1"/>
          </p:cNvPicPr>
          <p:nvPr/>
        </p:nvPicPr>
        <p:blipFill>
          <a:blip r:embed="rId3"/>
          <a:stretch>
            <a:fillRect/>
          </a:stretch>
        </p:blipFill>
        <p:spPr>
          <a:xfrm rot="19947743">
            <a:off x="8418715" y="4035374"/>
            <a:ext cx="2205154" cy="731272"/>
          </a:xfrm>
          <a:prstGeom prst="rect">
            <a:avLst/>
          </a:prstGeom>
        </p:spPr>
      </p:pic>
      <p:pic>
        <p:nvPicPr>
          <p:cNvPr id="9" name="Picture 8"/>
          <p:cNvPicPr>
            <a:picLocks noChangeAspect="1"/>
          </p:cNvPicPr>
          <p:nvPr/>
        </p:nvPicPr>
        <p:blipFill>
          <a:blip r:embed="rId4"/>
          <a:stretch>
            <a:fillRect/>
          </a:stretch>
        </p:blipFill>
        <p:spPr>
          <a:xfrm rot="1020685">
            <a:off x="6832255" y="3848606"/>
            <a:ext cx="1653292" cy="1317365"/>
          </a:xfrm>
          <a:prstGeom prst="rect">
            <a:avLst/>
          </a:prstGeom>
        </p:spPr>
      </p:pic>
    </p:spTree>
    <p:extLst>
      <p:ext uri="{BB962C8B-B14F-4D97-AF65-F5344CB8AC3E}">
        <p14:creationId xmlns:p14="http://schemas.microsoft.com/office/powerpoint/2010/main" val="2331817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will they be learning</a:t>
            </a:r>
            <a:r>
              <a:rPr lang="en-GB" altLang="en-US" sz="36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rotWithShape="1">
          <a:blip r:embed="rId3"/>
          <a:srcRect l="2750" t="32150" r="2096" b="39500"/>
          <a:stretch/>
        </p:blipFill>
        <p:spPr>
          <a:xfrm>
            <a:off x="263352" y="2084189"/>
            <a:ext cx="11665296" cy="2172158"/>
          </a:xfrm>
          <a:prstGeom prst="rect">
            <a:avLst/>
          </a:prstGeom>
        </p:spPr>
      </p:pic>
    </p:spTree>
    <p:extLst>
      <p:ext uri="{BB962C8B-B14F-4D97-AF65-F5344CB8AC3E}">
        <p14:creationId xmlns:p14="http://schemas.microsoft.com/office/powerpoint/2010/main" val="3262713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6064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will this year look like</a:t>
            </a:r>
            <a:r>
              <a:rPr lang="en-GB" altLang="en-US" sz="3600" dirty="0">
                <a:latin typeface="Arial" panose="020B0604020202020204" pitchFamily="34" charset="0"/>
                <a:cs typeface="Arial" panose="020B0604020202020204" pitchFamily="34" charset="0"/>
              </a:rPr>
              <a:t>?</a:t>
            </a:r>
          </a:p>
        </p:txBody>
      </p:sp>
      <p:graphicFrame>
        <p:nvGraphicFramePr>
          <p:cNvPr id="2" name="Object 1"/>
          <p:cNvGraphicFramePr>
            <a:graphicFrameLocks noChangeAspect="1"/>
          </p:cNvGraphicFramePr>
          <p:nvPr>
            <p:extLst>
              <p:ext uri="{D42A27DB-BD31-4B8C-83A1-F6EECF244321}">
                <p14:modId xmlns:p14="http://schemas.microsoft.com/office/powerpoint/2010/main" val="2046708503"/>
              </p:ext>
            </p:extLst>
          </p:nvPr>
        </p:nvGraphicFramePr>
        <p:xfrm>
          <a:off x="335360" y="1193979"/>
          <a:ext cx="10493294" cy="514418"/>
        </p:xfrm>
        <a:graphic>
          <a:graphicData uri="http://schemas.openxmlformats.org/presentationml/2006/ole">
            <mc:AlternateContent xmlns:mc="http://schemas.openxmlformats.org/markup-compatibility/2006">
              <mc:Choice xmlns:v="urn:schemas-microsoft-com:vml" Requires="v">
                <p:oleObj spid="_x0000_s1182" name="Worksheet" r:id="rId4" imgW="22183740" imgH="1085850" progId="Excel.Sheet.8">
                  <p:embed/>
                </p:oleObj>
              </mc:Choice>
              <mc:Fallback>
                <p:oleObj name="Worksheet" r:id="rId4" imgW="22183740" imgH="1085850" progId="Excel.Sheet.8">
                  <p:embed/>
                  <p:pic>
                    <p:nvPicPr>
                      <p:cNvPr id="0" name=""/>
                      <p:cNvPicPr/>
                      <p:nvPr/>
                    </p:nvPicPr>
                    <p:blipFill>
                      <a:blip r:embed="rId5"/>
                      <a:stretch>
                        <a:fillRect/>
                      </a:stretch>
                    </p:blipFill>
                    <p:spPr>
                      <a:xfrm>
                        <a:off x="335360" y="1193979"/>
                        <a:ext cx="10493294" cy="51441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71802732"/>
              </p:ext>
            </p:extLst>
          </p:nvPr>
        </p:nvGraphicFramePr>
        <p:xfrm>
          <a:off x="335360" y="1819759"/>
          <a:ext cx="10153128" cy="543351"/>
        </p:xfrm>
        <a:graphic>
          <a:graphicData uri="http://schemas.openxmlformats.org/presentationml/2006/ole">
            <mc:AlternateContent xmlns:mc="http://schemas.openxmlformats.org/markup-compatibility/2006">
              <mc:Choice xmlns:v="urn:schemas-microsoft-com:vml" Requires="v">
                <p:oleObj spid="_x0000_s1183" name="Worksheet" r:id="rId6" imgW="20259720" imgH="1085850" progId="Excel.Sheet.8">
                  <p:embed/>
                </p:oleObj>
              </mc:Choice>
              <mc:Fallback>
                <p:oleObj name="Worksheet" r:id="rId6" imgW="20259720" imgH="1085850" progId="Excel.Sheet.8">
                  <p:embed/>
                  <p:pic>
                    <p:nvPicPr>
                      <p:cNvPr id="0" name=""/>
                      <p:cNvPicPr/>
                      <p:nvPr/>
                    </p:nvPicPr>
                    <p:blipFill>
                      <a:blip r:embed="rId7"/>
                      <a:stretch>
                        <a:fillRect/>
                      </a:stretch>
                    </p:blipFill>
                    <p:spPr>
                      <a:xfrm>
                        <a:off x="335360" y="1819759"/>
                        <a:ext cx="10153128" cy="543351"/>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87883615"/>
              </p:ext>
            </p:extLst>
          </p:nvPr>
        </p:nvGraphicFramePr>
        <p:xfrm>
          <a:off x="335361" y="2424035"/>
          <a:ext cx="9505056" cy="701741"/>
        </p:xfrm>
        <a:graphic>
          <a:graphicData uri="http://schemas.openxmlformats.org/presentationml/2006/ole">
            <mc:AlternateContent xmlns:mc="http://schemas.openxmlformats.org/markup-compatibility/2006">
              <mc:Choice xmlns:v="urn:schemas-microsoft-com:vml" Requires="v">
                <p:oleObj spid="_x0000_s1184" name="Worksheet" r:id="rId8" imgW="14697180" imgH="1085850" progId="Excel.Sheet.8">
                  <p:embed/>
                </p:oleObj>
              </mc:Choice>
              <mc:Fallback>
                <p:oleObj name="Worksheet" r:id="rId8" imgW="14697180" imgH="1085850" progId="Excel.Sheet.8">
                  <p:embed/>
                  <p:pic>
                    <p:nvPicPr>
                      <p:cNvPr id="0" name=""/>
                      <p:cNvPicPr/>
                      <p:nvPr/>
                    </p:nvPicPr>
                    <p:blipFill>
                      <a:blip r:embed="rId9"/>
                      <a:stretch>
                        <a:fillRect/>
                      </a:stretch>
                    </p:blipFill>
                    <p:spPr>
                      <a:xfrm>
                        <a:off x="335361" y="2424035"/>
                        <a:ext cx="9505056" cy="70174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41441629"/>
              </p:ext>
            </p:extLst>
          </p:nvPr>
        </p:nvGraphicFramePr>
        <p:xfrm>
          <a:off x="335361" y="3231385"/>
          <a:ext cx="10009112" cy="637299"/>
        </p:xfrm>
        <a:graphic>
          <a:graphicData uri="http://schemas.openxmlformats.org/presentationml/2006/ole">
            <mc:AlternateContent xmlns:mc="http://schemas.openxmlformats.org/markup-compatibility/2006">
              <mc:Choice xmlns:v="urn:schemas-microsoft-com:vml" Requires="v">
                <p:oleObj spid="_x0000_s1185" name="Worksheet" r:id="rId10" imgW="17078310" imgH="1085850" progId="Excel.Sheet.8">
                  <p:embed/>
                </p:oleObj>
              </mc:Choice>
              <mc:Fallback>
                <p:oleObj name="Worksheet" r:id="rId10" imgW="17078310" imgH="1085850" progId="Excel.Sheet.8">
                  <p:embed/>
                  <p:pic>
                    <p:nvPicPr>
                      <p:cNvPr id="0" name=""/>
                      <p:cNvPicPr/>
                      <p:nvPr/>
                    </p:nvPicPr>
                    <p:blipFill>
                      <a:blip r:embed="rId11"/>
                      <a:stretch>
                        <a:fillRect/>
                      </a:stretch>
                    </p:blipFill>
                    <p:spPr>
                      <a:xfrm>
                        <a:off x="335361" y="3231385"/>
                        <a:ext cx="10009112" cy="6372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12748891"/>
              </p:ext>
            </p:extLst>
          </p:nvPr>
        </p:nvGraphicFramePr>
        <p:xfrm>
          <a:off x="347759" y="3977196"/>
          <a:ext cx="10644785" cy="611244"/>
        </p:xfrm>
        <a:graphic>
          <a:graphicData uri="http://schemas.openxmlformats.org/presentationml/2006/ole">
            <mc:AlternateContent xmlns:mc="http://schemas.openxmlformats.org/markup-compatibility/2006">
              <mc:Choice xmlns:v="urn:schemas-microsoft-com:vml" Requires="v">
                <p:oleObj spid="_x0000_s1186" name="Worksheet" r:id="rId12" imgW="18907020" imgH="1085850" progId="Excel.Sheet.8">
                  <p:embed/>
                </p:oleObj>
              </mc:Choice>
              <mc:Fallback>
                <p:oleObj name="Worksheet" r:id="rId12" imgW="18907020" imgH="1085850" progId="Excel.Sheet.8">
                  <p:embed/>
                  <p:pic>
                    <p:nvPicPr>
                      <p:cNvPr id="0" name=""/>
                      <p:cNvPicPr/>
                      <p:nvPr/>
                    </p:nvPicPr>
                    <p:blipFill>
                      <a:blip r:embed="rId13"/>
                      <a:stretch>
                        <a:fillRect/>
                      </a:stretch>
                    </p:blipFill>
                    <p:spPr>
                      <a:xfrm>
                        <a:off x="347759" y="3977196"/>
                        <a:ext cx="10644785" cy="61124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540879456"/>
              </p:ext>
            </p:extLst>
          </p:nvPr>
        </p:nvGraphicFramePr>
        <p:xfrm>
          <a:off x="335360" y="4714960"/>
          <a:ext cx="9505057" cy="605205"/>
        </p:xfrm>
        <a:graphic>
          <a:graphicData uri="http://schemas.openxmlformats.org/presentationml/2006/ole">
            <mc:AlternateContent xmlns:mc="http://schemas.openxmlformats.org/markup-compatibility/2006">
              <mc:Choice xmlns:v="urn:schemas-microsoft-com:vml" Requires="v">
                <p:oleObj spid="_x0000_s1187" name="Worksheet" r:id="rId14" imgW="17078310" imgH="1085850" progId="Excel.Sheet.8">
                  <p:embed/>
                </p:oleObj>
              </mc:Choice>
              <mc:Fallback>
                <p:oleObj name="Worksheet" r:id="rId14" imgW="17078310" imgH="1085850" progId="Excel.Sheet.8">
                  <p:embed/>
                  <p:pic>
                    <p:nvPicPr>
                      <p:cNvPr id="0" name=""/>
                      <p:cNvPicPr/>
                      <p:nvPr/>
                    </p:nvPicPr>
                    <p:blipFill>
                      <a:blip r:embed="rId15"/>
                      <a:stretch>
                        <a:fillRect/>
                      </a:stretch>
                    </p:blipFill>
                    <p:spPr>
                      <a:xfrm>
                        <a:off x="335360" y="4714960"/>
                        <a:ext cx="9505057" cy="605205"/>
                      </a:xfrm>
                      <a:prstGeom prst="rect">
                        <a:avLst/>
                      </a:prstGeom>
                    </p:spPr>
                  </p:pic>
                </p:oleObj>
              </mc:Fallback>
            </mc:AlternateContent>
          </a:graphicData>
        </a:graphic>
      </p:graphicFrame>
    </p:spTree>
    <p:extLst>
      <p:ext uri="{BB962C8B-B14F-4D97-AF65-F5344CB8AC3E}">
        <p14:creationId xmlns:p14="http://schemas.microsoft.com/office/powerpoint/2010/main" val="242764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How to prepare for an Assessment.</a:t>
            </a:r>
            <a:endParaRPr lang="en-GB" sz="3600" dirty="0"/>
          </a:p>
        </p:txBody>
      </p:sp>
      <p:sp>
        <p:nvSpPr>
          <p:cNvPr id="3" name="Content Placeholder 2"/>
          <p:cNvSpPr>
            <a:spLocks noGrp="1"/>
          </p:cNvSpPr>
          <p:nvPr>
            <p:ph idx="1"/>
          </p:nvPr>
        </p:nvSpPr>
        <p:spPr>
          <a:xfrm>
            <a:off x="609600" y="1600200"/>
            <a:ext cx="10972800" cy="3484983"/>
          </a:xfrm>
        </p:spPr>
        <p:txBody>
          <a:bodyPr>
            <a:normAutofit lnSpcReduction="10000"/>
          </a:bodyPr>
          <a:lstStyle/>
          <a:p>
            <a:r>
              <a:rPr lang="en-GB" dirty="0" smtClean="0"/>
              <a:t>Students will be set a revision homework.</a:t>
            </a:r>
          </a:p>
          <a:p>
            <a:r>
              <a:rPr lang="en-GB" dirty="0" smtClean="0"/>
              <a:t>Their teacher will go through this before the assessment.</a:t>
            </a:r>
          </a:p>
          <a:p>
            <a:r>
              <a:rPr lang="en-GB" dirty="0" smtClean="0"/>
              <a:t>Covering the topics instructed by their classroom teacher.</a:t>
            </a:r>
          </a:p>
          <a:p>
            <a:r>
              <a:rPr lang="en-GB" dirty="0" smtClean="0"/>
              <a:t>They can complete a revision sheet.</a:t>
            </a:r>
          </a:p>
          <a:p>
            <a:r>
              <a:rPr lang="en-GB" dirty="0" smtClean="0"/>
              <a:t>Take this in to their assessment.</a:t>
            </a:r>
          </a:p>
          <a:p>
            <a:r>
              <a:rPr lang="en-GB" dirty="0" smtClean="0"/>
              <a:t>Is not compulsory but may be of benefit.</a:t>
            </a:r>
            <a:endParaRPr lang="en-GB" dirty="0"/>
          </a:p>
        </p:txBody>
      </p:sp>
    </p:spTree>
    <p:extLst>
      <p:ext uri="{BB962C8B-B14F-4D97-AF65-F5344CB8AC3E}">
        <p14:creationId xmlns:p14="http://schemas.microsoft.com/office/powerpoint/2010/main" val="2981151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mastery time</a:t>
            </a:r>
            <a:r>
              <a:rPr lang="en-GB" altLang="en-US" sz="3600" dirty="0">
                <a:latin typeface="Arial" panose="020B0604020202020204" pitchFamily="34" charset="0"/>
                <a:cs typeface="Arial" panose="020B0604020202020204" pitchFamily="34" charset="0"/>
              </a:rPr>
              <a:t>?</a:t>
            </a:r>
          </a:p>
        </p:txBody>
      </p:sp>
      <p:grpSp>
        <p:nvGrpSpPr>
          <p:cNvPr id="4" name="Group 3"/>
          <p:cNvGrpSpPr/>
          <p:nvPr/>
        </p:nvGrpSpPr>
        <p:grpSpPr>
          <a:xfrm>
            <a:off x="5613863" y="908720"/>
            <a:ext cx="5972175" cy="5505450"/>
            <a:chOff x="5613863" y="908720"/>
            <a:chExt cx="5972175" cy="5505450"/>
          </a:xfrm>
        </p:grpSpPr>
        <p:pic>
          <p:nvPicPr>
            <p:cNvPr id="2" name="Picture 1"/>
            <p:cNvPicPr>
              <a:picLocks noChangeAspect="1"/>
            </p:cNvPicPr>
            <p:nvPr/>
          </p:nvPicPr>
          <p:blipFill>
            <a:blip r:embed="rId3"/>
            <a:stretch>
              <a:fillRect/>
            </a:stretch>
          </p:blipFill>
          <p:spPr>
            <a:xfrm>
              <a:off x="5613863" y="908720"/>
              <a:ext cx="5972175" cy="5505450"/>
            </a:xfrm>
            <a:prstGeom prst="rect">
              <a:avLst/>
            </a:prstGeom>
          </p:spPr>
        </p:pic>
        <p:sp>
          <p:nvSpPr>
            <p:cNvPr id="3" name="Rectangle 2"/>
            <p:cNvSpPr/>
            <p:nvPr/>
          </p:nvSpPr>
          <p:spPr>
            <a:xfrm>
              <a:off x="9696400" y="1052736"/>
              <a:ext cx="1080120" cy="22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7820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361" y="-24340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a:t>
            </a:r>
            <a:r>
              <a:rPr lang="en-GB" altLang="en-US" sz="3600" dirty="0" err="1"/>
              <a:t>Mathswatch</a:t>
            </a:r>
            <a:r>
              <a:rPr lang="en-GB" altLang="en-US" sz="3600" dirty="0"/>
              <a:t>?</a:t>
            </a:r>
            <a:endParaRPr lang="en-GB" altLang="en-US"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9313" t="8000" r="10625" b="9051"/>
          <a:stretch/>
        </p:blipFill>
        <p:spPr>
          <a:xfrm>
            <a:off x="1199456" y="620688"/>
            <a:ext cx="8784976" cy="5688632"/>
          </a:xfrm>
          <a:prstGeom prst="rect">
            <a:avLst/>
          </a:prstGeom>
        </p:spPr>
      </p:pic>
    </p:spTree>
    <p:extLst>
      <p:ext uri="{BB962C8B-B14F-4D97-AF65-F5344CB8AC3E}">
        <p14:creationId xmlns:p14="http://schemas.microsoft.com/office/powerpoint/2010/main" val="398823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205"/>
            <a:ext cx="9144000" cy="996893"/>
          </a:xfrm>
        </p:spPr>
        <p:txBody>
          <a:bodyPr/>
          <a:lstStyle/>
          <a:p>
            <a:r>
              <a:rPr lang="en-GB" u="sng" smtClean="0"/>
              <a:t>Mathswatch</a:t>
            </a:r>
            <a:endParaRPr lang="en-GB" u="sng" dirty="0"/>
          </a:p>
        </p:txBody>
      </p:sp>
      <p:sp>
        <p:nvSpPr>
          <p:cNvPr id="3" name="Subtitle 2"/>
          <p:cNvSpPr>
            <a:spLocks noGrp="1"/>
          </p:cNvSpPr>
          <p:nvPr>
            <p:ph type="subTitle" idx="1"/>
          </p:nvPr>
        </p:nvSpPr>
        <p:spPr>
          <a:xfrm>
            <a:off x="1524000" y="1558085"/>
            <a:ext cx="9144000" cy="464353"/>
          </a:xfrm>
        </p:spPr>
        <p:txBody>
          <a:bodyPr>
            <a:normAutofit fontScale="85000" lnSpcReduction="10000"/>
          </a:bodyPr>
          <a:lstStyle/>
          <a:p>
            <a:r>
              <a:rPr lang="en-GB" dirty="0" smtClean="0"/>
              <a:t>For all students, you need to log on to </a:t>
            </a:r>
            <a:r>
              <a:rPr lang="en-GB" b="1" dirty="0"/>
              <a:t>vle.mathswatch.com</a:t>
            </a:r>
            <a:endParaRPr lang="en-GB" dirty="0"/>
          </a:p>
          <a:p>
            <a:pPr algn="l"/>
            <a:endParaRPr lang="en-GB" dirty="0"/>
          </a:p>
        </p:txBody>
      </p:sp>
      <p:sp>
        <p:nvSpPr>
          <p:cNvPr id="4" name="Subtitle 2"/>
          <p:cNvSpPr txBox="1">
            <a:spLocks/>
          </p:cNvSpPr>
          <p:nvPr/>
        </p:nvSpPr>
        <p:spPr>
          <a:xfrm>
            <a:off x="-1117003" y="1983926"/>
            <a:ext cx="9144000" cy="13124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00B0F0"/>
                </a:solidFill>
              </a:rPr>
              <a:t>Your username now has @</a:t>
            </a:r>
            <a:r>
              <a:rPr lang="en-GB" dirty="0" err="1" smtClean="0">
                <a:solidFill>
                  <a:srgbClr val="00B0F0"/>
                </a:solidFill>
              </a:rPr>
              <a:t>carrhill</a:t>
            </a:r>
            <a:r>
              <a:rPr lang="en-GB" dirty="0" smtClean="0">
                <a:solidFill>
                  <a:srgbClr val="00B0F0"/>
                </a:solidFill>
              </a:rPr>
              <a:t> at the end of it </a:t>
            </a:r>
          </a:p>
          <a:p>
            <a:r>
              <a:rPr lang="en-GB" dirty="0" smtClean="0">
                <a:solidFill>
                  <a:srgbClr val="00B0F0"/>
                </a:solidFill>
              </a:rPr>
              <a:t>so for Mrs Potts rather than </a:t>
            </a:r>
            <a:r>
              <a:rPr lang="en-GB" dirty="0" err="1" smtClean="0">
                <a:solidFill>
                  <a:srgbClr val="00B0F0"/>
                </a:solidFill>
              </a:rPr>
              <a:t>lpotts</a:t>
            </a:r>
            <a:r>
              <a:rPr lang="en-GB" dirty="0" smtClean="0">
                <a:solidFill>
                  <a:srgbClr val="00B0F0"/>
                </a:solidFill>
              </a:rPr>
              <a:t> it is </a:t>
            </a:r>
            <a:r>
              <a:rPr lang="en-GB" b="1" dirty="0" err="1" smtClean="0"/>
              <a:t>lpotts@carrhill</a:t>
            </a:r>
            <a:endParaRPr lang="en-GB" b="1" dirty="0" smtClean="0"/>
          </a:p>
          <a:p>
            <a:pPr algn="l"/>
            <a:endParaRPr lang="en-GB" dirty="0">
              <a:solidFill>
                <a:srgbClr val="00B0F0"/>
              </a:solidFill>
            </a:endParaRPr>
          </a:p>
        </p:txBody>
      </p:sp>
      <p:sp>
        <p:nvSpPr>
          <p:cNvPr id="5" name="Subtitle 2"/>
          <p:cNvSpPr txBox="1">
            <a:spLocks/>
          </p:cNvSpPr>
          <p:nvPr/>
        </p:nvSpPr>
        <p:spPr>
          <a:xfrm>
            <a:off x="5286487" y="2154248"/>
            <a:ext cx="9144000"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7030A0"/>
                </a:solidFill>
              </a:rPr>
              <a:t>Your password is still </a:t>
            </a:r>
            <a:r>
              <a:rPr lang="en-GB" b="1" dirty="0" smtClean="0">
                <a:solidFill>
                  <a:srgbClr val="7030A0"/>
                </a:solidFill>
              </a:rPr>
              <a:t>numbers</a:t>
            </a:r>
            <a:endParaRPr lang="en-GB" b="1" dirty="0">
              <a:solidFill>
                <a:srgbClr val="7030A0"/>
              </a:solidFill>
            </a:endParaRPr>
          </a:p>
        </p:txBody>
      </p:sp>
      <p:pic>
        <p:nvPicPr>
          <p:cNvPr id="6" name="Picture 5"/>
          <p:cNvPicPr>
            <a:picLocks noChangeAspect="1"/>
          </p:cNvPicPr>
          <p:nvPr/>
        </p:nvPicPr>
        <p:blipFill rotWithShape="1">
          <a:blip r:embed="rId2"/>
          <a:srcRect l="9297" t="6920" r="10293" b="6272"/>
          <a:stretch/>
        </p:blipFill>
        <p:spPr>
          <a:xfrm>
            <a:off x="903642" y="2904565"/>
            <a:ext cx="5497159" cy="3722146"/>
          </a:xfrm>
          <a:prstGeom prst="rect">
            <a:avLst/>
          </a:prstGeom>
        </p:spPr>
      </p:pic>
      <p:sp>
        <p:nvSpPr>
          <p:cNvPr id="7" name="Subtitle 2"/>
          <p:cNvSpPr txBox="1">
            <a:spLocks/>
          </p:cNvSpPr>
          <p:nvPr/>
        </p:nvSpPr>
        <p:spPr>
          <a:xfrm>
            <a:off x="6221954" y="2710900"/>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To watch a video:</a:t>
            </a:r>
            <a:endParaRPr lang="en-GB" b="1" dirty="0">
              <a:solidFill>
                <a:srgbClr val="B31D81"/>
              </a:solidFill>
            </a:endParaRPr>
          </a:p>
        </p:txBody>
      </p:sp>
      <p:sp>
        <p:nvSpPr>
          <p:cNvPr id="8" name="Subtitle 2"/>
          <p:cNvSpPr txBox="1">
            <a:spLocks/>
          </p:cNvSpPr>
          <p:nvPr/>
        </p:nvSpPr>
        <p:spPr>
          <a:xfrm>
            <a:off x="5601148" y="3114398"/>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Click video</a:t>
            </a:r>
            <a:endParaRPr lang="en-GB" b="1" dirty="0">
              <a:solidFill>
                <a:srgbClr val="B31D81"/>
              </a:solidFill>
            </a:endParaRPr>
          </a:p>
        </p:txBody>
      </p:sp>
      <p:sp>
        <p:nvSpPr>
          <p:cNvPr id="9" name="Left Arrow 8"/>
          <p:cNvSpPr/>
          <p:nvPr/>
        </p:nvSpPr>
        <p:spPr>
          <a:xfrm>
            <a:off x="4582759" y="3257754"/>
            <a:ext cx="2345166" cy="125115"/>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ubtitle 2"/>
          <p:cNvSpPr txBox="1">
            <a:spLocks/>
          </p:cNvSpPr>
          <p:nvPr/>
        </p:nvSpPr>
        <p:spPr>
          <a:xfrm>
            <a:off x="5484608" y="3517896"/>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Select GCSE</a:t>
            </a:r>
            <a:endParaRPr lang="en-GB" b="1" dirty="0">
              <a:solidFill>
                <a:srgbClr val="B31D81"/>
              </a:solidFill>
            </a:endParaRPr>
          </a:p>
        </p:txBody>
      </p:sp>
      <p:sp>
        <p:nvSpPr>
          <p:cNvPr id="11" name="Left Arrow 10"/>
          <p:cNvSpPr/>
          <p:nvPr/>
        </p:nvSpPr>
        <p:spPr>
          <a:xfrm>
            <a:off x="6133654" y="3660459"/>
            <a:ext cx="622148" cy="111957"/>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ubtitle 2"/>
          <p:cNvSpPr txBox="1">
            <a:spLocks/>
          </p:cNvSpPr>
          <p:nvPr/>
        </p:nvSpPr>
        <p:spPr>
          <a:xfrm>
            <a:off x="6755802" y="4221731"/>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Search for the clip number</a:t>
            </a:r>
            <a:endParaRPr lang="en-GB" b="1" dirty="0">
              <a:solidFill>
                <a:srgbClr val="B31D81"/>
              </a:solidFill>
            </a:endParaRPr>
          </a:p>
        </p:txBody>
      </p:sp>
      <p:sp>
        <p:nvSpPr>
          <p:cNvPr id="13" name="Left Arrow 12"/>
          <p:cNvSpPr/>
          <p:nvPr/>
        </p:nvSpPr>
        <p:spPr>
          <a:xfrm>
            <a:off x="6015319" y="4384103"/>
            <a:ext cx="1018389" cy="115288"/>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ubtitle 2"/>
          <p:cNvSpPr txBox="1">
            <a:spLocks/>
          </p:cNvSpPr>
          <p:nvPr/>
        </p:nvSpPr>
        <p:spPr>
          <a:xfrm>
            <a:off x="7033708" y="4899470"/>
            <a:ext cx="4137211" cy="46435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Select the one you want to watch</a:t>
            </a:r>
            <a:endParaRPr lang="en-GB" b="1" dirty="0">
              <a:solidFill>
                <a:srgbClr val="B31D81"/>
              </a:solidFill>
            </a:endParaRPr>
          </a:p>
        </p:txBody>
      </p:sp>
      <p:sp>
        <p:nvSpPr>
          <p:cNvPr id="15" name="Left Arrow 14"/>
          <p:cNvSpPr/>
          <p:nvPr/>
        </p:nvSpPr>
        <p:spPr>
          <a:xfrm>
            <a:off x="6191475" y="4991812"/>
            <a:ext cx="842233" cy="190069"/>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2374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a:t>
            </a:r>
            <a:r>
              <a:rPr lang="en-GB" altLang="en-US" sz="3600" dirty="0" err="1"/>
              <a:t>Kerboodle</a:t>
            </a:r>
            <a:r>
              <a:rPr lang="en-GB" altLang="en-US" sz="36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a:stretch>
            <a:fillRect/>
          </a:stretch>
        </p:blipFill>
        <p:spPr>
          <a:xfrm>
            <a:off x="4152900" y="908720"/>
            <a:ext cx="7429500" cy="5076825"/>
          </a:xfrm>
          <a:prstGeom prst="rect">
            <a:avLst/>
          </a:prstGeom>
        </p:spPr>
      </p:pic>
    </p:spTree>
    <p:extLst>
      <p:ext uri="{BB962C8B-B14F-4D97-AF65-F5344CB8AC3E}">
        <p14:creationId xmlns:p14="http://schemas.microsoft.com/office/powerpoint/2010/main" val="36564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support is available?</a:t>
            </a:r>
          </a:p>
        </p:txBody>
      </p:sp>
      <p:sp>
        <p:nvSpPr>
          <p:cNvPr id="3" name="Content Placeholder 2"/>
          <p:cNvSpPr>
            <a:spLocks noGrp="1"/>
          </p:cNvSpPr>
          <p:nvPr>
            <p:ph idx="1"/>
          </p:nvPr>
        </p:nvSpPr>
        <p:spPr/>
        <p:txBody>
          <a:bodyPr>
            <a:normAutofit/>
          </a:bodyPr>
          <a:lstStyle/>
          <a:p>
            <a:r>
              <a:rPr lang="en-GB" dirty="0"/>
              <a:t>Their classroom teacher (at the appropriate time).</a:t>
            </a:r>
          </a:p>
          <a:p>
            <a:r>
              <a:rPr lang="en-GB" dirty="0"/>
              <a:t>Tuesday and Thursday lunchtime room 4.</a:t>
            </a:r>
          </a:p>
          <a:p>
            <a:r>
              <a:rPr lang="en-GB" dirty="0"/>
              <a:t>The Maths office.</a:t>
            </a:r>
          </a:p>
          <a:p>
            <a:r>
              <a:rPr lang="en-GB" dirty="0"/>
              <a:t>Their mentor.</a:t>
            </a:r>
          </a:p>
          <a:p>
            <a:r>
              <a:rPr lang="en-GB" dirty="0"/>
              <a:t>Web based resources.</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54979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563"/>
            <a:ext cx="9144000" cy="1054442"/>
          </a:xfrm>
        </p:spPr>
        <p:txBody>
          <a:bodyPr>
            <a:normAutofit/>
          </a:bodyPr>
          <a:lstStyle/>
          <a:p>
            <a:r>
              <a:rPr lang="en-GB" b="1" dirty="0" smtClean="0">
                <a:solidFill>
                  <a:srgbClr val="002060"/>
                </a:solidFill>
              </a:rPr>
              <a:t>Show my Homework</a:t>
            </a:r>
            <a:endParaRPr lang="en-GB" b="1" dirty="0">
              <a:solidFill>
                <a:srgbClr val="002060"/>
              </a:solidFill>
            </a:endParaRPr>
          </a:p>
        </p:txBody>
      </p:sp>
      <p:sp>
        <p:nvSpPr>
          <p:cNvPr id="3" name="Subtitle 2"/>
          <p:cNvSpPr>
            <a:spLocks noGrp="1"/>
          </p:cNvSpPr>
          <p:nvPr>
            <p:ph type="subTitle" idx="1"/>
          </p:nvPr>
        </p:nvSpPr>
        <p:spPr>
          <a:xfrm>
            <a:off x="1523999" y="1721708"/>
            <a:ext cx="9316995" cy="4996247"/>
          </a:xfrm>
        </p:spPr>
        <p:txBody>
          <a:bodyPr>
            <a:normAutofit fontScale="92500" lnSpcReduction="10000"/>
          </a:bodyPr>
          <a:lstStyle/>
          <a:p>
            <a:r>
              <a:rPr lang="en-GB" dirty="0" smtClean="0"/>
              <a:t>Using </a:t>
            </a:r>
            <a:r>
              <a:rPr lang="en-GB" b="1" dirty="0" smtClean="0"/>
              <a:t>Chrome</a:t>
            </a:r>
            <a:r>
              <a:rPr lang="en-GB" dirty="0" smtClean="0"/>
              <a:t> access the </a:t>
            </a:r>
            <a:r>
              <a:rPr lang="en-GB" dirty="0" err="1" smtClean="0"/>
              <a:t>Carr</a:t>
            </a:r>
            <a:r>
              <a:rPr lang="en-GB" dirty="0" smtClean="0"/>
              <a:t> Hill Website and at the bottom under “Useful Links” click “Show my Homework”</a:t>
            </a:r>
          </a:p>
          <a:p>
            <a:endParaRPr lang="en-GB" dirty="0"/>
          </a:p>
          <a:p>
            <a:endParaRPr lang="en-GB" dirty="0" smtClean="0"/>
          </a:p>
          <a:p>
            <a:endParaRPr lang="en-GB" dirty="0"/>
          </a:p>
          <a:p>
            <a:endParaRPr lang="en-GB" dirty="0" smtClean="0"/>
          </a:p>
          <a:p>
            <a:endParaRPr lang="en-GB" dirty="0"/>
          </a:p>
          <a:p>
            <a:r>
              <a:rPr lang="en-GB" dirty="0"/>
              <a:t>	</a:t>
            </a:r>
            <a:r>
              <a:rPr lang="en-GB" dirty="0" smtClean="0"/>
              <a:t>						</a:t>
            </a:r>
          </a:p>
          <a:p>
            <a:r>
              <a:rPr lang="en-GB" dirty="0" smtClean="0"/>
              <a:t>																Click here</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2940" y="2710248"/>
            <a:ext cx="6758688" cy="3801762"/>
          </a:xfrm>
          <a:prstGeom prst="rect">
            <a:avLst/>
          </a:prstGeom>
        </p:spPr>
      </p:pic>
    </p:spTree>
    <p:extLst>
      <p:ext uri="{BB962C8B-B14F-4D97-AF65-F5344CB8AC3E}">
        <p14:creationId xmlns:p14="http://schemas.microsoft.com/office/powerpoint/2010/main" val="1656042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04664"/>
            <a:ext cx="10972800" cy="1143000"/>
          </a:xfrm>
        </p:spPr>
        <p:txBody>
          <a:bodyPr>
            <a:normAutofit/>
          </a:bodyPr>
          <a:lstStyle/>
          <a:p>
            <a:r>
              <a:rPr lang="en-GB" sz="3600" dirty="0"/>
              <a:t>Useful Web Based Resources Available</a:t>
            </a:r>
          </a:p>
        </p:txBody>
      </p:sp>
      <p:sp>
        <p:nvSpPr>
          <p:cNvPr id="3" name="Content Placeholder 2"/>
          <p:cNvSpPr>
            <a:spLocks noGrp="1"/>
          </p:cNvSpPr>
          <p:nvPr>
            <p:ph idx="1"/>
          </p:nvPr>
        </p:nvSpPr>
        <p:spPr>
          <a:xfrm>
            <a:off x="609600" y="1600201"/>
            <a:ext cx="11582400" cy="3340968"/>
          </a:xfrm>
        </p:spPr>
        <p:txBody>
          <a:bodyPr>
            <a:normAutofit/>
          </a:bodyPr>
          <a:lstStyle/>
          <a:p>
            <a:r>
              <a:rPr lang="en-GB" sz="2600" dirty="0" err="1"/>
              <a:t>Mymaths</a:t>
            </a:r>
            <a:r>
              <a:rPr lang="en-GB" sz="2600" dirty="0"/>
              <a:t> 		(login: </a:t>
            </a:r>
            <a:r>
              <a:rPr lang="en-GB" sz="2600" dirty="0" err="1"/>
              <a:t>carr</a:t>
            </a:r>
            <a:r>
              <a:rPr lang="en-GB" sz="2600" dirty="0"/>
              <a:t> 	password: isosceles) </a:t>
            </a:r>
          </a:p>
          <a:p>
            <a:r>
              <a:rPr lang="en-GB" sz="2600" dirty="0" err="1"/>
              <a:t>Mathswatch</a:t>
            </a:r>
            <a:r>
              <a:rPr lang="en-GB" sz="2600" dirty="0"/>
              <a:t>	(school id: </a:t>
            </a:r>
            <a:r>
              <a:rPr lang="en-GB" sz="2600" dirty="0" err="1"/>
              <a:t>carrhill</a:t>
            </a:r>
            <a:r>
              <a:rPr lang="en-GB" sz="2600" dirty="0"/>
              <a:t>	Login: </a:t>
            </a:r>
            <a:r>
              <a:rPr lang="en-GB" sz="2600" dirty="0" err="1"/>
              <a:t>asmith</a:t>
            </a:r>
            <a:r>
              <a:rPr lang="en-GB" sz="2600" dirty="0"/>
              <a:t>		password: numbers)</a:t>
            </a:r>
          </a:p>
          <a:p>
            <a:r>
              <a:rPr lang="en-GB" sz="2600" dirty="0"/>
              <a:t>Just Maths		(User name: </a:t>
            </a:r>
            <a:r>
              <a:rPr lang="en-GB" sz="2600" dirty="0" err="1"/>
              <a:t>CarrStudent</a:t>
            </a:r>
            <a:r>
              <a:rPr lang="en-GB" sz="2600" dirty="0"/>
              <a:t>	Password: </a:t>
            </a:r>
            <a:r>
              <a:rPr lang="en-GB" sz="2600" dirty="0" err="1"/>
              <a:t>Carr</a:t>
            </a:r>
            <a:r>
              <a:rPr lang="en-GB" sz="2600" dirty="0"/>
              <a:t>)</a:t>
            </a:r>
          </a:p>
          <a:p>
            <a:r>
              <a:rPr lang="en-GB" sz="2600" dirty="0" err="1"/>
              <a:t>Kerboodle</a:t>
            </a:r>
            <a:r>
              <a:rPr lang="en-GB" sz="2600" dirty="0"/>
              <a:t>		(Demonstrated in lesson)</a:t>
            </a:r>
          </a:p>
          <a:p>
            <a:r>
              <a:rPr lang="en-GB" sz="2600" dirty="0"/>
              <a:t>The internet</a:t>
            </a:r>
          </a:p>
          <a:p>
            <a:pPr marL="0" indent="0">
              <a:buNone/>
            </a:pPr>
            <a:endParaRPr lang="en-GB" sz="2600" dirty="0"/>
          </a:p>
          <a:p>
            <a:pPr marL="0" indent="0">
              <a:buNone/>
            </a:pPr>
            <a:endParaRPr lang="en-GB" dirty="0"/>
          </a:p>
        </p:txBody>
      </p:sp>
    </p:spTree>
    <p:extLst>
      <p:ext uri="{BB962C8B-B14F-4D97-AF65-F5344CB8AC3E}">
        <p14:creationId xmlns:p14="http://schemas.microsoft.com/office/powerpoint/2010/main" val="1074494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Revision Guides</a:t>
            </a:r>
          </a:p>
        </p:txBody>
      </p:sp>
      <p:pic>
        <p:nvPicPr>
          <p:cNvPr id="2" name="Picture 1"/>
          <p:cNvPicPr>
            <a:picLocks noChangeAspect="1"/>
          </p:cNvPicPr>
          <p:nvPr/>
        </p:nvPicPr>
        <p:blipFill>
          <a:blip r:embed="rId3"/>
          <a:stretch>
            <a:fillRect/>
          </a:stretch>
        </p:blipFill>
        <p:spPr>
          <a:xfrm>
            <a:off x="676579" y="1417638"/>
            <a:ext cx="10838841" cy="2664296"/>
          </a:xfrm>
          <a:prstGeom prst="rect">
            <a:avLst/>
          </a:prstGeom>
        </p:spPr>
      </p:pic>
    </p:spTree>
    <p:extLst>
      <p:ext uri="{BB962C8B-B14F-4D97-AF65-F5344CB8AC3E}">
        <p14:creationId xmlns:p14="http://schemas.microsoft.com/office/powerpoint/2010/main" val="3103969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Revision Guides</a:t>
            </a:r>
          </a:p>
        </p:txBody>
      </p:sp>
      <p:pic>
        <p:nvPicPr>
          <p:cNvPr id="3" name="Picture 2"/>
          <p:cNvPicPr>
            <a:picLocks noChangeAspect="1"/>
          </p:cNvPicPr>
          <p:nvPr/>
        </p:nvPicPr>
        <p:blipFill>
          <a:blip r:embed="rId3"/>
          <a:stretch>
            <a:fillRect/>
          </a:stretch>
        </p:blipFill>
        <p:spPr>
          <a:xfrm>
            <a:off x="767408" y="1410782"/>
            <a:ext cx="10424026" cy="3026330"/>
          </a:xfrm>
          <a:prstGeom prst="rect">
            <a:avLst/>
          </a:prstGeom>
        </p:spPr>
      </p:pic>
    </p:spTree>
    <p:extLst>
      <p:ext uri="{BB962C8B-B14F-4D97-AF65-F5344CB8AC3E}">
        <p14:creationId xmlns:p14="http://schemas.microsoft.com/office/powerpoint/2010/main" val="2246883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Revision Guides</a:t>
            </a:r>
          </a:p>
        </p:txBody>
      </p:sp>
      <p:pic>
        <p:nvPicPr>
          <p:cNvPr id="2" name="Picture 1"/>
          <p:cNvPicPr>
            <a:picLocks noChangeAspect="1"/>
          </p:cNvPicPr>
          <p:nvPr/>
        </p:nvPicPr>
        <p:blipFill>
          <a:blip r:embed="rId3"/>
          <a:stretch>
            <a:fillRect/>
          </a:stretch>
        </p:blipFill>
        <p:spPr>
          <a:xfrm>
            <a:off x="624059" y="1417638"/>
            <a:ext cx="10770106" cy="2659434"/>
          </a:xfrm>
          <a:prstGeom prst="rect">
            <a:avLst/>
          </a:prstGeom>
        </p:spPr>
      </p:pic>
    </p:spTree>
    <p:extLst>
      <p:ext uri="{BB962C8B-B14F-4D97-AF65-F5344CB8AC3E}">
        <p14:creationId xmlns:p14="http://schemas.microsoft.com/office/powerpoint/2010/main" val="3674471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Revision Guides</a:t>
            </a:r>
          </a:p>
        </p:txBody>
      </p:sp>
      <p:pic>
        <p:nvPicPr>
          <p:cNvPr id="2" name="Picture 1"/>
          <p:cNvPicPr>
            <a:picLocks noChangeAspect="1"/>
          </p:cNvPicPr>
          <p:nvPr/>
        </p:nvPicPr>
        <p:blipFill>
          <a:blip r:embed="rId3"/>
          <a:stretch>
            <a:fillRect/>
          </a:stretch>
        </p:blipFill>
        <p:spPr>
          <a:xfrm>
            <a:off x="767408" y="1411498"/>
            <a:ext cx="10861315" cy="2809590"/>
          </a:xfrm>
          <a:prstGeom prst="rect">
            <a:avLst/>
          </a:prstGeom>
        </p:spPr>
      </p:pic>
    </p:spTree>
    <p:extLst>
      <p:ext uri="{BB962C8B-B14F-4D97-AF65-F5344CB8AC3E}">
        <p14:creationId xmlns:p14="http://schemas.microsoft.com/office/powerpoint/2010/main" val="3946346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Revision Guides</a:t>
            </a:r>
          </a:p>
        </p:txBody>
      </p:sp>
      <p:pic>
        <p:nvPicPr>
          <p:cNvPr id="3" name="Picture 2"/>
          <p:cNvPicPr>
            <a:picLocks noChangeAspect="1"/>
          </p:cNvPicPr>
          <p:nvPr/>
        </p:nvPicPr>
        <p:blipFill>
          <a:blip r:embed="rId3"/>
          <a:stretch>
            <a:fillRect/>
          </a:stretch>
        </p:blipFill>
        <p:spPr>
          <a:xfrm>
            <a:off x="609599" y="1417638"/>
            <a:ext cx="10851285" cy="2803450"/>
          </a:xfrm>
          <a:prstGeom prst="rect">
            <a:avLst/>
          </a:prstGeom>
        </p:spPr>
      </p:pic>
    </p:spTree>
    <p:extLst>
      <p:ext uri="{BB962C8B-B14F-4D97-AF65-F5344CB8AC3E}">
        <p14:creationId xmlns:p14="http://schemas.microsoft.com/office/powerpoint/2010/main" val="427489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Revision Guides</a:t>
            </a:r>
          </a:p>
        </p:txBody>
      </p:sp>
      <p:sp>
        <p:nvSpPr>
          <p:cNvPr id="5" name="Content Placeholder 2"/>
          <p:cNvSpPr>
            <a:spLocks noGrp="1"/>
          </p:cNvSpPr>
          <p:nvPr>
            <p:ph idx="1"/>
          </p:nvPr>
        </p:nvSpPr>
        <p:spPr>
          <a:xfrm>
            <a:off x="609600" y="1600201"/>
            <a:ext cx="11582400" cy="3340968"/>
          </a:xfrm>
        </p:spPr>
        <p:txBody>
          <a:bodyPr>
            <a:normAutofit fontScale="92500" lnSpcReduction="10000"/>
          </a:bodyPr>
          <a:lstStyle/>
          <a:p>
            <a:r>
              <a:rPr lang="en-GB" sz="2600" dirty="0"/>
              <a:t>Revision Guides - £3.00</a:t>
            </a:r>
          </a:p>
          <a:p>
            <a:r>
              <a:rPr lang="en-GB" sz="2600" dirty="0"/>
              <a:t>Workbook and Answers - £4.00</a:t>
            </a:r>
          </a:p>
          <a:p>
            <a:r>
              <a:rPr lang="en-GB" sz="2600" dirty="0"/>
              <a:t>Exam Practice Workbook - £3.00</a:t>
            </a:r>
          </a:p>
          <a:p>
            <a:r>
              <a:rPr lang="en-GB" sz="2600" dirty="0"/>
              <a:t>Targeted Grade 9 Exam Practice Workbook - £3.00</a:t>
            </a:r>
          </a:p>
          <a:p>
            <a:r>
              <a:rPr lang="en-GB" sz="2600" dirty="0"/>
              <a:t>Maths Buster and Mock Exam Papers - £8.00</a:t>
            </a:r>
          </a:p>
          <a:p>
            <a:r>
              <a:rPr lang="en-GB" sz="2600" dirty="0"/>
              <a:t>Maths Tutor and Exam Practice Book - £6.50</a:t>
            </a:r>
          </a:p>
          <a:p>
            <a:pPr marL="0" indent="0">
              <a:buNone/>
            </a:pPr>
            <a:endParaRPr lang="en-GB" sz="2600" dirty="0"/>
          </a:p>
          <a:p>
            <a:pPr marL="0" indent="0">
              <a:buNone/>
            </a:pPr>
            <a:r>
              <a:rPr lang="en-GB" sz="2600" dirty="0"/>
              <a:t>All available to buy from the Maths office.</a:t>
            </a:r>
          </a:p>
          <a:p>
            <a:endParaRPr lang="en-GB" sz="2600" dirty="0"/>
          </a:p>
          <a:p>
            <a:pPr marL="0" indent="0">
              <a:buNone/>
            </a:pPr>
            <a:endParaRPr lang="en-GB" dirty="0"/>
          </a:p>
        </p:txBody>
      </p:sp>
    </p:spTree>
    <p:extLst>
      <p:ext uri="{BB962C8B-B14F-4D97-AF65-F5344CB8AC3E}">
        <p14:creationId xmlns:p14="http://schemas.microsoft.com/office/powerpoint/2010/main" val="508608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Extra-Curricular Activities</a:t>
            </a:r>
            <a:endParaRPr lang="en-GB" dirty="0"/>
          </a:p>
        </p:txBody>
      </p:sp>
      <p:sp>
        <p:nvSpPr>
          <p:cNvPr id="3" name="Content Placeholder 2"/>
          <p:cNvSpPr>
            <a:spLocks noGrp="1"/>
          </p:cNvSpPr>
          <p:nvPr>
            <p:ph idx="1"/>
          </p:nvPr>
        </p:nvSpPr>
        <p:spPr>
          <a:xfrm>
            <a:off x="609600" y="1600201"/>
            <a:ext cx="10972800" cy="892695"/>
          </a:xfrm>
        </p:spPr>
        <p:txBody>
          <a:bodyPr/>
          <a:lstStyle/>
          <a:p>
            <a:r>
              <a:rPr lang="en-GB" dirty="0" smtClean="0"/>
              <a:t>STEM Club (Every Thursday Room 6)</a:t>
            </a:r>
          </a:p>
        </p:txBody>
      </p:sp>
      <p:pic>
        <p:nvPicPr>
          <p:cNvPr id="5" name="Picture 4"/>
          <p:cNvPicPr>
            <a:picLocks noChangeAspect="1"/>
          </p:cNvPicPr>
          <p:nvPr/>
        </p:nvPicPr>
        <p:blipFill>
          <a:blip r:embed="rId2"/>
          <a:stretch>
            <a:fillRect/>
          </a:stretch>
        </p:blipFill>
        <p:spPr>
          <a:xfrm>
            <a:off x="7392144" y="1600201"/>
            <a:ext cx="2290783" cy="1612775"/>
          </a:xfrm>
          <a:prstGeom prst="rect">
            <a:avLst/>
          </a:prstGeom>
        </p:spPr>
      </p:pic>
      <p:grpSp>
        <p:nvGrpSpPr>
          <p:cNvPr id="8" name="Group 7"/>
          <p:cNvGrpSpPr/>
          <p:nvPr/>
        </p:nvGrpSpPr>
        <p:grpSpPr>
          <a:xfrm>
            <a:off x="609600" y="3717032"/>
            <a:ext cx="9468222" cy="1595271"/>
            <a:chOff x="609600" y="3717032"/>
            <a:chExt cx="9468222" cy="159527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201" b="4640"/>
            <a:stretch/>
          </p:blipFill>
          <p:spPr>
            <a:xfrm>
              <a:off x="7392144" y="3717032"/>
              <a:ext cx="2685678" cy="1595271"/>
            </a:xfrm>
            <a:prstGeom prst="rect">
              <a:avLst/>
            </a:prstGeom>
          </p:spPr>
        </p:pic>
        <p:sp>
          <p:nvSpPr>
            <p:cNvPr id="7" name="Rectangle 6"/>
            <p:cNvSpPr/>
            <p:nvPr/>
          </p:nvSpPr>
          <p:spPr>
            <a:xfrm>
              <a:off x="609600" y="3717032"/>
              <a:ext cx="6839565" cy="584775"/>
            </a:xfrm>
            <a:prstGeom prst="rect">
              <a:avLst/>
            </a:prstGeom>
          </p:spPr>
          <p:txBody>
            <a:bodyPr wrap="none">
              <a:spAutoFit/>
            </a:bodyPr>
            <a:lstStyle/>
            <a:p>
              <a:pPr marL="457200" indent="-457200">
                <a:buFont typeface="Arial" panose="020B0604020202020204" pitchFamily="34" charset="0"/>
                <a:buChar char="•"/>
              </a:pPr>
              <a:r>
                <a:rPr lang="en-GB" sz="3200" dirty="0"/>
                <a:t>Maths Club (Wednesday Lunch Time)</a:t>
              </a:r>
            </a:p>
          </p:txBody>
        </p:sp>
      </p:grpSp>
    </p:spTree>
    <p:extLst>
      <p:ext uri="{BB962C8B-B14F-4D97-AF65-F5344CB8AC3E}">
        <p14:creationId xmlns:p14="http://schemas.microsoft.com/office/powerpoint/2010/main" val="383739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09600" y="373410"/>
            <a:ext cx="10972800" cy="1143000"/>
          </a:xfrm>
        </p:spPr>
        <p:txBody>
          <a:bodyPr>
            <a:normAutofit/>
          </a:bodyPr>
          <a:lstStyle/>
          <a:p>
            <a:r>
              <a:rPr lang="en-GB" sz="3600" dirty="0" smtClean="0"/>
              <a:t>Positive Attitude</a:t>
            </a:r>
            <a:endParaRPr lang="en-GB" sz="3600" dirty="0"/>
          </a:p>
        </p:txBody>
      </p:sp>
      <p:sp>
        <p:nvSpPr>
          <p:cNvPr id="13" name="Content Placeholder 2"/>
          <p:cNvSpPr>
            <a:spLocks noGrp="1"/>
          </p:cNvSpPr>
          <p:nvPr>
            <p:ph idx="1"/>
          </p:nvPr>
        </p:nvSpPr>
        <p:spPr>
          <a:xfrm>
            <a:off x="609600" y="1516410"/>
            <a:ext cx="10972800" cy="3340968"/>
          </a:xfrm>
        </p:spPr>
        <p:txBody>
          <a:bodyPr>
            <a:normAutofit fontScale="92500" lnSpcReduction="20000"/>
          </a:bodyPr>
          <a:lstStyle/>
          <a:p>
            <a:r>
              <a:rPr lang="en-GB" dirty="0" smtClean="0"/>
              <a:t>Students</a:t>
            </a:r>
            <a:r>
              <a:rPr lang="en-GB" dirty="0"/>
              <a:t>’ ideas about their ability and potential are extremely </a:t>
            </a:r>
            <a:r>
              <a:rPr lang="en-GB" dirty="0" smtClean="0"/>
              <a:t>important.</a:t>
            </a:r>
            <a:endParaRPr lang="en-GB" dirty="0"/>
          </a:p>
          <a:p>
            <a:r>
              <a:rPr lang="en-GB" dirty="0" smtClean="0"/>
              <a:t>Messages </a:t>
            </a:r>
            <a:r>
              <a:rPr lang="en-GB" dirty="0"/>
              <a:t>students pick up from their parents about </a:t>
            </a:r>
            <a:r>
              <a:rPr lang="en-GB" dirty="0" smtClean="0"/>
              <a:t>maths can change </a:t>
            </a:r>
            <a:r>
              <a:rPr lang="en-GB" dirty="0"/>
              <a:t>students’ </a:t>
            </a:r>
            <a:r>
              <a:rPr lang="en-GB" dirty="0" smtClean="0"/>
              <a:t>learning </a:t>
            </a:r>
            <a:r>
              <a:rPr lang="en-GB" dirty="0"/>
              <a:t>and achievement.</a:t>
            </a:r>
          </a:p>
          <a:p>
            <a:r>
              <a:rPr lang="en-GB" dirty="0" smtClean="0"/>
              <a:t>It </a:t>
            </a:r>
            <a:r>
              <a:rPr lang="en-GB" dirty="0"/>
              <a:t>was </a:t>
            </a:r>
            <a:r>
              <a:rPr lang="en-GB" dirty="0" smtClean="0"/>
              <a:t>not </a:t>
            </a:r>
            <a:r>
              <a:rPr lang="en-GB" smtClean="0"/>
              <a:t>their parents </a:t>
            </a:r>
            <a:r>
              <a:rPr lang="en-GB" dirty="0" smtClean="0"/>
              <a:t>lack of maths </a:t>
            </a:r>
            <a:r>
              <a:rPr lang="en-GB" dirty="0"/>
              <a:t>knowledge that </a:t>
            </a:r>
            <a:r>
              <a:rPr lang="en-GB" dirty="0" smtClean="0"/>
              <a:t>harmed students</a:t>
            </a:r>
            <a:r>
              <a:rPr lang="en-GB" dirty="0"/>
              <a:t>’ performance but </a:t>
            </a:r>
            <a:r>
              <a:rPr lang="en-GB" dirty="0" smtClean="0"/>
              <a:t>their </a:t>
            </a:r>
            <a:r>
              <a:rPr lang="en-GB" dirty="0"/>
              <a:t>parents’ </a:t>
            </a:r>
            <a:r>
              <a:rPr lang="en-GB" dirty="0" smtClean="0"/>
              <a:t>anxiety.</a:t>
            </a:r>
            <a:endParaRPr lang="en-GB" dirty="0"/>
          </a:p>
          <a:p>
            <a:r>
              <a:rPr lang="en-GB" dirty="0" smtClean="0"/>
              <a:t>Communicate </a:t>
            </a:r>
            <a:r>
              <a:rPr lang="en-GB" dirty="0"/>
              <a:t>positive messages, saying that </a:t>
            </a:r>
            <a:r>
              <a:rPr lang="en-GB" dirty="0" smtClean="0"/>
              <a:t>maths </a:t>
            </a:r>
            <a:r>
              <a:rPr lang="en-GB" dirty="0"/>
              <a:t>is exciting and it is an open subject that anyone can learn with hard </a:t>
            </a:r>
            <a:r>
              <a:rPr lang="en-GB" dirty="0" smtClean="0"/>
              <a:t>work.</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5388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541" y="2636912"/>
            <a:ext cx="7824192" cy="1303094"/>
          </a:xfrm>
        </p:spPr>
        <p:txBody>
          <a:bodyPr>
            <a:normAutofit fontScale="90000"/>
          </a:bodyPr>
          <a:lstStyle/>
          <a:p>
            <a:r>
              <a:rPr lang="en-GB" sz="6000" dirty="0" smtClean="0"/>
              <a:t>Science</a:t>
            </a:r>
            <a:br>
              <a:rPr lang="en-GB" sz="6000" dirty="0" smtClean="0"/>
            </a:br>
            <a:r>
              <a:rPr lang="en-GB" sz="2200" b="0" dirty="0" smtClean="0"/>
              <a:t>Cathy North</a:t>
            </a:r>
            <a:br>
              <a:rPr lang="en-GB" sz="2200" b="0" dirty="0" smtClean="0"/>
            </a:br>
            <a:r>
              <a:rPr lang="en-GB" sz="2200" b="0" dirty="0" smtClean="0"/>
              <a:t>Head of Science</a:t>
            </a:r>
            <a:endParaRPr lang="en-GB" sz="22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9416" y="1396574"/>
            <a:ext cx="4048125" cy="414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81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2060"/>
                </a:solidFill>
              </a:rPr>
              <a:t>Log in</a:t>
            </a:r>
            <a:endParaRPr lang="en-GB" b="1" dirty="0">
              <a:solidFill>
                <a:srgbClr val="00206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674" y="1432871"/>
            <a:ext cx="9080840" cy="5107972"/>
          </a:xfrm>
        </p:spPr>
      </p:pic>
      <p:sp>
        <p:nvSpPr>
          <p:cNvPr id="5" name="TextBox 4"/>
          <p:cNvSpPr txBox="1"/>
          <p:nvPr/>
        </p:nvSpPr>
        <p:spPr>
          <a:xfrm>
            <a:off x="9597083" y="2545492"/>
            <a:ext cx="2001794" cy="646331"/>
          </a:xfrm>
          <a:prstGeom prst="rect">
            <a:avLst/>
          </a:prstGeom>
          <a:noFill/>
        </p:spPr>
        <p:txBody>
          <a:bodyPr wrap="square" rtlCol="0">
            <a:spAutoFit/>
          </a:bodyPr>
          <a:lstStyle/>
          <a:p>
            <a:r>
              <a:rPr lang="en-GB" sz="3600" dirty="0" smtClean="0"/>
              <a:t>Click here</a:t>
            </a:r>
            <a:endParaRPr lang="en-GB" sz="3600" dirty="0"/>
          </a:p>
        </p:txBody>
      </p:sp>
    </p:spTree>
    <p:extLst>
      <p:ext uri="{BB962C8B-B14F-4D97-AF65-F5344CB8AC3E}">
        <p14:creationId xmlns:p14="http://schemas.microsoft.com/office/powerpoint/2010/main" val="437174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Triple Biology </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b="6756"/>
          <a:stretch/>
        </p:blipFill>
        <p:spPr>
          <a:xfrm>
            <a:off x="407368" y="1268760"/>
            <a:ext cx="11593288" cy="4752528"/>
          </a:xfrm>
          <a:prstGeom prst="rect">
            <a:avLst/>
          </a:prstGeom>
        </p:spPr>
      </p:pic>
    </p:spTree>
    <p:extLst>
      <p:ext uri="{BB962C8B-B14F-4D97-AF65-F5344CB8AC3E}">
        <p14:creationId xmlns:p14="http://schemas.microsoft.com/office/powerpoint/2010/main" val="39029243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620" y="87797"/>
            <a:ext cx="10972800" cy="1143000"/>
          </a:xfrm>
        </p:spPr>
        <p:txBody>
          <a:bodyPr>
            <a:normAutofit/>
          </a:bodyPr>
          <a:lstStyle/>
          <a:p>
            <a:r>
              <a:rPr lang="en-GB" dirty="0" smtClean="0"/>
              <a:t>Triple Chemistry</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b="12835"/>
          <a:stretch/>
        </p:blipFill>
        <p:spPr>
          <a:xfrm>
            <a:off x="575891" y="1052737"/>
            <a:ext cx="6336704" cy="3744416"/>
          </a:xfrm>
          <a:prstGeom prst="rect">
            <a:avLst/>
          </a:prstGeom>
        </p:spPr>
      </p:pic>
      <p:pic>
        <p:nvPicPr>
          <p:cNvPr id="5" name="Picture 4"/>
          <p:cNvPicPr>
            <a:picLocks noChangeAspect="1"/>
          </p:cNvPicPr>
          <p:nvPr/>
        </p:nvPicPr>
        <p:blipFill rotWithShape="1">
          <a:blip r:embed="rId3"/>
          <a:srcRect l="2128"/>
          <a:stretch/>
        </p:blipFill>
        <p:spPr>
          <a:xfrm>
            <a:off x="5375920" y="2616609"/>
            <a:ext cx="6624736" cy="3552825"/>
          </a:xfrm>
          <a:prstGeom prst="rect">
            <a:avLst/>
          </a:prstGeom>
        </p:spPr>
      </p:pic>
    </p:spTree>
    <p:extLst>
      <p:ext uri="{BB962C8B-B14F-4D97-AF65-F5344CB8AC3E}">
        <p14:creationId xmlns:p14="http://schemas.microsoft.com/office/powerpoint/2010/main" val="14266475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744" y="54327"/>
            <a:ext cx="5558408" cy="1143000"/>
          </a:xfrm>
        </p:spPr>
        <p:txBody>
          <a:bodyPr/>
          <a:lstStyle/>
          <a:p>
            <a:r>
              <a:rPr lang="en-GB" dirty="0" smtClean="0"/>
              <a:t>Triple Physics </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b="18535"/>
          <a:stretch/>
        </p:blipFill>
        <p:spPr>
          <a:xfrm>
            <a:off x="187650" y="1056053"/>
            <a:ext cx="6196382" cy="3165035"/>
          </a:xfrm>
          <a:prstGeom prst="rect">
            <a:avLst/>
          </a:prstGeom>
        </p:spPr>
      </p:pic>
      <p:pic>
        <p:nvPicPr>
          <p:cNvPr id="5" name="Picture 4"/>
          <p:cNvPicPr>
            <a:picLocks noChangeAspect="1"/>
          </p:cNvPicPr>
          <p:nvPr/>
        </p:nvPicPr>
        <p:blipFill rotWithShape="1">
          <a:blip r:embed="rId3"/>
          <a:srcRect l="2193"/>
          <a:stretch/>
        </p:blipFill>
        <p:spPr>
          <a:xfrm>
            <a:off x="5303912" y="2291911"/>
            <a:ext cx="6420931" cy="3650984"/>
          </a:xfrm>
          <a:prstGeom prst="rect">
            <a:avLst/>
          </a:prstGeom>
        </p:spPr>
      </p:pic>
    </p:spTree>
    <p:extLst>
      <p:ext uri="{BB962C8B-B14F-4D97-AF65-F5344CB8AC3E}">
        <p14:creationId xmlns:p14="http://schemas.microsoft.com/office/powerpoint/2010/main" val="3887329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Trilogy Science  </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875" t="-11463" r="875" b="11463"/>
          <a:stretch/>
        </p:blipFill>
        <p:spPr>
          <a:xfrm>
            <a:off x="479376" y="908720"/>
            <a:ext cx="5544616" cy="3883570"/>
          </a:xfrm>
          <a:prstGeom prst="rect">
            <a:avLst/>
          </a:prstGeom>
        </p:spPr>
      </p:pic>
      <p:pic>
        <p:nvPicPr>
          <p:cNvPr id="5" name="Picture 4"/>
          <p:cNvPicPr>
            <a:picLocks noChangeAspect="1"/>
          </p:cNvPicPr>
          <p:nvPr/>
        </p:nvPicPr>
        <p:blipFill>
          <a:blip r:embed="rId3"/>
          <a:stretch>
            <a:fillRect/>
          </a:stretch>
        </p:blipFill>
        <p:spPr>
          <a:xfrm>
            <a:off x="5864434" y="1542051"/>
            <a:ext cx="5688632" cy="3255101"/>
          </a:xfrm>
          <a:prstGeom prst="rect">
            <a:avLst/>
          </a:prstGeom>
        </p:spPr>
      </p:pic>
    </p:spTree>
    <p:extLst>
      <p:ext uri="{BB962C8B-B14F-4D97-AF65-F5344CB8AC3E}">
        <p14:creationId xmlns:p14="http://schemas.microsoft.com/office/powerpoint/2010/main" val="23257914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b="11611"/>
          <a:stretch/>
        </p:blipFill>
        <p:spPr>
          <a:xfrm>
            <a:off x="263352" y="246437"/>
            <a:ext cx="6912619" cy="3182563"/>
          </a:xfrm>
          <a:prstGeom prst="rect">
            <a:avLst/>
          </a:prstGeom>
        </p:spPr>
      </p:pic>
      <p:pic>
        <p:nvPicPr>
          <p:cNvPr id="5" name="Picture 4"/>
          <p:cNvPicPr>
            <a:picLocks noChangeAspect="1"/>
          </p:cNvPicPr>
          <p:nvPr/>
        </p:nvPicPr>
        <p:blipFill rotWithShape="1">
          <a:blip r:embed="rId3"/>
          <a:srcRect l="1974"/>
          <a:stretch/>
        </p:blipFill>
        <p:spPr>
          <a:xfrm>
            <a:off x="5159897" y="2724780"/>
            <a:ext cx="6624736" cy="3338669"/>
          </a:xfrm>
          <a:prstGeom prst="rect">
            <a:avLst/>
          </a:prstGeom>
        </p:spPr>
      </p:pic>
    </p:spTree>
    <p:extLst>
      <p:ext uri="{BB962C8B-B14F-4D97-AF65-F5344CB8AC3E}">
        <p14:creationId xmlns:p14="http://schemas.microsoft.com/office/powerpoint/2010/main" val="1048945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r="2500" b="13433"/>
          <a:stretch/>
        </p:blipFill>
        <p:spPr>
          <a:xfrm>
            <a:off x="191344" y="268121"/>
            <a:ext cx="5616624" cy="3088871"/>
          </a:xfrm>
          <a:prstGeom prst="rect">
            <a:avLst/>
          </a:prstGeom>
        </p:spPr>
      </p:pic>
      <p:pic>
        <p:nvPicPr>
          <p:cNvPr id="5" name="Picture 4"/>
          <p:cNvPicPr>
            <a:picLocks noChangeAspect="1"/>
          </p:cNvPicPr>
          <p:nvPr/>
        </p:nvPicPr>
        <p:blipFill>
          <a:blip r:embed="rId3"/>
          <a:stretch>
            <a:fillRect/>
          </a:stretch>
        </p:blipFill>
        <p:spPr>
          <a:xfrm>
            <a:off x="5087889" y="2564904"/>
            <a:ext cx="6624736" cy="3462394"/>
          </a:xfrm>
          <a:prstGeom prst="rect">
            <a:avLst/>
          </a:prstGeom>
        </p:spPr>
      </p:pic>
    </p:spTree>
    <p:extLst>
      <p:ext uri="{BB962C8B-B14F-4D97-AF65-F5344CB8AC3E}">
        <p14:creationId xmlns:p14="http://schemas.microsoft.com/office/powerpoint/2010/main" val="30679100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2"/>
          <a:stretch>
            <a:fillRect/>
          </a:stretch>
        </p:blipFill>
        <p:spPr>
          <a:xfrm>
            <a:off x="263352" y="217897"/>
            <a:ext cx="7562850" cy="4914900"/>
          </a:xfrm>
          <a:prstGeom prst="rect">
            <a:avLst/>
          </a:prstGeom>
        </p:spPr>
      </p:pic>
      <p:pic>
        <p:nvPicPr>
          <p:cNvPr id="5" name="Content Placeholder 4"/>
          <p:cNvPicPr>
            <a:picLocks noGrp="1" noChangeAspect="1"/>
          </p:cNvPicPr>
          <p:nvPr>
            <p:ph idx="1"/>
          </p:nvPr>
        </p:nvPicPr>
        <p:blipFill rotWithShape="1">
          <a:blip r:embed="rId3"/>
          <a:srcRect l="-431" t="4755" r="431" b="1408"/>
          <a:stretch/>
        </p:blipFill>
        <p:spPr>
          <a:xfrm>
            <a:off x="8023398" y="1124744"/>
            <a:ext cx="3905250" cy="1421135"/>
          </a:xfrm>
          <a:prstGeom prst="rect">
            <a:avLst/>
          </a:prstGeom>
          <a:ln>
            <a:solidFill>
              <a:schemeClr val="tx1"/>
            </a:solidFill>
          </a:ln>
        </p:spPr>
      </p:pic>
    </p:spTree>
    <p:extLst>
      <p:ext uri="{BB962C8B-B14F-4D97-AF65-F5344CB8AC3E}">
        <p14:creationId xmlns:p14="http://schemas.microsoft.com/office/powerpoint/2010/main" val="1165504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54806" y="964402"/>
            <a:ext cx="10128447" cy="2386407"/>
          </a:xfrm>
          <a:prstGeom prst="rect">
            <a:avLst/>
          </a:prstGeom>
          <a:ln w="38100">
            <a:solidFill>
              <a:schemeClr val="tx1"/>
            </a:solidFill>
          </a:ln>
        </p:spPr>
      </p:pic>
      <p:pic>
        <p:nvPicPr>
          <p:cNvPr id="5" name="Picture 4"/>
          <p:cNvPicPr>
            <a:picLocks noChangeAspect="1"/>
          </p:cNvPicPr>
          <p:nvPr/>
        </p:nvPicPr>
        <p:blipFill>
          <a:blip r:embed="rId3"/>
          <a:stretch>
            <a:fillRect/>
          </a:stretch>
        </p:blipFill>
        <p:spPr>
          <a:xfrm>
            <a:off x="6455151" y="3415414"/>
            <a:ext cx="3974232" cy="2625219"/>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1487488" y="3533371"/>
            <a:ext cx="4124558" cy="2389306"/>
          </a:xfrm>
          <a:prstGeom prst="rect">
            <a:avLst/>
          </a:prstGeom>
          <a:ln>
            <a:solidFill>
              <a:schemeClr val="tx1"/>
            </a:solidFill>
          </a:ln>
        </p:spPr>
      </p:pic>
    </p:spTree>
    <p:extLst>
      <p:ext uri="{BB962C8B-B14F-4D97-AF65-F5344CB8AC3E}">
        <p14:creationId xmlns:p14="http://schemas.microsoft.com/office/powerpoint/2010/main" val="3411602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335360" y="332656"/>
            <a:ext cx="8640960" cy="5469163"/>
          </a:xfrm>
          <a:prstGeom prst="rect">
            <a:avLst/>
          </a:prstGeom>
          <a:ln>
            <a:solidFill>
              <a:schemeClr val="tx1"/>
            </a:solidFill>
          </a:ln>
        </p:spPr>
      </p:pic>
    </p:spTree>
    <p:extLst>
      <p:ext uri="{BB962C8B-B14F-4D97-AF65-F5344CB8AC3E}">
        <p14:creationId xmlns:p14="http://schemas.microsoft.com/office/powerpoint/2010/main" val="22306692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 guides - Trilogy</a:t>
            </a:r>
            <a:endParaRPr lang="en-GB" dirty="0"/>
          </a:p>
        </p:txBody>
      </p:sp>
      <p:sp>
        <p:nvSpPr>
          <p:cNvPr id="3" name="Content Placeholder 2"/>
          <p:cNvSpPr>
            <a:spLocks noGrp="1"/>
          </p:cNvSpPr>
          <p:nvPr>
            <p:ph idx="1"/>
          </p:nvPr>
        </p:nvSpPr>
        <p:spPr/>
        <p:txBody>
          <a:bodyPr/>
          <a:lstStyle/>
          <a:p>
            <a:r>
              <a:rPr lang="en-GB" dirty="0" smtClean="0"/>
              <a:t>New </a:t>
            </a:r>
            <a:r>
              <a:rPr lang="en-GB" dirty="0"/>
              <a:t>Grades 9-1 GCSE Combined Science: </a:t>
            </a:r>
            <a:r>
              <a:rPr lang="en-GB" b="1" u="sng" dirty="0"/>
              <a:t>AQA Trilogy </a:t>
            </a:r>
            <a:r>
              <a:rPr lang="en-GB" dirty="0"/>
              <a:t>Revision Guide with Online Edition </a:t>
            </a:r>
            <a:r>
              <a:rPr lang="en-GB" b="1" u="sng" dirty="0"/>
              <a:t>Foundation </a:t>
            </a:r>
            <a:r>
              <a:rPr lang="en-GB" dirty="0"/>
              <a:t>(SAHR45) </a:t>
            </a:r>
            <a:endParaRPr lang="en-GB" dirty="0" smtClean="0"/>
          </a:p>
          <a:p>
            <a:pPr marL="0" indent="0">
              <a:buNone/>
            </a:pPr>
            <a:r>
              <a:rPr lang="en-GB" i="1" dirty="0" smtClean="0"/>
              <a:t>                                                                ISBN</a:t>
            </a:r>
            <a:r>
              <a:rPr lang="en-GB" i="1" dirty="0"/>
              <a:t>: 9781782945604 </a:t>
            </a:r>
            <a:r>
              <a:rPr lang="en-GB" b="1" dirty="0"/>
              <a:t>£</a:t>
            </a:r>
            <a:r>
              <a:rPr lang="en-GB" b="1" dirty="0" smtClean="0"/>
              <a:t>5.50</a:t>
            </a:r>
          </a:p>
          <a:p>
            <a:r>
              <a:rPr lang="en-GB" dirty="0" smtClean="0"/>
              <a:t>New </a:t>
            </a:r>
            <a:r>
              <a:rPr lang="en-GB" dirty="0"/>
              <a:t>Grades 9-1 GCSE Combined Science: </a:t>
            </a:r>
            <a:r>
              <a:rPr lang="en-GB" b="1" u="sng" dirty="0"/>
              <a:t>AQA Trilogy </a:t>
            </a:r>
            <a:r>
              <a:rPr lang="en-GB" dirty="0"/>
              <a:t>Revision Guide with Online Edition </a:t>
            </a:r>
            <a:r>
              <a:rPr lang="en-GB" b="1" u="sng" dirty="0"/>
              <a:t>Higher</a:t>
            </a:r>
            <a:r>
              <a:rPr lang="en-GB" dirty="0"/>
              <a:t> (SAHR45) </a:t>
            </a:r>
            <a:endParaRPr lang="en-GB" dirty="0" smtClean="0"/>
          </a:p>
          <a:p>
            <a:pPr marL="0" indent="0">
              <a:buNone/>
            </a:pPr>
            <a:r>
              <a:rPr lang="en-GB" i="1" dirty="0" smtClean="0"/>
              <a:t>                                                                ISBN</a:t>
            </a:r>
            <a:r>
              <a:rPr lang="en-GB" i="1" dirty="0"/>
              <a:t>: 9781782945598 </a:t>
            </a:r>
            <a:r>
              <a:rPr lang="en-GB" b="1" dirty="0"/>
              <a:t>£</a:t>
            </a:r>
            <a:r>
              <a:rPr lang="en-GB" b="1" dirty="0" smtClean="0"/>
              <a:t>5.50</a:t>
            </a:r>
          </a:p>
          <a:p>
            <a:endParaRPr lang="en-GB" dirty="0"/>
          </a:p>
          <a:p>
            <a:endParaRPr lang="en-GB" dirty="0"/>
          </a:p>
        </p:txBody>
      </p:sp>
    </p:spTree>
    <p:extLst>
      <p:ext uri="{BB962C8B-B14F-4D97-AF65-F5344CB8AC3E}">
        <p14:creationId xmlns:p14="http://schemas.microsoft.com/office/powerpoint/2010/main" val="2488108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25" y="543697"/>
            <a:ext cx="8106032" cy="5041557"/>
          </a:xfrm>
          <a:prstGeom prst="rect">
            <a:avLst/>
          </a:prstGeom>
        </p:spPr>
      </p:pic>
      <p:sp>
        <p:nvSpPr>
          <p:cNvPr id="3" name="TextBox 2"/>
          <p:cNvSpPr txBox="1"/>
          <p:nvPr/>
        </p:nvSpPr>
        <p:spPr>
          <a:xfrm>
            <a:off x="4300152" y="3778067"/>
            <a:ext cx="2660822" cy="1323439"/>
          </a:xfrm>
          <a:prstGeom prst="rect">
            <a:avLst/>
          </a:prstGeom>
          <a:noFill/>
        </p:spPr>
        <p:txBody>
          <a:bodyPr wrap="square" rtlCol="0">
            <a:spAutoFit/>
          </a:bodyPr>
          <a:lstStyle/>
          <a:p>
            <a:pPr algn="ctr"/>
            <a:r>
              <a:rPr lang="en-GB" sz="2000" b="1" dirty="0" smtClean="0"/>
              <a:t>DO NOT USE THIS SECTION TO LOGIN USE THE ABOVE RED OFFICE 365 BUTTON</a:t>
            </a:r>
            <a:endParaRPr lang="en-GB" sz="2000" b="1" dirty="0"/>
          </a:p>
        </p:txBody>
      </p:sp>
      <p:sp>
        <p:nvSpPr>
          <p:cNvPr id="4" name="TextBox 3"/>
          <p:cNvSpPr txBox="1"/>
          <p:nvPr/>
        </p:nvSpPr>
        <p:spPr>
          <a:xfrm>
            <a:off x="8583827" y="2792628"/>
            <a:ext cx="2323069" cy="923330"/>
          </a:xfrm>
          <a:prstGeom prst="rect">
            <a:avLst/>
          </a:prstGeom>
          <a:noFill/>
        </p:spPr>
        <p:txBody>
          <a:bodyPr wrap="square" rtlCol="0">
            <a:spAutoFit/>
          </a:bodyPr>
          <a:lstStyle/>
          <a:p>
            <a:r>
              <a:rPr lang="en-GB" b="1" dirty="0" smtClean="0"/>
              <a:t>Click here - Use the Red Office 365 button to log in </a:t>
            </a:r>
            <a:endParaRPr lang="en-GB" b="1" dirty="0"/>
          </a:p>
        </p:txBody>
      </p:sp>
    </p:spTree>
    <p:extLst>
      <p:ext uri="{BB962C8B-B14F-4D97-AF65-F5344CB8AC3E}">
        <p14:creationId xmlns:p14="http://schemas.microsoft.com/office/powerpoint/2010/main" val="2024778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 guides - Triple</a:t>
            </a:r>
            <a:endParaRPr lang="en-GB" dirty="0"/>
          </a:p>
        </p:txBody>
      </p:sp>
      <p:sp>
        <p:nvSpPr>
          <p:cNvPr id="3" name="Content Placeholder 2"/>
          <p:cNvSpPr>
            <a:spLocks noGrp="1"/>
          </p:cNvSpPr>
          <p:nvPr>
            <p:ph idx="1"/>
          </p:nvPr>
        </p:nvSpPr>
        <p:spPr>
          <a:xfrm>
            <a:off x="609600" y="1600200"/>
            <a:ext cx="10972800" cy="3917031"/>
          </a:xfrm>
        </p:spPr>
        <p:txBody>
          <a:bodyPr>
            <a:normAutofit fontScale="77500" lnSpcReduction="20000"/>
          </a:bodyPr>
          <a:lstStyle/>
          <a:p>
            <a:pPr marL="0" indent="0">
              <a:buNone/>
            </a:pPr>
            <a:r>
              <a:rPr lang="en-GB" b="1" dirty="0"/>
              <a:t>Revision Guides:</a:t>
            </a:r>
            <a:endParaRPr lang="en-GB" dirty="0"/>
          </a:p>
          <a:p>
            <a:r>
              <a:rPr lang="en-GB" dirty="0" smtClean="0"/>
              <a:t> </a:t>
            </a:r>
            <a:r>
              <a:rPr lang="en-GB" dirty="0"/>
              <a:t>New Grades 9-1 GCSE Combined Science: AQA Trilogy Revision Guide with Online Edition Higher (SAHR45) </a:t>
            </a:r>
            <a:r>
              <a:rPr lang="en-GB" dirty="0" smtClean="0"/>
              <a:t>               </a:t>
            </a:r>
            <a:r>
              <a:rPr lang="en-GB" i="1" dirty="0" smtClean="0"/>
              <a:t>ISBN</a:t>
            </a:r>
            <a:r>
              <a:rPr lang="en-GB" i="1" dirty="0"/>
              <a:t>: 9781782945598 </a:t>
            </a:r>
            <a:r>
              <a:rPr lang="en-GB" b="1" dirty="0"/>
              <a:t>£5.50</a:t>
            </a:r>
            <a:endParaRPr lang="en-GB" dirty="0"/>
          </a:p>
          <a:p>
            <a:pPr marL="0" indent="0">
              <a:buNone/>
            </a:pPr>
            <a:r>
              <a:rPr lang="en-GB" dirty="0"/>
              <a:t>or</a:t>
            </a:r>
          </a:p>
          <a:p>
            <a:pPr marL="0" indent="0">
              <a:buNone/>
            </a:pPr>
            <a:r>
              <a:rPr lang="en-GB" b="1" dirty="0"/>
              <a:t>Complete Revision and Practice:</a:t>
            </a:r>
            <a:endParaRPr lang="en-GB" dirty="0"/>
          </a:p>
          <a:p>
            <a:r>
              <a:rPr lang="en-GB" dirty="0" smtClean="0"/>
              <a:t>New </a:t>
            </a:r>
            <a:r>
              <a:rPr lang="en-GB" dirty="0"/>
              <a:t>Grades 9-1 GCSE Biology: AQA Complete Revision &amp; Practice with Online Edition (BAS45) </a:t>
            </a:r>
            <a:r>
              <a:rPr lang="en-GB" dirty="0" smtClean="0"/>
              <a:t>                                           </a:t>
            </a:r>
            <a:r>
              <a:rPr lang="en-GB" i="1" dirty="0" smtClean="0"/>
              <a:t>ISBN:9781782945833</a:t>
            </a:r>
            <a:r>
              <a:rPr lang="en-GB" dirty="0" smtClean="0"/>
              <a:t> </a:t>
            </a:r>
            <a:r>
              <a:rPr lang="en-GB" b="1" dirty="0"/>
              <a:t>£5.50</a:t>
            </a:r>
            <a:endParaRPr lang="en-GB" dirty="0"/>
          </a:p>
          <a:p>
            <a:r>
              <a:rPr lang="en-GB" dirty="0" smtClean="0"/>
              <a:t> </a:t>
            </a:r>
            <a:r>
              <a:rPr lang="en-GB" dirty="0"/>
              <a:t>New Grades 9-1 GCSE Chemistry: AQA Complete Revision &amp; Practice with Online Edition (CAS45</a:t>
            </a:r>
            <a:r>
              <a:rPr lang="en-GB" dirty="0" smtClean="0"/>
              <a:t>)                                           </a:t>
            </a:r>
            <a:r>
              <a:rPr lang="en-GB" i="1" dirty="0"/>
              <a:t>ISBN</a:t>
            </a:r>
            <a:r>
              <a:rPr lang="en-GB" dirty="0"/>
              <a:t>:9781782945840 </a:t>
            </a:r>
            <a:r>
              <a:rPr lang="en-GB" b="1" dirty="0"/>
              <a:t>£5.50</a:t>
            </a:r>
            <a:endParaRPr lang="en-GB" dirty="0"/>
          </a:p>
          <a:p>
            <a:r>
              <a:rPr lang="en-GB" dirty="0" smtClean="0"/>
              <a:t>New </a:t>
            </a:r>
            <a:r>
              <a:rPr lang="en-GB" dirty="0"/>
              <a:t>Grades 9-1 GCSE Physics: AQA Complete Revision &amp; Practice with Online Edition (PAS45</a:t>
            </a:r>
            <a:r>
              <a:rPr lang="en-GB" dirty="0" smtClean="0"/>
              <a:t>)                                           </a:t>
            </a:r>
            <a:r>
              <a:rPr lang="en-GB" i="1" dirty="0"/>
              <a:t>ISBN:9781782945857</a:t>
            </a:r>
            <a:r>
              <a:rPr lang="en-GB" dirty="0"/>
              <a:t> </a:t>
            </a:r>
            <a:r>
              <a:rPr lang="en-GB" b="1" dirty="0"/>
              <a:t>£5.50</a:t>
            </a:r>
            <a:endParaRPr lang="en-GB" dirty="0"/>
          </a:p>
          <a:p>
            <a:endParaRPr lang="en-GB" dirty="0"/>
          </a:p>
        </p:txBody>
      </p:sp>
    </p:spTree>
    <p:extLst>
      <p:ext uri="{BB962C8B-B14F-4D97-AF65-F5344CB8AC3E}">
        <p14:creationId xmlns:p14="http://schemas.microsoft.com/office/powerpoint/2010/main" val="23830739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5839" t="23274" r="34966" b="13480"/>
          <a:stretch/>
        </p:blipFill>
        <p:spPr>
          <a:xfrm>
            <a:off x="159658" y="130628"/>
            <a:ext cx="3207224" cy="5941252"/>
          </a:xfrm>
          <a:prstGeom prst="rect">
            <a:avLst/>
          </a:prstGeom>
        </p:spPr>
      </p:pic>
      <p:sp>
        <p:nvSpPr>
          <p:cNvPr id="6" name="TextBox 5"/>
          <p:cNvSpPr txBox="1"/>
          <p:nvPr/>
        </p:nvSpPr>
        <p:spPr>
          <a:xfrm>
            <a:off x="3845378" y="1762426"/>
            <a:ext cx="7838621" cy="1938992"/>
          </a:xfrm>
          <a:prstGeom prst="rect">
            <a:avLst/>
          </a:prstGeom>
          <a:solidFill>
            <a:schemeClr val="bg1"/>
          </a:solidFill>
        </p:spPr>
        <p:txBody>
          <a:bodyPr wrap="square" rtlCol="0">
            <a:spAutoFit/>
          </a:bodyPr>
          <a:lstStyle/>
          <a:p>
            <a:pPr algn="ctr"/>
            <a:r>
              <a:rPr lang="en-GB" sz="5400" b="1" dirty="0" smtClean="0">
                <a:solidFill>
                  <a:srgbClr val="0070C0"/>
                </a:solidFill>
                <a:latin typeface="Century Gothic" panose="020B0502020202020204" pitchFamily="34" charset="0"/>
              </a:rPr>
              <a:t>Behaviour For Learning </a:t>
            </a:r>
          </a:p>
          <a:p>
            <a:r>
              <a:rPr lang="en-GB" sz="2400" b="1" dirty="0" smtClean="0">
                <a:solidFill>
                  <a:srgbClr val="0070C0"/>
                </a:solidFill>
                <a:latin typeface="Century Gothic" panose="020B0502020202020204" pitchFamily="34" charset="0"/>
              </a:rPr>
              <a:t>	 </a:t>
            </a:r>
          </a:p>
          <a:p>
            <a:r>
              <a:rPr lang="en-GB" sz="2400" dirty="0" smtClean="0">
                <a:solidFill>
                  <a:srgbClr val="0070C0"/>
                </a:solidFill>
                <a:latin typeface="Century Gothic" panose="020B0502020202020204" pitchFamily="34" charset="0"/>
              </a:rPr>
              <a:t>Lisa Coulthard, Assistant </a:t>
            </a:r>
            <a:r>
              <a:rPr lang="en-GB" sz="2400" dirty="0" err="1" smtClean="0">
                <a:solidFill>
                  <a:srgbClr val="0070C0"/>
                </a:solidFill>
                <a:latin typeface="Century Gothic" panose="020B0502020202020204" pitchFamily="34" charset="0"/>
              </a:rPr>
              <a:t>Headteacher</a:t>
            </a:r>
            <a:endParaRPr lang="en-GB" sz="2400" dirty="0" smtClean="0">
              <a:solidFill>
                <a:srgbClr val="0070C0"/>
              </a:solidFill>
              <a:latin typeface="Century Gothic" panose="020B0502020202020204" pitchFamily="34" charset="0"/>
            </a:endParaRPr>
          </a:p>
          <a:p>
            <a:endParaRPr lang="en-GB" dirty="0"/>
          </a:p>
        </p:txBody>
      </p:sp>
    </p:spTree>
    <p:extLst>
      <p:ext uri="{BB962C8B-B14F-4D97-AF65-F5344CB8AC3E}">
        <p14:creationId xmlns:p14="http://schemas.microsoft.com/office/powerpoint/2010/main" val="17643762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Expectations:</a:t>
            </a:r>
            <a:endParaRPr lang="en-GB" dirty="0"/>
          </a:p>
        </p:txBody>
      </p:sp>
      <p:pic>
        <p:nvPicPr>
          <p:cNvPr id="4" name="Picture 3"/>
          <p:cNvPicPr>
            <a:picLocks noChangeAspect="1"/>
          </p:cNvPicPr>
          <p:nvPr/>
        </p:nvPicPr>
        <p:blipFill rotWithShape="1">
          <a:blip r:embed="rId3"/>
          <a:srcRect l="45839" t="23274" r="34966" b="13480"/>
          <a:stretch/>
        </p:blipFill>
        <p:spPr>
          <a:xfrm>
            <a:off x="4492388" y="188640"/>
            <a:ext cx="3207224" cy="5941252"/>
          </a:xfrm>
          <a:prstGeom prst="rect">
            <a:avLst/>
          </a:prstGeom>
        </p:spPr>
      </p:pic>
    </p:spTree>
    <p:extLst>
      <p:ext uri="{BB962C8B-B14F-4D97-AF65-F5344CB8AC3E}">
        <p14:creationId xmlns:p14="http://schemas.microsoft.com/office/powerpoint/2010/main" val="11223595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79" y="0"/>
            <a:ext cx="10972800" cy="1143000"/>
          </a:xfrm>
        </p:spPr>
        <p:txBody>
          <a:bodyPr/>
          <a:lstStyle/>
          <a:p>
            <a:r>
              <a:rPr lang="en-GB" sz="5400" b="1" dirty="0" smtClean="0"/>
              <a:t>Reward Systems:</a:t>
            </a:r>
            <a:endParaRPr lang="en-GB" sz="5400" b="1" dirty="0"/>
          </a:p>
        </p:txBody>
      </p:sp>
      <p:sp>
        <p:nvSpPr>
          <p:cNvPr id="4" name="Rectangle 3"/>
          <p:cNvSpPr/>
          <p:nvPr/>
        </p:nvSpPr>
        <p:spPr>
          <a:xfrm>
            <a:off x="839415" y="1143000"/>
            <a:ext cx="10273463" cy="4524315"/>
          </a:xfrm>
          <a:prstGeom prst="rect">
            <a:avLst/>
          </a:prstGeom>
        </p:spPr>
        <p:txBody>
          <a:bodyPr wrap="square">
            <a:spAutoFit/>
          </a:bodyPr>
          <a:lstStyle/>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Merits - these are issued on a daily basis to recognise achievement across the school and are recorded on </a:t>
            </a:r>
            <a:r>
              <a:rPr lang="en-GB" altLang="en-US" sz="2400" dirty="0" smtClean="0">
                <a:solidFill>
                  <a:schemeClr val="tx2">
                    <a:lumMod val="60000"/>
                    <a:lumOff val="40000"/>
                  </a:schemeClr>
                </a:solidFill>
                <a:cs typeface="Times New Roman" panose="02020603050405020304" pitchFamily="18" charset="0"/>
              </a:rPr>
              <a:t>SIMs.</a:t>
            </a:r>
          </a:p>
          <a:p>
            <a:pPr marL="800100" lvl="1" indent="-342900" algn="just">
              <a:buFont typeface="Arial" panose="020B0604020202020204" pitchFamily="34" charset="0"/>
              <a:buChar char="•"/>
            </a:pPr>
            <a:r>
              <a:rPr lang="en-GB" altLang="en-US" sz="2400" dirty="0" smtClean="0">
                <a:solidFill>
                  <a:schemeClr val="tx2">
                    <a:lumMod val="60000"/>
                    <a:lumOff val="40000"/>
                  </a:schemeClr>
                </a:solidFill>
                <a:cs typeface="Times New Roman" panose="02020603050405020304" pitchFamily="18" charset="0"/>
              </a:rPr>
              <a:t>On </a:t>
            </a:r>
            <a:r>
              <a:rPr lang="en-GB" altLang="en-US" sz="2400" dirty="0">
                <a:solidFill>
                  <a:schemeClr val="tx2">
                    <a:lumMod val="60000"/>
                    <a:lumOff val="40000"/>
                  </a:schemeClr>
                </a:solidFill>
                <a:cs typeface="Times New Roman" panose="02020603050405020304" pitchFamily="18" charset="0"/>
              </a:rPr>
              <a:t>a half termly basis student merits will be counted and recognised through College Celebration </a:t>
            </a:r>
            <a:r>
              <a:rPr lang="en-GB" altLang="en-US" sz="2400" dirty="0" smtClean="0">
                <a:solidFill>
                  <a:schemeClr val="tx2">
                    <a:lumMod val="60000"/>
                    <a:lumOff val="40000"/>
                  </a:schemeClr>
                </a:solidFill>
                <a:cs typeface="Times New Roman" panose="02020603050405020304" pitchFamily="18" charset="0"/>
              </a:rPr>
              <a:t>Assemblies.</a:t>
            </a:r>
            <a:endParaRPr lang="en-GB" altLang="en-US" sz="2400" dirty="0">
              <a:solidFill>
                <a:schemeClr val="tx2">
                  <a:lumMod val="60000"/>
                  <a:lumOff val="40000"/>
                </a:schemeClr>
              </a:solidFill>
              <a:cs typeface="Times New Roman" panose="02020603050405020304" pitchFamily="18" charset="0"/>
            </a:endParaRPr>
          </a:p>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College badges in recognition of annual merit totals </a:t>
            </a:r>
            <a:r>
              <a:rPr lang="en-GB" altLang="en-US" sz="2400" dirty="0" smtClean="0">
                <a:solidFill>
                  <a:schemeClr val="tx2">
                    <a:lumMod val="60000"/>
                    <a:lumOff val="40000"/>
                  </a:schemeClr>
                </a:solidFill>
                <a:cs typeface="Times New Roman" panose="02020603050405020304" pitchFamily="18" charset="0"/>
              </a:rPr>
              <a:t>.</a:t>
            </a:r>
            <a:endParaRPr lang="en-GB" altLang="en-US" sz="2400" dirty="0">
              <a:solidFill>
                <a:schemeClr val="tx2">
                  <a:lumMod val="60000"/>
                  <a:lumOff val="40000"/>
                </a:schemeClr>
              </a:solidFill>
              <a:cs typeface="Times New Roman" panose="02020603050405020304" pitchFamily="18" charset="0"/>
            </a:endParaRPr>
          </a:p>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Faculty rewards – positive text messages, praise post cards, telephone calls, verbal </a:t>
            </a:r>
            <a:r>
              <a:rPr lang="en-GB" altLang="en-US" sz="2400" dirty="0" smtClean="0">
                <a:solidFill>
                  <a:schemeClr val="tx2">
                    <a:lumMod val="60000"/>
                    <a:lumOff val="40000"/>
                  </a:schemeClr>
                </a:solidFill>
                <a:cs typeface="Times New Roman" panose="02020603050405020304" pitchFamily="18" charset="0"/>
              </a:rPr>
              <a:t>praise.</a:t>
            </a:r>
            <a:endParaRPr lang="en-GB" altLang="en-US" sz="2400" dirty="0">
              <a:solidFill>
                <a:schemeClr val="tx2">
                  <a:lumMod val="60000"/>
                  <a:lumOff val="40000"/>
                </a:schemeClr>
              </a:solidFill>
              <a:cs typeface="Times New Roman" panose="02020603050405020304" pitchFamily="18" charset="0"/>
            </a:endParaRPr>
          </a:p>
          <a:p>
            <a:pPr marL="800100" lvl="1" indent="-342900" algn="just">
              <a:buFont typeface="Arial" panose="020B0604020202020204" pitchFamily="34" charset="0"/>
              <a:buChar char="•"/>
            </a:pPr>
            <a:r>
              <a:rPr lang="en-GB" altLang="en-US" sz="2400" dirty="0">
                <a:solidFill>
                  <a:schemeClr val="tx2">
                    <a:lumMod val="60000"/>
                    <a:lumOff val="40000"/>
                  </a:schemeClr>
                </a:solidFill>
                <a:cs typeface="Times New Roman" panose="02020603050405020304" pitchFamily="18" charset="0"/>
              </a:rPr>
              <a:t>6 ‘P’ Card, which reflects our code of conduct and recognises achievement and behaviour out of the </a:t>
            </a:r>
            <a:r>
              <a:rPr lang="en-GB" altLang="en-US" sz="2400" dirty="0" smtClean="0">
                <a:solidFill>
                  <a:schemeClr val="tx2">
                    <a:lumMod val="60000"/>
                    <a:lumOff val="40000"/>
                  </a:schemeClr>
                </a:solidFill>
                <a:cs typeface="Times New Roman" panose="02020603050405020304" pitchFamily="18" charset="0"/>
              </a:rPr>
              <a:t>classroom.</a:t>
            </a:r>
          </a:p>
          <a:p>
            <a:pPr marL="800100" lvl="1" indent="-342900" algn="just">
              <a:buFont typeface="Arial" panose="020B0604020202020204" pitchFamily="34" charset="0"/>
              <a:buChar char="•"/>
            </a:pPr>
            <a:r>
              <a:rPr lang="en-GB" altLang="en-US" sz="2400" dirty="0" smtClean="0">
                <a:solidFill>
                  <a:schemeClr val="tx2">
                    <a:lumMod val="60000"/>
                    <a:lumOff val="40000"/>
                  </a:schemeClr>
                </a:solidFill>
                <a:cs typeface="Times New Roman" panose="02020603050405020304" pitchFamily="18" charset="0"/>
              </a:rPr>
              <a:t>End of year College Celebration Events</a:t>
            </a:r>
          </a:p>
          <a:p>
            <a:pPr marL="800100" lvl="1" indent="-342900" algn="just">
              <a:buFont typeface="Arial" panose="020B0604020202020204" pitchFamily="34" charset="0"/>
              <a:buChar char="•"/>
            </a:pPr>
            <a:r>
              <a:rPr lang="en-GB" altLang="en-US" sz="2400" dirty="0" smtClean="0">
                <a:solidFill>
                  <a:schemeClr val="tx2">
                    <a:lumMod val="60000"/>
                    <a:lumOff val="40000"/>
                  </a:schemeClr>
                </a:solidFill>
                <a:cs typeface="Times New Roman" panose="02020603050405020304" pitchFamily="18" charset="0"/>
              </a:rPr>
              <a:t>End of year Whole School Celebration Events which takes place at </a:t>
            </a:r>
            <a:r>
              <a:rPr lang="en-GB" altLang="en-US" sz="2400" dirty="0" err="1" smtClean="0">
                <a:solidFill>
                  <a:schemeClr val="tx2">
                    <a:lumMod val="60000"/>
                    <a:lumOff val="40000"/>
                  </a:schemeClr>
                </a:solidFill>
                <a:cs typeface="Times New Roman" panose="02020603050405020304" pitchFamily="18" charset="0"/>
              </a:rPr>
              <a:t>Ribby</a:t>
            </a:r>
            <a:r>
              <a:rPr lang="en-GB" altLang="en-US" sz="2400" dirty="0" smtClean="0">
                <a:solidFill>
                  <a:schemeClr val="tx2">
                    <a:lumMod val="60000"/>
                    <a:lumOff val="40000"/>
                  </a:schemeClr>
                </a:solidFill>
                <a:cs typeface="Times New Roman" panose="02020603050405020304" pitchFamily="18" charset="0"/>
              </a:rPr>
              <a:t> Hall for invited students.</a:t>
            </a:r>
            <a:endParaRPr lang="en-GB" altLang="en-US" sz="2400" dirty="0">
              <a:solidFill>
                <a:schemeClr val="tx2">
                  <a:lumMod val="60000"/>
                  <a:lumOff val="40000"/>
                </a:schemeClr>
              </a:solidFill>
              <a:cs typeface="Times New Roman" panose="02020603050405020304" pitchFamily="18" charset="0"/>
            </a:endParaRPr>
          </a:p>
        </p:txBody>
      </p:sp>
    </p:spTree>
    <p:extLst>
      <p:ext uri="{BB962C8B-B14F-4D97-AF65-F5344CB8AC3E}">
        <p14:creationId xmlns:p14="http://schemas.microsoft.com/office/powerpoint/2010/main" val="32807633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79" y="0"/>
            <a:ext cx="10972800" cy="1143000"/>
          </a:xfrm>
        </p:spPr>
        <p:txBody>
          <a:bodyPr/>
          <a:lstStyle/>
          <a:p>
            <a:r>
              <a:rPr lang="en-GB" sz="5400" b="1" dirty="0" smtClean="0"/>
              <a:t>6 – P Card: </a:t>
            </a:r>
            <a:endParaRPr lang="en-GB" sz="5400" b="1" dirty="0"/>
          </a:p>
        </p:txBody>
      </p:sp>
      <p:sp>
        <p:nvSpPr>
          <p:cNvPr id="5" name="Rectangle 3"/>
          <p:cNvSpPr txBox="1">
            <a:spLocks noChangeArrowheads="1"/>
          </p:cNvSpPr>
          <p:nvPr/>
        </p:nvSpPr>
        <p:spPr>
          <a:xfrm>
            <a:off x="140079" y="1143000"/>
            <a:ext cx="11624291" cy="3529012"/>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2700" indent="0" algn="just">
              <a:lnSpc>
                <a:spcPct val="80000"/>
              </a:lnSpc>
              <a:buFontTx/>
              <a:buNone/>
              <a:defRPr/>
            </a:pPr>
            <a:r>
              <a:rPr lang="en-GB" altLang="en-US" sz="1800" b="1" i="1" dirty="0" smtClean="0">
                <a:solidFill>
                  <a:schemeClr val="tx2">
                    <a:lumMod val="60000"/>
                    <a:lumOff val="40000"/>
                  </a:schemeClr>
                </a:solidFill>
              </a:rPr>
              <a:t>6 P Card – Achievement and conduct out of the class</a:t>
            </a:r>
            <a:endParaRPr lang="en-GB" altLang="en-US" sz="1800" dirty="0" smtClean="0">
              <a:solidFill>
                <a:schemeClr val="tx2">
                  <a:lumMod val="60000"/>
                  <a:lumOff val="40000"/>
                </a:schemeClr>
              </a:solidFill>
            </a:endParaRPr>
          </a:p>
          <a:p>
            <a:pPr marL="12700" indent="0" algn="just">
              <a:lnSpc>
                <a:spcPct val="80000"/>
              </a:lnSpc>
              <a:buFontTx/>
              <a:buNone/>
              <a:defRPr/>
            </a:pPr>
            <a:r>
              <a:rPr lang="en-GB" altLang="en-US" sz="1800" dirty="0" smtClean="0">
                <a:solidFill>
                  <a:schemeClr val="tx2">
                    <a:lumMod val="60000"/>
                    <a:lumOff val="40000"/>
                  </a:schemeClr>
                </a:solidFill>
              </a:rPr>
              <a:t>Each student begins each half term with 10 merits recorded on their ‘</a:t>
            </a:r>
            <a:r>
              <a:rPr lang="en-GB" altLang="en-US" sz="1800" i="1" dirty="0" smtClean="0">
                <a:solidFill>
                  <a:schemeClr val="tx2">
                    <a:lumMod val="60000"/>
                    <a:lumOff val="40000"/>
                  </a:schemeClr>
                </a:solidFill>
              </a:rPr>
              <a:t>P Card’. </a:t>
            </a:r>
            <a:r>
              <a:rPr lang="en-GB" altLang="en-US" sz="1800" dirty="0" smtClean="0">
                <a:solidFill>
                  <a:schemeClr val="tx2">
                    <a:lumMod val="60000"/>
                    <a:lumOff val="40000"/>
                  </a:schemeClr>
                </a:solidFill>
              </a:rPr>
              <a:t>At the end of a half term these merits will be transferred a students behaviour record and will count towards yearly totals.</a:t>
            </a:r>
          </a:p>
          <a:p>
            <a:pPr marL="12700" indent="0" algn="just">
              <a:lnSpc>
                <a:spcPct val="80000"/>
              </a:lnSpc>
              <a:buFontTx/>
              <a:buNone/>
              <a:defRPr/>
            </a:pPr>
            <a:r>
              <a:rPr lang="en-GB" altLang="en-US" sz="1800" dirty="0" smtClean="0">
                <a:solidFill>
                  <a:schemeClr val="tx2">
                    <a:lumMod val="60000"/>
                    <a:lumOff val="40000"/>
                  </a:schemeClr>
                </a:solidFill>
              </a:rPr>
              <a:t>These Merits will be entered into a prize draw each half-term, 1 merit = 1 entry.</a:t>
            </a:r>
          </a:p>
          <a:p>
            <a:pPr algn="just">
              <a:lnSpc>
                <a:spcPct val="80000"/>
              </a:lnSpc>
              <a:buFontTx/>
              <a:buNone/>
              <a:defRPr/>
            </a:pPr>
            <a:endParaRPr lang="en-GB" altLang="en-US" sz="1800" dirty="0" smtClean="0">
              <a:solidFill>
                <a:schemeClr val="tx2">
                  <a:lumMod val="60000"/>
                  <a:lumOff val="40000"/>
                </a:schemeClr>
              </a:solidFill>
            </a:endParaRPr>
          </a:p>
          <a:p>
            <a:pPr algn="just">
              <a:lnSpc>
                <a:spcPct val="80000"/>
              </a:lnSpc>
              <a:defRPr/>
            </a:pPr>
            <a:r>
              <a:rPr lang="en-GB" altLang="en-US" sz="1800" dirty="0" smtClean="0">
                <a:solidFill>
                  <a:schemeClr val="tx2">
                    <a:lumMod val="60000"/>
                    <a:lumOff val="40000"/>
                  </a:schemeClr>
                </a:solidFill>
              </a:rPr>
              <a:t>There will be 2 draws in each College – one for those who have maintained 10 merits and one for those with 6-9 merits</a:t>
            </a:r>
          </a:p>
          <a:p>
            <a:pPr algn="just">
              <a:lnSpc>
                <a:spcPct val="80000"/>
              </a:lnSpc>
              <a:defRPr/>
            </a:pPr>
            <a:r>
              <a:rPr lang="en-GB" altLang="en-US" sz="1800" dirty="0" smtClean="0">
                <a:solidFill>
                  <a:schemeClr val="tx2">
                    <a:lumMod val="60000"/>
                    <a:lumOff val="40000"/>
                  </a:schemeClr>
                </a:solidFill>
              </a:rPr>
              <a:t>Opportunities will be given to students to earn additional merits</a:t>
            </a:r>
          </a:p>
          <a:p>
            <a:pPr algn="just">
              <a:lnSpc>
                <a:spcPct val="80000"/>
              </a:lnSpc>
              <a:defRPr/>
            </a:pPr>
            <a:r>
              <a:rPr lang="en-GB" altLang="en-US" sz="1800" dirty="0" smtClean="0">
                <a:solidFill>
                  <a:schemeClr val="tx2">
                    <a:lumMod val="60000"/>
                    <a:lumOff val="40000"/>
                  </a:schemeClr>
                </a:solidFill>
              </a:rPr>
              <a:t>Each half term certificates will be awarded to students based on the number of merits earned on their P Card. </a:t>
            </a:r>
          </a:p>
          <a:p>
            <a:pPr algn="just">
              <a:lnSpc>
                <a:spcPct val="80000"/>
              </a:lnSpc>
              <a:defRPr/>
            </a:pPr>
            <a:endParaRPr lang="en-GB" altLang="en-US" sz="1800" dirty="0" smtClean="0">
              <a:solidFill>
                <a:schemeClr val="tx2">
                  <a:lumMod val="60000"/>
                  <a:lumOff val="40000"/>
                </a:schemeClr>
              </a:solidFill>
            </a:endParaRPr>
          </a:p>
          <a:p>
            <a:pPr marL="0" indent="0" algn="just">
              <a:lnSpc>
                <a:spcPct val="80000"/>
              </a:lnSpc>
              <a:buFontTx/>
              <a:buNone/>
              <a:defRPr/>
            </a:pPr>
            <a:r>
              <a:rPr lang="en-GB" altLang="en-US" sz="1800" dirty="0" smtClean="0">
                <a:solidFill>
                  <a:schemeClr val="tx2">
                    <a:lumMod val="60000"/>
                    <a:lumOff val="40000"/>
                  </a:schemeClr>
                </a:solidFill>
              </a:rPr>
              <a:t>Merits can be earned by getting  involved in activities, and by enhancing the life of the school.</a:t>
            </a:r>
          </a:p>
          <a:p>
            <a:pPr marL="0" indent="0" algn="just">
              <a:lnSpc>
                <a:spcPct val="80000"/>
              </a:lnSpc>
              <a:buFontTx/>
              <a:buNone/>
              <a:defRPr/>
            </a:pPr>
            <a:endParaRPr lang="en-GB" altLang="en-US" sz="1800" dirty="0" smtClean="0">
              <a:solidFill>
                <a:schemeClr val="tx2">
                  <a:lumMod val="60000"/>
                  <a:lumOff val="40000"/>
                </a:schemeClr>
              </a:solidFill>
            </a:endParaRPr>
          </a:p>
          <a:p>
            <a:pPr marL="0" indent="0" algn="just">
              <a:lnSpc>
                <a:spcPct val="80000"/>
              </a:lnSpc>
              <a:buFontTx/>
              <a:buNone/>
              <a:defRPr/>
            </a:pPr>
            <a:r>
              <a:rPr lang="en-GB" altLang="en-US" sz="1800" smtClean="0">
                <a:solidFill>
                  <a:schemeClr val="tx2">
                    <a:lumMod val="60000"/>
                    <a:lumOff val="40000"/>
                  </a:schemeClr>
                </a:solidFill>
              </a:rPr>
              <a:t>Merits be </a:t>
            </a:r>
            <a:r>
              <a:rPr lang="en-GB" altLang="en-US" sz="1800" dirty="0" smtClean="0">
                <a:solidFill>
                  <a:schemeClr val="tx2">
                    <a:lumMod val="60000"/>
                    <a:lumOff val="40000"/>
                  </a:schemeClr>
                </a:solidFill>
              </a:rPr>
              <a:t>can lost for failing to adhere to our code of conduct outside of the classroom. </a:t>
            </a:r>
          </a:p>
          <a:p>
            <a:pPr marL="0" indent="0" algn="just">
              <a:lnSpc>
                <a:spcPct val="80000"/>
              </a:lnSpc>
              <a:buFontTx/>
              <a:buNone/>
              <a:defRPr/>
            </a:pPr>
            <a:endParaRPr lang="en-GB" altLang="en-US" sz="1800" dirty="0" smtClean="0">
              <a:solidFill>
                <a:schemeClr val="tx2">
                  <a:lumMod val="60000"/>
                  <a:lumOff val="40000"/>
                </a:schemeClr>
              </a:solidFill>
            </a:endParaRPr>
          </a:p>
          <a:p>
            <a:pPr marL="0" indent="0" algn="just">
              <a:lnSpc>
                <a:spcPct val="80000"/>
              </a:lnSpc>
              <a:buFontTx/>
              <a:buNone/>
              <a:defRPr/>
            </a:pPr>
            <a:r>
              <a:rPr lang="en-GB" altLang="en-US" sz="1800" dirty="0" smtClean="0">
                <a:solidFill>
                  <a:schemeClr val="tx2">
                    <a:lumMod val="60000"/>
                    <a:lumOff val="40000"/>
                  </a:schemeClr>
                </a:solidFill>
              </a:rPr>
              <a:t>There is an expectation that all students will have their card on their person at all times. Failure will result in a College Detention.</a:t>
            </a:r>
            <a:endParaRPr lang="en-GB" altLang="en-US" sz="1200" dirty="0" smtClean="0"/>
          </a:p>
          <a:p>
            <a:pPr>
              <a:lnSpc>
                <a:spcPct val="80000"/>
              </a:lnSpc>
              <a:buFontTx/>
              <a:buNone/>
              <a:defRPr/>
            </a:pPr>
            <a:endParaRPr lang="en-GB" altLang="en-US" sz="1200" dirty="0"/>
          </a:p>
        </p:txBody>
      </p:sp>
    </p:spTree>
    <p:extLst>
      <p:ext uri="{BB962C8B-B14F-4D97-AF65-F5344CB8AC3E}">
        <p14:creationId xmlns:p14="http://schemas.microsoft.com/office/powerpoint/2010/main" val="36783802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9843246" cy="677332"/>
          </a:xfrm>
        </p:spPr>
        <p:txBody>
          <a:bodyPr>
            <a:normAutofit fontScale="90000"/>
          </a:bodyPr>
          <a:lstStyle/>
          <a:p>
            <a:r>
              <a:rPr lang="en-GB" sz="5400" b="1" dirty="0" smtClean="0"/>
              <a:t>Starting Lessons off positively:</a:t>
            </a:r>
            <a:endParaRPr lang="en-GB" sz="5400" b="1" dirty="0"/>
          </a:p>
        </p:txBody>
      </p:sp>
      <p:sp>
        <p:nvSpPr>
          <p:cNvPr id="3" name="TextBox 2"/>
          <p:cNvSpPr txBox="1"/>
          <p:nvPr/>
        </p:nvSpPr>
        <p:spPr>
          <a:xfrm>
            <a:off x="191344" y="1700808"/>
            <a:ext cx="11379200" cy="3539430"/>
          </a:xfrm>
          <a:prstGeom prst="rect">
            <a:avLst/>
          </a:prstGeom>
          <a:solidFill>
            <a:schemeClr val="bg1"/>
          </a:solidFill>
        </p:spPr>
        <p:txBody>
          <a:bodyPr wrap="square" rtlCol="0">
            <a:spAutoFit/>
          </a:bodyPr>
          <a:lstStyle/>
          <a:p>
            <a:r>
              <a:rPr lang="en-GB" sz="2800" b="1" dirty="0" smtClean="0">
                <a:solidFill>
                  <a:schemeClr val="tx2">
                    <a:lumMod val="60000"/>
                    <a:lumOff val="40000"/>
                  </a:schemeClr>
                </a:solidFill>
                <a:latin typeface="Century Gothic" panose="020B0502020202020204" pitchFamily="34" charset="0"/>
              </a:rPr>
              <a:t>In classrooms students must follow this agreed procedure that staff will enforce:</a:t>
            </a:r>
          </a:p>
          <a:p>
            <a:endParaRPr lang="en-GB" sz="2800" b="1" dirty="0">
              <a:solidFill>
                <a:schemeClr val="tx2">
                  <a:lumMod val="60000"/>
                  <a:lumOff val="40000"/>
                </a:schemeClr>
              </a:solidFill>
              <a:latin typeface="Century Gothic" panose="020B0502020202020204" pitchFamily="34" charset="0"/>
            </a:endParaRPr>
          </a:p>
          <a:p>
            <a:pPr marL="457200" indent="-457200">
              <a:buFont typeface="Arial" panose="020B0604020202020204" pitchFamily="34" charset="0"/>
              <a:buChar char="•"/>
            </a:pPr>
            <a:r>
              <a:rPr lang="en-GB" sz="2800" b="1" dirty="0" smtClean="0">
                <a:solidFill>
                  <a:schemeClr val="tx2">
                    <a:lumMod val="60000"/>
                    <a:lumOff val="40000"/>
                  </a:schemeClr>
                </a:solidFill>
                <a:latin typeface="Century Gothic" panose="020B0502020202020204" pitchFamily="34" charset="0"/>
              </a:rPr>
              <a:t>They will enter quietly when instructed to do so</a:t>
            </a:r>
          </a:p>
          <a:p>
            <a:pPr marL="457200" indent="-457200">
              <a:buFont typeface="Arial" panose="020B0604020202020204" pitchFamily="34" charset="0"/>
              <a:buChar char="•"/>
            </a:pPr>
            <a:r>
              <a:rPr lang="en-GB" sz="2800" b="1" dirty="0" smtClean="0">
                <a:solidFill>
                  <a:schemeClr val="tx2">
                    <a:lumMod val="60000"/>
                    <a:lumOff val="40000"/>
                  </a:schemeClr>
                </a:solidFill>
                <a:latin typeface="Century Gothic" panose="020B0502020202020204" pitchFamily="34" charset="0"/>
              </a:rPr>
              <a:t>Students stand in silence behind chairs</a:t>
            </a:r>
          </a:p>
          <a:p>
            <a:pPr marL="457200" indent="-457200">
              <a:buFont typeface="Arial" panose="020B0604020202020204" pitchFamily="34" charset="0"/>
              <a:buChar char="•"/>
            </a:pPr>
            <a:r>
              <a:rPr lang="en-GB" sz="2800" b="1" dirty="0">
                <a:solidFill>
                  <a:schemeClr val="tx2">
                    <a:lumMod val="60000"/>
                    <a:lumOff val="40000"/>
                  </a:schemeClr>
                </a:solidFill>
                <a:latin typeface="Century Gothic" panose="020B0502020202020204" pitchFamily="34" charset="0"/>
              </a:rPr>
              <a:t>W</a:t>
            </a:r>
            <a:r>
              <a:rPr lang="en-GB" sz="2800" b="1" dirty="0" smtClean="0">
                <a:solidFill>
                  <a:schemeClr val="tx2">
                    <a:lumMod val="60000"/>
                    <a:lumOff val="40000"/>
                  </a:schemeClr>
                </a:solidFill>
                <a:latin typeface="Century Gothic" panose="020B0502020202020204" pitchFamily="34" charset="0"/>
              </a:rPr>
              <a:t>ait for teachers instructions</a:t>
            </a:r>
          </a:p>
          <a:p>
            <a:pPr marL="457200" indent="-457200">
              <a:buFont typeface="Arial" panose="020B0604020202020204" pitchFamily="34" charset="0"/>
              <a:buChar char="•"/>
            </a:pPr>
            <a:r>
              <a:rPr lang="en-GB" sz="2800" b="1" dirty="0" smtClean="0">
                <a:solidFill>
                  <a:schemeClr val="tx2">
                    <a:lumMod val="60000"/>
                    <a:lumOff val="40000"/>
                  </a:schemeClr>
                </a:solidFill>
                <a:latin typeface="Century Gothic" panose="020B0502020202020204" pitchFamily="34" charset="0"/>
              </a:rPr>
              <a:t>When asked, ensure that they have out all equipment including handbooks. </a:t>
            </a:r>
            <a:endParaRPr lang="en-GB" sz="2800" b="1" dirty="0">
              <a:solidFill>
                <a:schemeClr val="tx2">
                  <a:lumMod val="60000"/>
                  <a:lumOff val="40000"/>
                </a:schemeClr>
              </a:solidFill>
              <a:latin typeface="Century Gothic" panose="020B0502020202020204" pitchFamily="34" charset="0"/>
            </a:endParaRPr>
          </a:p>
        </p:txBody>
      </p:sp>
    </p:spTree>
    <p:extLst>
      <p:ext uri="{BB962C8B-B14F-4D97-AF65-F5344CB8AC3E}">
        <p14:creationId xmlns:p14="http://schemas.microsoft.com/office/powerpoint/2010/main" val="41536000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5839" t="23274" r="34966" b="13480"/>
          <a:stretch/>
        </p:blipFill>
        <p:spPr>
          <a:xfrm>
            <a:off x="159658" y="130628"/>
            <a:ext cx="3207224" cy="5941252"/>
          </a:xfrm>
          <a:prstGeom prst="rect">
            <a:avLst/>
          </a:prstGeom>
        </p:spPr>
      </p:pic>
      <p:sp>
        <p:nvSpPr>
          <p:cNvPr id="6" name="TextBox 5"/>
          <p:cNvSpPr txBox="1"/>
          <p:nvPr/>
        </p:nvSpPr>
        <p:spPr>
          <a:xfrm>
            <a:off x="3719736" y="1627059"/>
            <a:ext cx="7838622" cy="4616648"/>
          </a:xfrm>
          <a:prstGeom prst="rect">
            <a:avLst/>
          </a:prstGeom>
          <a:solidFill>
            <a:schemeClr val="bg1"/>
          </a:solidFill>
        </p:spPr>
        <p:txBody>
          <a:bodyPr wrap="square" rtlCol="0">
            <a:spAutoFit/>
          </a:bodyPr>
          <a:lstStyle/>
          <a:p>
            <a:r>
              <a:rPr lang="en-GB" sz="2400" dirty="0" smtClean="0">
                <a:solidFill>
                  <a:srgbClr val="0070C0"/>
                </a:solidFill>
                <a:latin typeface="Century Gothic" panose="020B0502020202020204" pitchFamily="34" charset="0"/>
              </a:rPr>
              <a:t>Lesson Time:</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Stage </a:t>
            </a:r>
            <a:r>
              <a:rPr lang="en-GB" sz="2400" dirty="0">
                <a:solidFill>
                  <a:srgbClr val="0070C0"/>
                </a:solidFill>
                <a:latin typeface="Century Gothic" panose="020B0502020202020204" pitchFamily="34" charset="0"/>
              </a:rPr>
              <a:t>1</a:t>
            </a:r>
            <a:r>
              <a:rPr lang="en-GB" sz="2400" dirty="0" smtClean="0">
                <a:solidFill>
                  <a:srgbClr val="0070C0"/>
                </a:solidFill>
                <a:latin typeface="Century Gothic" panose="020B0502020202020204" pitchFamily="34" charset="0"/>
              </a:rPr>
              <a:t> - Formal Warning </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Stage 2 – Demerit &amp; Move</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Stage 3 – Time Out </a:t>
            </a:r>
          </a:p>
          <a:p>
            <a:pPr marL="457200" indent="-457200">
              <a:buFont typeface="Arial" panose="020B0604020202020204" pitchFamily="34" charset="0"/>
              <a:buChar char="•"/>
            </a:pPr>
            <a:endParaRPr lang="en-GB" sz="2400" dirty="0">
              <a:solidFill>
                <a:srgbClr val="0070C0"/>
              </a:solidFill>
              <a:latin typeface="Century Gothic" panose="020B0502020202020204" pitchFamily="34" charset="0"/>
            </a:endParaRPr>
          </a:p>
          <a:p>
            <a:r>
              <a:rPr lang="en-GB" sz="2400" dirty="0" smtClean="0">
                <a:solidFill>
                  <a:srgbClr val="0070C0"/>
                </a:solidFill>
                <a:latin typeface="Century Gothic" panose="020B0502020202020204" pitchFamily="34" charset="0"/>
              </a:rPr>
              <a:t>Break/Lunch:</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Serious Defiance Detentions</a:t>
            </a:r>
          </a:p>
          <a:p>
            <a:pPr marL="457200" indent="-457200">
              <a:buFont typeface="Arial" panose="020B0604020202020204" pitchFamily="34" charset="0"/>
              <a:buChar char="•"/>
            </a:pPr>
            <a:endParaRPr lang="en-GB" sz="2400" dirty="0">
              <a:solidFill>
                <a:srgbClr val="0070C0"/>
              </a:solidFill>
              <a:latin typeface="Century Gothic" panose="020B0502020202020204" pitchFamily="34" charset="0"/>
            </a:endParaRPr>
          </a:p>
          <a:p>
            <a:r>
              <a:rPr lang="en-GB" sz="2400" dirty="0" smtClean="0">
                <a:solidFill>
                  <a:srgbClr val="0070C0"/>
                </a:solidFill>
                <a:latin typeface="Century Gothic" panose="020B0502020202020204" pitchFamily="34" charset="0"/>
              </a:rPr>
              <a:t>Serious Defiance</a:t>
            </a:r>
          </a:p>
          <a:p>
            <a:pPr marL="457200" indent="-457200">
              <a:buFont typeface="Arial" panose="020B0604020202020204" pitchFamily="34" charset="0"/>
              <a:buChar char="•"/>
            </a:pPr>
            <a:r>
              <a:rPr lang="en-GB" sz="2400" dirty="0" smtClean="0">
                <a:solidFill>
                  <a:srgbClr val="0070C0"/>
                </a:solidFill>
                <a:latin typeface="Century Gothic" panose="020B0502020202020204" pitchFamily="34" charset="0"/>
              </a:rPr>
              <a:t>Exclusion (run from 8.55am – 4pm)</a:t>
            </a:r>
          </a:p>
          <a:p>
            <a:endParaRPr lang="en-GB" sz="1600" dirty="0">
              <a:solidFill>
                <a:srgbClr val="0070C0"/>
              </a:solidFill>
              <a:latin typeface="Century Gothic" panose="020B0502020202020204" pitchFamily="34" charset="0"/>
            </a:endParaRPr>
          </a:p>
          <a:p>
            <a:r>
              <a:rPr lang="en-GB" dirty="0" smtClean="0">
                <a:solidFill>
                  <a:srgbClr val="0070C0"/>
                </a:solidFill>
                <a:latin typeface="Century Gothic" panose="020B0502020202020204" pitchFamily="34" charset="0"/>
              </a:rPr>
              <a:t>Members of SLT also have the authority to use serious defiance detentions and exclusion where they see appropriate.</a:t>
            </a:r>
          </a:p>
        </p:txBody>
      </p:sp>
      <p:sp>
        <p:nvSpPr>
          <p:cNvPr id="2" name="TextBox 1"/>
          <p:cNvSpPr txBox="1"/>
          <p:nvPr/>
        </p:nvSpPr>
        <p:spPr>
          <a:xfrm>
            <a:off x="3528450" y="980728"/>
            <a:ext cx="8633774" cy="646331"/>
          </a:xfrm>
          <a:prstGeom prst="rect">
            <a:avLst/>
          </a:prstGeom>
          <a:noFill/>
        </p:spPr>
        <p:txBody>
          <a:bodyPr wrap="square" rtlCol="0">
            <a:spAutoFit/>
          </a:bodyPr>
          <a:lstStyle/>
          <a:p>
            <a:r>
              <a:rPr lang="en-GB" sz="3600" b="1" dirty="0" smtClean="0">
                <a:solidFill>
                  <a:srgbClr val="0070C0"/>
                </a:solidFill>
              </a:rPr>
              <a:t>Consequences of not following instructions:</a:t>
            </a:r>
            <a:endParaRPr lang="en-GB" sz="3600" b="1" dirty="0">
              <a:solidFill>
                <a:srgbClr val="0070C0"/>
              </a:solidFill>
            </a:endParaRPr>
          </a:p>
        </p:txBody>
      </p:sp>
    </p:spTree>
    <p:extLst>
      <p:ext uri="{BB962C8B-B14F-4D97-AF65-F5344CB8AC3E}">
        <p14:creationId xmlns:p14="http://schemas.microsoft.com/office/powerpoint/2010/main" val="39248622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628800"/>
            <a:ext cx="10972800" cy="3312368"/>
          </a:xfrm>
        </p:spPr>
        <p:txBody>
          <a:bodyPr>
            <a:normAutofit fontScale="90000"/>
          </a:bodyPr>
          <a:lstStyle/>
          <a:p>
            <a:r>
              <a:rPr lang="en-GB" sz="4800" b="1" dirty="0" smtClean="0"/>
              <a:t>We want to all students to have access to a happy and safe learning environment where they can thrive to achieve great success in the future. </a:t>
            </a:r>
            <a:endParaRPr lang="en-GB" dirty="0"/>
          </a:p>
        </p:txBody>
      </p:sp>
    </p:spTree>
    <p:extLst>
      <p:ext uri="{BB962C8B-B14F-4D97-AF65-F5344CB8AC3E}">
        <p14:creationId xmlns:p14="http://schemas.microsoft.com/office/powerpoint/2010/main" val="33081939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184" y="1052735"/>
            <a:ext cx="4176745" cy="3528392"/>
          </a:xfrm>
        </p:spPr>
        <p:txBody>
          <a:bodyPr>
            <a:normAutofit fontScale="90000"/>
          </a:bodyPr>
          <a:lstStyle/>
          <a:p>
            <a:r>
              <a:rPr lang="en-GB" sz="6000" dirty="0" smtClean="0"/>
              <a:t/>
            </a:r>
            <a:br>
              <a:rPr lang="en-GB" sz="6000" dirty="0" smtClean="0"/>
            </a:br>
            <a:r>
              <a:rPr lang="en-GB" sz="6000" dirty="0" smtClean="0"/>
              <a:t>Learning at </a:t>
            </a:r>
            <a:r>
              <a:rPr lang="en-GB" sz="6000" dirty="0" err="1" smtClean="0"/>
              <a:t>Carr</a:t>
            </a:r>
            <a:r>
              <a:rPr lang="en-GB" sz="6000" dirty="0" smtClean="0"/>
              <a:t> Hill</a:t>
            </a:r>
            <a:br>
              <a:rPr lang="en-GB" sz="6000" dirty="0" smtClean="0"/>
            </a:br>
            <a:r>
              <a:rPr lang="en-GB" sz="6000" dirty="0" smtClean="0"/>
              <a:t/>
            </a:r>
            <a:br>
              <a:rPr lang="en-GB" sz="6000" dirty="0" smtClean="0"/>
            </a:br>
            <a:r>
              <a:rPr lang="en-GB" sz="2200" b="0" dirty="0" smtClean="0"/>
              <a:t>Danny Morton</a:t>
            </a:r>
            <a:br>
              <a:rPr lang="en-GB" sz="2200" b="0" dirty="0" smtClean="0"/>
            </a:br>
            <a:r>
              <a:rPr lang="en-GB" sz="2200" b="0" dirty="0" smtClean="0"/>
              <a:t>Assistant </a:t>
            </a:r>
            <a:r>
              <a:rPr lang="en-GB" sz="2200" b="0" dirty="0" err="1" smtClean="0"/>
              <a:t>Headteacher</a:t>
            </a:r>
            <a:endParaRPr lang="en-GB" sz="2200" b="0" dirty="0"/>
          </a:p>
        </p:txBody>
      </p:sp>
      <p:sp>
        <p:nvSpPr>
          <p:cNvPr id="3" name="AutoShape 2" descr="Image result for carr hill high school gcse resul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1487488" y="764704"/>
            <a:ext cx="4896544" cy="4896544"/>
          </a:xfrm>
          <a:prstGeom prst="rect">
            <a:avLst/>
          </a:prstGeom>
        </p:spPr>
      </p:pic>
    </p:spTree>
    <p:extLst>
      <p:ext uri="{BB962C8B-B14F-4D97-AF65-F5344CB8AC3E}">
        <p14:creationId xmlns:p14="http://schemas.microsoft.com/office/powerpoint/2010/main" val="1703694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65" y="986464"/>
            <a:ext cx="10972800" cy="1143000"/>
          </a:xfrm>
        </p:spPr>
        <p:txBody>
          <a:bodyPr/>
          <a:lstStyle/>
          <a:p>
            <a:r>
              <a:rPr lang="en-GB" smtClean="0"/>
              <a:t>Our Aim                           Your Aim</a:t>
            </a:r>
            <a:endParaRPr lang="en-GB" dirty="0"/>
          </a:p>
        </p:txBody>
      </p:sp>
      <p:sp>
        <p:nvSpPr>
          <p:cNvPr id="4" name="Flowchart: Merge 3"/>
          <p:cNvSpPr/>
          <p:nvPr/>
        </p:nvSpPr>
        <p:spPr>
          <a:xfrm>
            <a:off x="1719018" y="3500589"/>
            <a:ext cx="1872208" cy="137629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91226" y="2930881"/>
            <a:ext cx="1584176" cy="369332"/>
          </a:xfrm>
          <a:prstGeom prst="rect">
            <a:avLst/>
          </a:prstGeom>
          <a:noFill/>
          <a:ln w="3175">
            <a:solidFill>
              <a:schemeClr val="tx1"/>
            </a:solidFill>
          </a:ln>
        </p:spPr>
        <p:txBody>
          <a:bodyPr wrap="square" rtlCol="0">
            <a:spAutoFit/>
          </a:bodyPr>
          <a:lstStyle/>
          <a:p>
            <a:pPr algn="ctr"/>
            <a:r>
              <a:rPr lang="en-GB" dirty="0"/>
              <a:t>Challenge</a:t>
            </a:r>
          </a:p>
        </p:txBody>
      </p:sp>
      <p:sp>
        <p:nvSpPr>
          <p:cNvPr id="6" name="TextBox 5"/>
          <p:cNvSpPr txBox="1"/>
          <p:nvPr/>
        </p:nvSpPr>
        <p:spPr>
          <a:xfrm>
            <a:off x="132743" y="2930881"/>
            <a:ext cx="1584176" cy="369332"/>
          </a:xfrm>
          <a:prstGeom prst="rect">
            <a:avLst/>
          </a:prstGeom>
          <a:noFill/>
          <a:ln w="3175">
            <a:solidFill>
              <a:schemeClr val="tx1"/>
            </a:solidFill>
          </a:ln>
        </p:spPr>
        <p:txBody>
          <a:bodyPr wrap="square" rtlCol="0">
            <a:spAutoFit/>
          </a:bodyPr>
          <a:lstStyle/>
          <a:p>
            <a:pPr algn="ctr"/>
            <a:r>
              <a:rPr lang="en-GB" dirty="0"/>
              <a:t>Engagement</a:t>
            </a:r>
          </a:p>
        </p:txBody>
      </p:sp>
      <p:sp>
        <p:nvSpPr>
          <p:cNvPr id="7" name="TextBox 6"/>
          <p:cNvSpPr txBox="1"/>
          <p:nvPr/>
        </p:nvSpPr>
        <p:spPr>
          <a:xfrm>
            <a:off x="1863034" y="5115926"/>
            <a:ext cx="1584176" cy="369332"/>
          </a:xfrm>
          <a:prstGeom prst="rect">
            <a:avLst/>
          </a:prstGeom>
          <a:solidFill>
            <a:schemeClr val="bg1"/>
          </a:solidFill>
          <a:ln w="3175">
            <a:solidFill>
              <a:schemeClr val="tx1"/>
            </a:solidFill>
          </a:ln>
        </p:spPr>
        <p:txBody>
          <a:bodyPr wrap="square" rtlCol="0">
            <a:spAutoFit/>
          </a:bodyPr>
          <a:lstStyle/>
          <a:p>
            <a:pPr algn="ctr"/>
            <a:r>
              <a:rPr lang="en-GB" dirty="0"/>
              <a:t>Progression</a:t>
            </a:r>
          </a:p>
        </p:txBody>
      </p:sp>
      <p:pic>
        <p:nvPicPr>
          <p:cNvPr id="8" name="Picture 7"/>
          <p:cNvPicPr>
            <a:picLocks noChangeAspect="1"/>
          </p:cNvPicPr>
          <p:nvPr/>
        </p:nvPicPr>
        <p:blipFill>
          <a:blip r:embed="rId2"/>
          <a:stretch>
            <a:fillRect/>
          </a:stretch>
        </p:blipFill>
        <p:spPr>
          <a:xfrm>
            <a:off x="6888088" y="2315817"/>
            <a:ext cx="4521848" cy="3017321"/>
          </a:xfrm>
          <a:prstGeom prst="rect">
            <a:avLst/>
          </a:prstGeom>
        </p:spPr>
      </p:pic>
    </p:spTree>
    <p:extLst>
      <p:ext uri="{BB962C8B-B14F-4D97-AF65-F5344CB8AC3E}">
        <p14:creationId xmlns:p14="http://schemas.microsoft.com/office/powerpoint/2010/main" val="155309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83" y="434031"/>
            <a:ext cx="10190205" cy="5731990"/>
          </a:xfrm>
          <a:prstGeom prst="rect">
            <a:avLst/>
          </a:prstGeom>
        </p:spPr>
      </p:pic>
      <p:sp>
        <p:nvSpPr>
          <p:cNvPr id="3" name="TextBox 2"/>
          <p:cNvSpPr txBox="1"/>
          <p:nvPr/>
        </p:nvSpPr>
        <p:spPr>
          <a:xfrm>
            <a:off x="8213124" y="3698789"/>
            <a:ext cx="3443417" cy="1200329"/>
          </a:xfrm>
          <a:prstGeom prst="rect">
            <a:avLst/>
          </a:prstGeom>
          <a:noFill/>
        </p:spPr>
        <p:txBody>
          <a:bodyPr wrap="square" rtlCol="0">
            <a:spAutoFit/>
          </a:bodyPr>
          <a:lstStyle/>
          <a:p>
            <a:pPr algn="ctr"/>
            <a:r>
              <a:rPr lang="en-GB" sz="2400" b="1" dirty="0" smtClean="0"/>
              <a:t>Log in with their full school email address and password </a:t>
            </a:r>
            <a:endParaRPr lang="en-GB" sz="2400" b="1" dirty="0"/>
          </a:p>
        </p:txBody>
      </p:sp>
    </p:spTree>
    <p:extLst>
      <p:ext uri="{BB962C8B-B14F-4D97-AF65-F5344CB8AC3E}">
        <p14:creationId xmlns:p14="http://schemas.microsoft.com/office/powerpoint/2010/main" val="16043874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913877" y="1937795"/>
            <a:ext cx="5643145" cy="2665780"/>
          </a:xfrm>
          <a:prstGeom prst="rect">
            <a:avLst/>
          </a:prstGeom>
        </p:spPr>
      </p:pic>
      <p:pic>
        <p:nvPicPr>
          <p:cNvPr id="5" name="Picture 4"/>
          <p:cNvPicPr>
            <a:picLocks noChangeAspect="1"/>
          </p:cNvPicPr>
          <p:nvPr/>
        </p:nvPicPr>
        <p:blipFill>
          <a:blip r:embed="rId3"/>
          <a:stretch>
            <a:fillRect/>
          </a:stretch>
        </p:blipFill>
        <p:spPr>
          <a:xfrm>
            <a:off x="839416" y="1680042"/>
            <a:ext cx="4536504" cy="2827328"/>
          </a:xfrm>
          <a:prstGeom prst="rect">
            <a:avLst/>
          </a:prstGeom>
        </p:spPr>
      </p:pic>
    </p:spTree>
    <p:extLst>
      <p:ext uri="{BB962C8B-B14F-4D97-AF65-F5344CB8AC3E}">
        <p14:creationId xmlns:p14="http://schemas.microsoft.com/office/powerpoint/2010/main" val="1066997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888"/>
            <a:ext cx="10972800" cy="1143000"/>
          </a:xfrm>
        </p:spPr>
        <p:txBody>
          <a:bodyPr/>
          <a:lstStyle/>
          <a:p>
            <a:r>
              <a:rPr lang="en-GB" dirty="0" smtClean="0"/>
              <a:t>Feedback</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descr="Image result for pink highlighter 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00201"/>
            <a:ext cx="4289515" cy="34316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green p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9169864" y="2070166"/>
            <a:ext cx="2505075" cy="1828800"/>
          </a:xfrm>
          <a:prstGeom prst="rect">
            <a:avLst/>
          </a:prstGeom>
        </p:spPr>
      </p:pic>
      <p:pic>
        <p:nvPicPr>
          <p:cNvPr id="6" name="Picture 5"/>
          <p:cNvPicPr>
            <a:picLocks noChangeAspect="1"/>
          </p:cNvPicPr>
          <p:nvPr/>
        </p:nvPicPr>
        <p:blipFill>
          <a:blip r:embed="rId4"/>
          <a:stretch>
            <a:fillRect/>
          </a:stretch>
        </p:blipFill>
        <p:spPr>
          <a:xfrm>
            <a:off x="4445089" y="-82179"/>
            <a:ext cx="4632235" cy="6099965"/>
          </a:xfrm>
          <a:prstGeom prst="rect">
            <a:avLst/>
          </a:prstGeom>
        </p:spPr>
      </p:pic>
    </p:spTree>
    <p:extLst>
      <p:ext uri="{BB962C8B-B14F-4D97-AF65-F5344CB8AC3E}">
        <p14:creationId xmlns:p14="http://schemas.microsoft.com/office/powerpoint/2010/main" val="422322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097178"/>
            <a:ext cx="9728886" cy="5472498"/>
          </a:xfrm>
          <a:prstGeom prst="rect">
            <a:avLst/>
          </a:prstGeom>
        </p:spPr>
      </p:pic>
      <p:sp>
        <p:nvSpPr>
          <p:cNvPr id="4" name="TextBox 3"/>
          <p:cNvSpPr txBox="1"/>
          <p:nvPr/>
        </p:nvSpPr>
        <p:spPr>
          <a:xfrm>
            <a:off x="790833" y="428368"/>
            <a:ext cx="9976022" cy="523220"/>
          </a:xfrm>
          <a:prstGeom prst="rect">
            <a:avLst/>
          </a:prstGeom>
          <a:noFill/>
        </p:spPr>
        <p:txBody>
          <a:bodyPr wrap="square" rtlCol="0">
            <a:spAutoFit/>
          </a:bodyPr>
          <a:lstStyle/>
          <a:p>
            <a:pPr algn="ctr"/>
            <a:r>
              <a:rPr lang="en-GB" sz="2800" b="1" dirty="0" smtClean="0"/>
              <a:t>They now have access to their account on Show My Homework</a:t>
            </a:r>
            <a:endParaRPr lang="en-GB" sz="2800" b="1" dirty="0"/>
          </a:p>
        </p:txBody>
      </p:sp>
    </p:spTree>
    <p:extLst>
      <p:ext uri="{BB962C8B-B14F-4D97-AF65-F5344CB8AC3E}">
        <p14:creationId xmlns:p14="http://schemas.microsoft.com/office/powerpoint/2010/main" val="318770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2492896"/>
            <a:ext cx="9217024" cy="1303094"/>
          </a:xfrm>
        </p:spPr>
        <p:txBody>
          <a:bodyPr>
            <a:normAutofit fontScale="90000"/>
          </a:bodyPr>
          <a:lstStyle/>
          <a:p>
            <a:r>
              <a:rPr lang="en-GB" sz="6000" dirty="0" smtClean="0"/>
              <a:t>GCSE reform, targets</a:t>
            </a:r>
            <a:r>
              <a:rPr lang="en-GB" sz="6000" dirty="0"/>
              <a:t> </a:t>
            </a:r>
            <a:r>
              <a:rPr lang="en-GB" sz="6000" dirty="0" smtClean="0"/>
              <a:t>and  monitoring progress</a:t>
            </a:r>
            <a:br>
              <a:rPr lang="en-GB" sz="6000" dirty="0" smtClean="0"/>
            </a:br>
            <a:r>
              <a:rPr lang="en-GB" sz="2200" b="0" dirty="0" smtClean="0"/>
              <a:t>Liz Hilton-Peet</a:t>
            </a:r>
            <a:br>
              <a:rPr lang="en-GB" sz="2200" b="0" dirty="0" smtClean="0"/>
            </a:br>
            <a:r>
              <a:rPr lang="en-GB" sz="2200" b="0" dirty="0" smtClean="0"/>
              <a:t>Assistant </a:t>
            </a:r>
            <a:r>
              <a:rPr lang="en-GB" sz="2200" b="0" dirty="0" err="1" smtClean="0"/>
              <a:t>Headteacher</a:t>
            </a:r>
            <a:r>
              <a:rPr lang="en-GB" sz="2200" b="0" dirty="0" smtClean="0"/>
              <a:t/>
            </a:r>
            <a:br>
              <a:rPr lang="en-GB" sz="2200" b="0" dirty="0" smtClean="0"/>
            </a:br>
            <a:endParaRPr lang="en-GB" sz="2200" b="0" dirty="0"/>
          </a:p>
        </p:txBody>
      </p:sp>
    </p:spTree>
    <p:extLst>
      <p:ext uri="{BB962C8B-B14F-4D97-AF65-F5344CB8AC3E}">
        <p14:creationId xmlns:p14="http://schemas.microsoft.com/office/powerpoint/2010/main" val="1679770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1097</TotalTime>
  <Words>2863</Words>
  <Application>Microsoft Office PowerPoint</Application>
  <PresentationFormat>Widescreen</PresentationFormat>
  <Paragraphs>453</Paragraphs>
  <Slides>71</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Arial</vt:lpstr>
      <vt:lpstr>Calibri</vt:lpstr>
      <vt:lpstr>Century Gothic</vt:lpstr>
      <vt:lpstr>Copa Sharp BTN</vt:lpstr>
      <vt:lpstr>Symbol</vt:lpstr>
      <vt:lpstr>Times New Roman</vt:lpstr>
      <vt:lpstr>Office Theme</vt:lpstr>
      <vt:lpstr>Worksheet</vt:lpstr>
      <vt:lpstr>Thanks for Joining Us</vt:lpstr>
      <vt:lpstr>Show my Homework Liz Hilton-Peet Assistant Headteacher </vt:lpstr>
      <vt:lpstr>PowerPoint Presentation</vt:lpstr>
      <vt:lpstr>Show my Homework</vt:lpstr>
      <vt:lpstr>Log in</vt:lpstr>
      <vt:lpstr>PowerPoint Presentation</vt:lpstr>
      <vt:lpstr>PowerPoint Presentation</vt:lpstr>
      <vt:lpstr>PowerPoint Presentation</vt:lpstr>
      <vt:lpstr>GCSE reform, targets and  monitoring progress Liz Hilton-Peet Assistant Headteacher </vt:lpstr>
      <vt:lpstr>Why and how are GCSEs changing?</vt:lpstr>
      <vt:lpstr>PowerPoint Presentation</vt:lpstr>
      <vt:lpstr>Setting Targets</vt:lpstr>
      <vt:lpstr>Keeping track of progress</vt:lpstr>
      <vt:lpstr>PowerPoint Presentation</vt:lpstr>
      <vt:lpstr>Reports</vt:lpstr>
      <vt:lpstr>English  </vt:lpstr>
      <vt:lpstr>English</vt:lpstr>
      <vt:lpstr>English Language</vt:lpstr>
      <vt:lpstr>GCSE English Language</vt:lpstr>
      <vt:lpstr>PowerPoint Presentation</vt:lpstr>
      <vt:lpstr>Our selected literature texts</vt:lpstr>
      <vt:lpstr>PowerPoint Presentation</vt:lpstr>
      <vt:lpstr>Homework and Support</vt:lpstr>
      <vt:lpstr>Texts</vt:lpstr>
      <vt:lpstr>PowerPoint Presentation</vt:lpstr>
      <vt:lpstr>Mathematics Laura Potts Assistant Head of faculty </vt:lpstr>
      <vt:lpstr>GCSE Mathematics</vt:lpstr>
      <vt:lpstr>Higher or Foundation?</vt:lpstr>
      <vt:lpstr>Which exam board do we use?</vt:lpstr>
      <vt:lpstr>PowerPoint Presentation</vt:lpstr>
      <vt:lpstr>Reminders</vt:lpstr>
      <vt:lpstr>PowerPoint Presentation</vt:lpstr>
      <vt:lpstr>PowerPoint Presentation</vt:lpstr>
      <vt:lpstr>How to prepare for an Assessment.</vt:lpstr>
      <vt:lpstr>PowerPoint Presentation</vt:lpstr>
      <vt:lpstr>PowerPoint Presentation</vt:lpstr>
      <vt:lpstr>Mathswatch</vt:lpstr>
      <vt:lpstr>PowerPoint Presentation</vt:lpstr>
      <vt:lpstr>What support is available?</vt:lpstr>
      <vt:lpstr>Useful Web Based Resources Available</vt:lpstr>
      <vt:lpstr>Revision Guides</vt:lpstr>
      <vt:lpstr>Revision Guides</vt:lpstr>
      <vt:lpstr>Revision Guides</vt:lpstr>
      <vt:lpstr>Revision Guides</vt:lpstr>
      <vt:lpstr>Revision Guides</vt:lpstr>
      <vt:lpstr>Revision Guides</vt:lpstr>
      <vt:lpstr>Extra-Curricular Activities</vt:lpstr>
      <vt:lpstr>Positive Attitude</vt:lpstr>
      <vt:lpstr>Science Cathy North Head of Science</vt:lpstr>
      <vt:lpstr>Triple Biology </vt:lpstr>
      <vt:lpstr>Triple Chemistry</vt:lpstr>
      <vt:lpstr>Triple Physics </vt:lpstr>
      <vt:lpstr>Trilogy Science  </vt:lpstr>
      <vt:lpstr>PowerPoint Presentation</vt:lpstr>
      <vt:lpstr>PowerPoint Presentation</vt:lpstr>
      <vt:lpstr>PowerPoint Presentation</vt:lpstr>
      <vt:lpstr>PowerPoint Presentation</vt:lpstr>
      <vt:lpstr>PowerPoint Presentation</vt:lpstr>
      <vt:lpstr>Revision guides - Trilogy</vt:lpstr>
      <vt:lpstr>Revision guides - Triple</vt:lpstr>
      <vt:lpstr>PowerPoint Presentation</vt:lpstr>
      <vt:lpstr>Expectations:</vt:lpstr>
      <vt:lpstr>Reward Systems:</vt:lpstr>
      <vt:lpstr>6 – P Card: </vt:lpstr>
      <vt:lpstr>Starting Lessons off positively:</vt:lpstr>
      <vt:lpstr>PowerPoint Presentation</vt:lpstr>
      <vt:lpstr>We want to all students to have access to a happy and safe learning environment where they can thrive to achieve great success in the future. </vt:lpstr>
      <vt:lpstr> Learning at Carr Hill  Danny Morton Assistant Headteacher</vt:lpstr>
      <vt:lpstr>Our Aim                           Your Aim</vt:lpstr>
      <vt:lpstr>Homework</vt:lpstr>
      <vt:lpstr>Feedback</vt:lpstr>
    </vt:vector>
  </TitlesOfParts>
  <Company>Carr Hill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gnapier</dc:creator>
  <cp:lastModifiedBy>Ms E Hilton-Peet</cp:lastModifiedBy>
  <cp:revision>111</cp:revision>
  <cp:lastPrinted>2015-10-19T11:02:47Z</cp:lastPrinted>
  <dcterms:created xsi:type="dcterms:W3CDTF">2011-11-23T17:04:58Z</dcterms:created>
  <dcterms:modified xsi:type="dcterms:W3CDTF">2017-10-06T09:25:34Z</dcterms:modified>
</cp:coreProperties>
</file>