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5"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9"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017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684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673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92223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573017"/>
            <a:ext cx="103632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4"/>
            <a:ext cx="10363200" cy="66630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232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698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553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382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7843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46681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3506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641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320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p:nvPr userDrawn="1"/>
        </p:nvPicPr>
        <p:blipFill rotWithShape="1">
          <a:blip r:embed="rId13" cstate="print">
            <a:extLst>
              <a:ext uri="{28A0092B-C50C-407E-A947-70E740481C1C}">
                <a14:useLocalDpi xmlns:a14="http://schemas.microsoft.com/office/drawing/2010/main" val="0"/>
              </a:ext>
            </a:extLst>
          </a:blip>
          <a:srcRect t="94439" r="202" b="1403"/>
          <a:stretch/>
        </p:blipFill>
        <p:spPr>
          <a:xfrm>
            <a:off x="0" y="6139375"/>
            <a:ext cx="12192000" cy="718625"/>
          </a:xfrm>
          <a:prstGeom prst="rect">
            <a:avLst/>
          </a:prstGeom>
        </p:spPr>
      </p:pic>
      <p:pic>
        <p:nvPicPr>
          <p:cNvPr id="10" name="Picture 9"/>
          <p:cNvPicPr/>
          <p:nvPr userDrawn="1"/>
        </p:nvPicPr>
        <p:blipFill rotWithShape="1">
          <a:blip r:embed="rId13" cstate="print">
            <a:extLst>
              <a:ext uri="{28A0092B-C50C-407E-A947-70E740481C1C}">
                <a14:useLocalDpi xmlns:a14="http://schemas.microsoft.com/office/drawing/2010/main" val="0"/>
              </a:ext>
            </a:extLst>
          </a:blip>
          <a:srcRect l="49274" t="2787" b="90011"/>
          <a:stretch/>
        </p:blipFill>
        <p:spPr>
          <a:xfrm>
            <a:off x="9089101" y="185019"/>
            <a:ext cx="3102899" cy="623095"/>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33409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573325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2AF56-0474-404F-BC45-3D4C9C5270F1}" type="datetimeFigureOut">
              <a:rPr lang="en-GB" smtClean="0">
                <a:solidFill>
                  <a:prstClr val="black">
                    <a:tint val="75000"/>
                  </a:prstClr>
                </a:solidFill>
              </a:rPr>
              <a:pPr/>
              <a:t>06/02/2017</a:t>
            </a:fld>
            <a:endParaRPr lang="en-GB">
              <a:solidFill>
                <a:prstClr val="black">
                  <a:tint val="75000"/>
                </a:prstClr>
              </a:solidFill>
            </a:endParaRPr>
          </a:p>
        </p:txBody>
      </p:sp>
      <p:sp>
        <p:nvSpPr>
          <p:cNvPr id="5" name="Footer Placeholder 4"/>
          <p:cNvSpPr>
            <a:spLocks noGrp="1"/>
          </p:cNvSpPr>
          <p:nvPr>
            <p:ph type="ftr" sz="quarter" idx="3"/>
          </p:nvPr>
        </p:nvSpPr>
        <p:spPr>
          <a:xfrm>
            <a:off x="4165600" y="573325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573325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91124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tx2">
              <a:lumMod val="60000"/>
              <a:lumOff val="40000"/>
            </a:schemeClr>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heshirefire.gov.uk/partnerships/fire-and-rescue-services" TargetMode="External"/><Relationship Id="rId2" Type="http://schemas.openxmlformats.org/officeDocument/2006/relationships/hyperlink" Target="http://www.becomeaparamedic.co.uk/recruitment-proce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careersservice.direct.gov.uk/" TargetMode="External"/><Relationship Id="rId2" Type="http://schemas.openxmlformats.org/officeDocument/2006/relationships/hyperlink" Target="http://www.prospects.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cruit.college.police.uk/Pages/home.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nationalcareersservice.direct.gov.uk/advice/planning/jobprofiles/Pages/merchantnavyengineeringofficer.aspx" TargetMode="External"/><Relationship Id="rId13" Type="http://schemas.openxmlformats.org/officeDocument/2006/relationships/hyperlink" Target="https://nationalcareersservice.direct.gov.uk/advice/planning/jobprofiles/Pages/prisonofficer.aspx" TargetMode="External"/><Relationship Id="rId18" Type="http://schemas.openxmlformats.org/officeDocument/2006/relationships/hyperlink" Target="https://nationalcareersservice.direct.gov.uk/advice/planning/jobprofiles/Pages/rafofficer.aspx" TargetMode="External"/><Relationship Id="rId26" Type="http://schemas.openxmlformats.org/officeDocument/2006/relationships/hyperlink" Target="https://nationalcareersservice.direct.gov.uk/advice/planning/jobprofiles/Pages/securityservicepersonnel.aspx" TargetMode="External"/><Relationship Id="rId3" Type="http://schemas.openxmlformats.org/officeDocument/2006/relationships/hyperlink" Target="https://nationalcareersservice.direct.gov.uk/advice/planning/jobprofiles/Pages/doghandler.aspx" TargetMode="External"/><Relationship Id="rId21" Type="http://schemas.openxmlformats.org/officeDocument/2006/relationships/hyperlink" Target="https://nationalcareersservice.direct.gov.uk/advice/planning/jobprofiles/Pages/royalmarinesofficer.aspx" TargetMode="External"/><Relationship Id="rId7" Type="http://schemas.openxmlformats.org/officeDocument/2006/relationships/hyperlink" Target="https://nationalcareersservice.direct.gov.uk/advice/planning/jobprofiles/Pages/merchantnavydeckofficer.aspx" TargetMode="External"/><Relationship Id="rId12" Type="http://schemas.openxmlformats.org/officeDocument/2006/relationships/hyperlink" Target="https://nationalcareersservice.direct.gov.uk/advice/planning/jobprofiles/Pages/prisoninstructor.aspx" TargetMode="External"/><Relationship Id="rId17" Type="http://schemas.openxmlformats.org/officeDocument/2006/relationships/hyperlink" Target="https://nationalcareersservice.direct.gov.uk/advice/planning/jobprofiles/Pages/rafnon-commissionedaircrew.aspx" TargetMode="External"/><Relationship Id="rId25" Type="http://schemas.openxmlformats.org/officeDocument/2006/relationships/hyperlink" Target="https://nationalcareersservice.direct.gov.uk/advice/planning/jobprofiles/Pages/securityofficer.aspx" TargetMode="External"/><Relationship Id="rId2" Type="http://schemas.openxmlformats.org/officeDocument/2006/relationships/hyperlink" Target="https://nationalcareersservice.direct.gov.uk/advice/planning/jobprofiles/Pages/diver.aspx" TargetMode="External"/><Relationship Id="rId16" Type="http://schemas.openxmlformats.org/officeDocument/2006/relationships/hyperlink" Target="https://nationalcareersservice.direct.gov.uk/advice/planning/jobprofiles/Pages/rafairmanorairwoman.aspx" TargetMode="External"/><Relationship Id="rId20" Type="http://schemas.openxmlformats.org/officeDocument/2006/relationships/hyperlink" Target="https://nationalcareersservice.direct.gov.uk/advice/planning/jobprofiles/Pages/royalmarinescommando.aspx" TargetMode="External"/><Relationship Id="rId1" Type="http://schemas.openxmlformats.org/officeDocument/2006/relationships/slideLayout" Target="../slideLayouts/slideLayout2.xml"/><Relationship Id="rId6" Type="http://schemas.openxmlformats.org/officeDocument/2006/relationships/hyperlink" Target="https://nationalcareersservice.direct.gov.uk/advice/planning/jobprofiles/Pages/immigrationofficer.aspx" TargetMode="External"/><Relationship Id="rId11" Type="http://schemas.openxmlformats.org/officeDocument/2006/relationships/hyperlink" Target="https://nationalcareersservice.direct.gov.uk/advice/planning/jobprofiles/Pages/prisongovernor.aspx" TargetMode="External"/><Relationship Id="rId24" Type="http://schemas.openxmlformats.org/officeDocument/2006/relationships/hyperlink" Target="https://nationalcareersservice.direct.gov.uk/advice/planning/jobprofiles/Pages/scenesofcrimeofficer.aspx" TargetMode="External"/><Relationship Id="rId5" Type="http://schemas.openxmlformats.org/officeDocument/2006/relationships/hyperlink" Target="https://nationalcareersservice.direct.gov.uk/advice/planning/jobprofiles/Pages/forensiccomputeranalyst.aspx" TargetMode="External"/><Relationship Id="rId15" Type="http://schemas.openxmlformats.org/officeDocument/2006/relationships/hyperlink" Target="https://nationalcareersservice.direct.gov.uk/advice/planning/jobprofiles/Pages/probationservicesofficer.aspx" TargetMode="External"/><Relationship Id="rId23" Type="http://schemas.openxmlformats.org/officeDocument/2006/relationships/hyperlink" Target="https://nationalcareersservice.direct.gov.uk/advice/planning/jobprofiles/Pages/royalnavyrating.aspx" TargetMode="External"/><Relationship Id="rId10" Type="http://schemas.openxmlformats.org/officeDocument/2006/relationships/hyperlink" Target="https://nationalcareersservice.direct.gov.uk/advice/planning/jobprofiles/Pages/neighbourhoodwarden.aspx" TargetMode="External"/><Relationship Id="rId19" Type="http://schemas.openxmlformats.org/officeDocument/2006/relationships/hyperlink" Target="https://nationalcareersservice.direct.gov.uk/advice/planning/jobprofiles/Pages/roadtrafficaccidentinvestigator.aspx" TargetMode="External"/><Relationship Id="rId4" Type="http://schemas.openxmlformats.org/officeDocument/2006/relationships/hyperlink" Target="https://nationalcareersservice.direct.gov.uk/advice/planning/jobprofiles/Pages/fingerprintofficer.aspx" TargetMode="External"/><Relationship Id="rId9" Type="http://schemas.openxmlformats.org/officeDocument/2006/relationships/hyperlink" Target="https://nationalcareersservice.direct.gov.uk/advice/planning/jobprofiles/Pages/merchantnavyrating.aspx" TargetMode="External"/><Relationship Id="rId14" Type="http://schemas.openxmlformats.org/officeDocument/2006/relationships/hyperlink" Target="https://nationalcareersservice.direct.gov.uk/advice/planning/jobprofiles/Pages/privateinvestigator.aspx" TargetMode="External"/><Relationship Id="rId22" Type="http://schemas.openxmlformats.org/officeDocument/2006/relationships/hyperlink" Target="https://nationalcareersservice.direct.gov.uk/advice/planning/jobprofiles/Pages/royalnavyofficer.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451160"/>
            <a:ext cx="12191999" cy="3970318"/>
          </a:xfrm>
          <a:prstGeom prst="rect">
            <a:avLst/>
          </a:prstGeom>
        </p:spPr>
        <p:txBody>
          <a:bodyPr wrap="square">
            <a:spAutoFit/>
          </a:bodyPr>
          <a:lstStyle/>
          <a:p>
            <a:pPr algn="ctr"/>
            <a:r>
              <a:rPr lang="en-GB" sz="7200" b="1" dirty="0" smtClean="0">
                <a:solidFill>
                  <a:srgbClr val="0070C0"/>
                </a:solidFill>
              </a:rPr>
              <a:t>A-level </a:t>
            </a:r>
          </a:p>
          <a:p>
            <a:pPr algn="ctr"/>
            <a:r>
              <a:rPr lang="en-GB" sz="6000" dirty="0" smtClean="0">
                <a:solidFill>
                  <a:srgbClr val="0070C0"/>
                </a:solidFill>
              </a:rPr>
              <a:t>Pathways to Success Evening</a:t>
            </a:r>
          </a:p>
          <a:p>
            <a:pPr algn="ctr"/>
            <a:r>
              <a:rPr lang="en-GB" sz="6000" b="1" dirty="0" smtClean="0">
                <a:solidFill>
                  <a:srgbClr val="0070C0"/>
                </a:solidFill>
              </a:rPr>
              <a:t>Public Services </a:t>
            </a:r>
          </a:p>
          <a:p>
            <a:pPr algn="ctr"/>
            <a:r>
              <a:rPr lang="en-GB" sz="6000" dirty="0" smtClean="0">
                <a:solidFill>
                  <a:srgbClr val="0070C0"/>
                </a:solidFill>
              </a:rPr>
              <a:t>(Paramedic, Police, Fire and Rescue) </a:t>
            </a:r>
            <a:endParaRPr lang="en-GB" sz="6000" dirty="0">
              <a:solidFill>
                <a:srgbClr val="0070C0"/>
              </a:solidFill>
            </a:endParaRPr>
          </a:p>
        </p:txBody>
      </p:sp>
    </p:spTree>
    <p:extLst>
      <p:ext uri="{BB962C8B-B14F-4D97-AF65-F5344CB8AC3E}">
        <p14:creationId xmlns:p14="http://schemas.microsoft.com/office/powerpoint/2010/main" val="92344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5754" y="1712420"/>
            <a:ext cx="184731" cy="400110"/>
          </a:xfrm>
          <a:prstGeom prst="rect">
            <a:avLst/>
          </a:prstGeom>
        </p:spPr>
        <p:txBody>
          <a:bodyPr wrap="none">
            <a:spAutoFit/>
          </a:bodyPr>
          <a:lstStyle/>
          <a:p>
            <a:endParaRPr lang="en-GB" sz="2000" dirty="0" smtClean="0">
              <a:solidFill>
                <a:schemeClr val="accent1">
                  <a:lumMod val="75000"/>
                </a:schemeClr>
              </a:solidFill>
            </a:endParaRPr>
          </a:p>
        </p:txBody>
      </p:sp>
      <p:sp>
        <p:nvSpPr>
          <p:cNvPr id="5" name="Rectangle 4"/>
          <p:cNvSpPr/>
          <p:nvPr/>
        </p:nvSpPr>
        <p:spPr>
          <a:xfrm>
            <a:off x="3048000" y="1720840"/>
            <a:ext cx="6096000" cy="369332"/>
          </a:xfrm>
          <a:prstGeom prst="rect">
            <a:avLst/>
          </a:prstGeom>
        </p:spPr>
        <p:txBody>
          <a:bodyPr>
            <a:spAutoFit/>
          </a:bodyPr>
          <a:lstStyle/>
          <a:p>
            <a:endParaRPr lang="en-GB" dirty="0">
              <a:solidFill>
                <a:srgbClr val="0070C0"/>
              </a:solidFill>
            </a:endParaRPr>
          </a:p>
        </p:txBody>
      </p:sp>
      <p:sp>
        <p:nvSpPr>
          <p:cNvPr id="4" name="Rectangle 3"/>
          <p:cNvSpPr/>
          <p:nvPr/>
        </p:nvSpPr>
        <p:spPr>
          <a:xfrm>
            <a:off x="1" y="1252610"/>
            <a:ext cx="12192000" cy="6063198"/>
          </a:xfrm>
          <a:prstGeom prst="rect">
            <a:avLst/>
          </a:prstGeom>
        </p:spPr>
        <p:txBody>
          <a:bodyPr wrap="square">
            <a:spAutoFit/>
          </a:bodyPr>
          <a:lstStyle/>
          <a:p>
            <a:pPr algn="ctr"/>
            <a:r>
              <a:rPr lang="en-GB" sz="4000" b="1" dirty="0" smtClean="0">
                <a:solidFill>
                  <a:srgbClr val="0070C0"/>
                </a:solidFill>
              </a:rPr>
              <a:t>Considering a career in Public Services?</a:t>
            </a:r>
          </a:p>
          <a:p>
            <a:pPr lvl="0" algn="ctr"/>
            <a:r>
              <a:rPr lang="en-GB" sz="1600" b="1" dirty="0" smtClean="0">
                <a:solidFill>
                  <a:srgbClr val="0070C0"/>
                </a:solidFill>
              </a:rPr>
              <a:t>Grades Required: </a:t>
            </a:r>
          </a:p>
          <a:p>
            <a:pPr lvl="0" algn="ctr"/>
            <a:endParaRPr lang="en-GB" sz="1600" dirty="0"/>
          </a:p>
          <a:p>
            <a:pPr algn="ctr"/>
            <a:r>
              <a:rPr lang="en-GB" sz="1600" dirty="0" smtClean="0"/>
              <a:t>To become a</a:t>
            </a:r>
            <a:r>
              <a:rPr lang="en-GB" sz="1600" dirty="0" smtClean="0">
                <a:solidFill>
                  <a:srgbClr val="0070C0"/>
                </a:solidFill>
              </a:rPr>
              <a:t> </a:t>
            </a:r>
            <a:r>
              <a:rPr lang="en-GB" sz="1600" b="1" dirty="0" smtClean="0">
                <a:solidFill>
                  <a:srgbClr val="0070C0"/>
                </a:solidFill>
              </a:rPr>
              <a:t>paramedic</a:t>
            </a:r>
            <a:r>
              <a:rPr lang="en-GB" sz="1600" dirty="0" smtClean="0">
                <a:solidFill>
                  <a:srgbClr val="0070C0"/>
                </a:solidFill>
              </a:rPr>
              <a:t> </a:t>
            </a:r>
            <a:r>
              <a:rPr lang="en-GB" sz="1600" dirty="0"/>
              <a:t>y</a:t>
            </a:r>
            <a:r>
              <a:rPr lang="en-GB" sz="1600" dirty="0" smtClean="0"/>
              <a:t>ou'll </a:t>
            </a:r>
            <a:r>
              <a:rPr lang="en-GB" sz="1600" dirty="0"/>
              <a:t>need a foundation degree, diploma of higher education (DipHE) or degree in paramedic science or paramedic emergency </a:t>
            </a:r>
            <a:r>
              <a:rPr lang="en-GB" sz="1600" dirty="0" smtClean="0"/>
              <a:t>care. You </a:t>
            </a:r>
            <a:r>
              <a:rPr lang="en-GB" sz="1600" dirty="0"/>
              <a:t>could </a:t>
            </a:r>
            <a:r>
              <a:rPr lang="en-GB" sz="1600" dirty="0" smtClean="0"/>
              <a:t>also start </a:t>
            </a:r>
            <a:r>
              <a:rPr lang="en-GB" sz="1600" dirty="0"/>
              <a:t>as a student paramedic or trainee technician for an ambulance service. </a:t>
            </a:r>
            <a:endParaRPr lang="en-GB" sz="1600" dirty="0" smtClean="0"/>
          </a:p>
          <a:p>
            <a:pPr algn="ctr"/>
            <a:endParaRPr lang="en-GB" sz="1600" dirty="0" smtClean="0"/>
          </a:p>
          <a:p>
            <a:pPr lvl="0" algn="ctr"/>
            <a:r>
              <a:rPr lang="en-GB" sz="1600" dirty="0" smtClean="0"/>
              <a:t>Each </a:t>
            </a:r>
            <a:r>
              <a:rPr lang="en-GB" sz="1600" b="1" dirty="0" smtClean="0">
                <a:solidFill>
                  <a:srgbClr val="0070C0"/>
                </a:solidFill>
              </a:rPr>
              <a:t>police</a:t>
            </a:r>
            <a:r>
              <a:rPr lang="en-GB" sz="1600" b="1" dirty="0" smtClean="0"/>
              <a:t> </a:t>
            </a:r>
            <a:r>
              <a:rPr lang="en-GB" sz="1600" dirty="0" smtClean="0"/>
              <a:t>force</a:t>
            </a:r>
            <a:r>
              <a:rPr lang="en-GB" sz="1600" b="1" dirty="0" smtClean="0"/>
              <a:t> </a:t>
            </a:r>
            <a:r>
              <a:rPr lang="en-GB" sz="1600" dirty="0" smtClean="0"/>
              <a:t>has its own recruitment requirements but applicants must be 18 years or older so students can apply after completing their A-levels and/or a degree in Public Services, Policing or a related field</a:t>
            </a:r>
            <a:r>
              <a:rPr lang="en-GB" sz="1600" dirty="0"/>
              <a:t>. </a:t>
            </a:r>
            <a:endParaRPr lang="en-GB" sz="1600" dirty="0" smtClean="0"/>
          </a:p>
          <a:p>
            <a:pPr lvl="0" algn="ctr"/>
            <a:endParaRPr lang="en-GB" sz="1600" dirty="0"/>
          </a:p>
          <a:p>
            <a:pPr lvl="0" algn="ctr"/>
            <a:endParaRPr lang="en-GB" sz="1600" dirty="0"/>
          </a:p>
          <a:p>
            <a:pPr algn="ctr"/>
            <a:r>
              <a:rPr lang="en-GB" sz="1600" dirty="0" smtClean="0"/>
              <a:t>To become a </a:t>
            </a:r>
            <a:r>
              <a:rPr lang="en-GB" sz="1600" b="1" dirty="0" smtClean="0">
                <a:solidFill>
                  <a:srgbClr val="0070C0"/>
                </a:solidFill>
              </a:rPr>
              <a:t>firefighter</a:t>
            </a:r>
            <a:r>
              <a:rPr lang="en-GB" sz="1600" dirty="0" smtClean="0"/>
              <a:t> students can apply to  go through the National Firefighter Selection process (once 18 or over) which includes physical and personal qualities tests. You could also study for a degree. For example there is a  </a:t>
            </a:r>
            <a:r>
              <a:rPr lang="en-GB" sz="1600" b="1" dirty="0" smtClean="0"/>
              <a:t>BSc </a:t>
            </a:r>
            <a:r>
              <a:rPr lang="en-GB" sz="1600" b="1" dirty="0"/>
              <a:t>(Hons) Fire and Leadership Studies </a:t>
            </a:r>
            <a:r>
              <a:rPr lang="en-GB" sz="1600" b="1" dirty="0" smtClean="0"/>
              <a:t>at the University of Central Lancashire</a:t>
            </a:r>
            <a:r>
              <a:rPr lang="en-GB" sz="1600" dirty="0" smtClean="0"/>
              <a:t> - in partnership with Lancashire Fire and Rescue Service.</a:t>
            </a:r>
            <a:r>
              <a:rPr lang="en-GB" sz="1600" dirty="0"/>
              <a:t> </a:t>
            </a:r>
            <a:endParaRPr lang="en-GB" sz="1600" dirty="0" smtClean="0"/>
          </a:p>
          <a:p>
            <a:pPr algn="ctr"/>
            <a:endParaRPr lang="en-GB" sz="1600" dirty="0" smtClean="0"/>
          </a:p>
          <a:p>
            <a:r>
              <a:rPr lang="en-GB" sz="1600" dirty="0"/>
              <a:t>You may also need good GCSEs (A* to C) in English and maths, depending on which fire service you want to join. </a:t>
            </a:r>
          </a:p>
          <a:p>
            <a:r>
              <a:rPr lang="en-GB" sz="1600" dirty="0"/>
              <a:t>Volunteering in a support role will give you an idea of the job, as well as access to internal vacancies.</a:t>
            </a:r>
          </a:p>
          <a:p>
            <a:pPr algn="ctr"/>
            <a:endParaRPr lang="en-GB" sz="1600" dirty="0" smtClean="0"/>
          </a:p>
          <a:p>
            <a:pPr algn="ctr"/>
            <a:r>
              <a:rPr lang="en-GB" sz="2000" dirty="0" smtClean="0"/>
              <a:t>    </a:t>
            </a:r>
          </a:p>
          <a:p>
            <a:pPr algn="ctr"/>
            <a:endParaRPr lang="en-GB" dirty="0" smtClean="0">
              <a:solidFill>
                <a:srgbClr val="0070C0"/>
              </a:solidFill>
            </a:endParaRPr>
          </a:p>
          <a:p>
            <a:pPr algn="ctr"/>
            <a:endParaRPr lang="en-GB" b="1" dirty="0">
              <a:solidFill>
                <a:srgbClr val="0070C0"/>
              </a:solidFill>
            </a:endParaRPr>
          </a:p>
          <a:p>
            <a:pPr algn="ctr"/>
            <a:endParaRPr lang="en-GB" b="1" dirty="0">
              <a:solidFill>
                <a:srgbClr val="0070C0"/>
              </a:solidFill>
            </a:endParaRPr>
          </a:p>
          <a:p>
            <a:pPr algn="ctr"/>
            <a:r>
              <a:rPr lang="en-GB" b="1" dirty="0" smtClean="0">
                <a:solidFill>
                  <a:srgbClr val="0070C0"/>
                </a:solidFill>
              </a:rPr>
              <a:t> </a:t>
            </a:r>
            <a:endParaRPr lang="en-GB" b="1" dirty="0">
              <a:solidFill>
                <a:srgbClr val="0070C0"/>
              </a:solidFill>
            </a:endParaRPr>
          </a:p>
        </p:txBody>
      </p:sp>
    </p:spTree>
    <p:extLst>
      <p:ext uri="{BB962C8B-B14F-4D97-AF65-F5344CB8AC3E}">
        <p14:creationId xmlns:p14="http://schemas.microsoft.com/office/powerpoint/2010/main" val="3221836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5425" y="860438"/>
            <a:ext cx="11329060" cy="6001643"/>
          </a:xfrm>
          <a:prstGeom prst="rect">
            <a:avLst/>
          </a:prstGeom>
        </p:spPr>
        <p:txBody>
          <a:bodyPr wrap="square">
            <a:spAutoFit/>
          </a:bodyPr>
          <a:lstStyle/>
          <a:p>
            <a:pPr algn="ctr"/>
            <a:r>
              <a:rPr lang="en-GB" sz="4000" b="1" dirty="0">
                <a:solidFill>
                  <a:srgbClr val="0070C0"/>
                </a:solidFill>
              </a:rPr>
              <a:t>Considering a career in </a:t>
            </a:r>
            <a:r>
              <a:rPr lang="en-GB" sz="4000" b="1" dirty="0" smtClean="0">
                <a:solidFill>
                  <a:srgbClr val="0070C0"/>
                </a:solidFill>
              </a:rPr>
              <a:t>Public Services?</a:t>
            </a:r>
            <a:endParaRPr lang="en-GB" sz="4000" b="1" dirty="0">
              <a:solidFill>
                <a:srgbClr val="0070C0"/>
              </a:solidFill>
            </a:endParaRPr>
          </a:p>
          <a:p>
            <a:pPr algn="ctr"/>
            <a:r>
              <a:rPr lang="en-GB" sz="1600" b="1" dirty="0" smtClean="0">
                <a:solidFill>
                  <a:srgbClr val="0070C0"/>
                </a:solidFill>
              </a:rPr>
              <a:t>Application Process: </a:t>
            </a:r>
          </a:p>
          <a:p>
            <a:pPr algn="ctr"/>
            <a:endParaRPr lang="en-GB" sz="1600" b="1" dirty="0">
              <a:solidFill>
                <a:srgbClr val="0070C0"/>
              </a:solidFill>
            </a:endParaRPr>
          </a:p>
          <a:p>
            <a:pPr algn="ctr"/>
            <a:r>
              <a:rPr lang="en-GB" sz="1600" b="1" dirty="0" smtClean="0">
                <a:solidFill>
                  <a:srgbClr val="0070C0"/>
                </a:solidFill>
              </a:rPr>
              <a:t>Paramedic: </a:t>
            </a:r>
            <a:r>
              <a:rPr lang="en-GB" sz="1600" dirty="0" smtClean="0"/>
              <a:t>You will need to apply for university via the usual UCAS route. Alternatively, you can  apply for the Student Paramedic route. This is a competitive route and Ambulance Services set their own entry requirements. A-levels in </a:t>
            </a:r>
            <a:r>
              <a:rPr lang="en-GB" sz="1600" dirty="0"/>
              <a:t>h</a:t>
            </a:r>
            <a:r>
              <a:rPr lang="en-GB" sz="1600" dirty="0" smtClean="0"/>
              <a:t>ealth or science related qualifications are advantageous. </a:t>
            </a:r>
            <a:r>
              <a:rPr lang="en-GB" sz="1600" dirty="0">
                <a:hlinkClick r:id="rId2"/>
              </a:rPr>
              <a:t>http://www.becomeaparamedic.co.uk/recruitment-process/</a:t>
            </a:r>
            <a:endParaRPr lang="en-GB" sz="1600" dirty="0" smtClean="0"/>
          </a:p>
          <a:p>
            <a:pPr algn="ctr"/>
            <a:r>
              <a:rPr lang="en-GB" sz="1600" dirty="0" smtClean="0"/>
              <a:t>    </a:t>
            </a:r>
          </a:p>
          <a:p>
            <a:pPr algn="ctr"/>
            <a:r>
              <a:rPr lang="en-GB" sz="1600" b="1" dirty="0" smtClean="0">
                <a:solidFill>
                  <a:srgbClr val="0070C0"/>
                </a:solidFill>
              </a:rPr>
              <a:t>Police: </a:t>
            </a:r>
            <a:r>
              <a:rPr lang="en-GB" sz="1600" dirty="0"/>
              <a:t>On receiving your application form, the force that you have applied to will check your eligibility and mark your responses to competency </a:t>
            </a:r>
            <a:r>
              <a:rPr lang="en-GB" sz="1600" dirty="0" smtClean="0"/>
              <a:t>questions. If </a:t>
            </a:r>
            <a:r>
              <a:rPr lang="en-GB" sz="1600" dirty="0"/>
              <a:t>your application is successful, you will be invited to attend an assessment </a:t>
            </a:r>
            <a:r>
              <a:rPr lang="en-GB" sz="1600" dirty="0" smtClean="0"/>
              <a:t>centre followed by a fitness test </a:t>
            </a:r>
            <a:r>
              <a:rPr lang="en-GB" sz="1600" dirty="0"/>
              <a:t>you will then take a fitness </a:t>
            </a:r>
            <a:r>
              <a:rPr lang="en-GB" sz="1600" dirty="0" smtClean="0"/>
              <a:t>test. Finally, your </a:t>
            </a:r>
            <a:r>
              <a:rPr lang="en-GB" sz="1600" dirty="0"/>
              <a:t>references will be checked, you'll undergo a background, security, medical and eyesight checks.</a:t>
            </a:r>
          </a:p>
          <a:p>
            <a:pPr algn="ctr"/>
            <a:r>
              <a:rPr lang="en-GB" sz="1600" b="1" dirty="0" smtClean="0">
                <a:solidFill>
                  <a:srgbClr val="0070C0"/>
                </a:solidFill>
              </a:rPr>
              <a:t> </a:t>
            </a:r>
            <a:endParaRPr lang="en-GB" sz="1600" dirty="0"/>
          </a:p>
          <a:p>
            <a:pPr algn="ctr"/>
            <a:r>
              <a:rPr lang="en-GB" sz="1600" b="1" dirty="0" smtClean="0">
                <a:solidFill>
                  <a:srgbClr val="0070C0"/>
                </a:solidFill>
              </a:rPr>
              <a:t>Firefighter</a:t>
            </a:r>
            <a:r>
              <a:rPr lang="en-GB" sz="1600" b="1" dirty="0" smtClean="0">
                <a:solidFill>
                  <a:srgbClr val="0070C0"/>
                </a:solidFill>
              </a:rPr>
              <a:t>: </a:t>
            </a:r>
            <a:r>
              <a:rPr lang="en-GB" sz="1600" dirty="0" smtClean="0"/>
              <a:t>You </a:t>
            </a:r>
            <a:r>
              <a:rPr lang="en-GB" sz="1600" dirty="0"/>
              <a:t>must be 18, though you can apply slightly earlier as long as you're 18 by the time you get the job. </a:t>
            </a:r>
          </a:p>
          <a:p>
            <a:r>
              <a:rPr lang="en-GB" sz="1600" dirty="0" smtClean="0"/>
              <a:t>You'll </a:t>
            </a:r>
            <a:r>
              <a:rPr lang="en-GB" sz="1600" dirty="0"/>
              <a:t>need to pass a series of physical and written tests, a medical and an interview. </a:t>
            </a:r>
            <a:endParaRPr lang="en-GB" sz="1600" dirty="0" smtClean="0"/>
          </a:p>
          <a:p>
            <a:endParaRPr lang="en-GB" sz="1600" dirty="0"/>
          </a:p>
          <a:p>
            <a:pPr marL="285750" indent="-285750">
              <a:buFont typeface="Arial" panose="020B0604020202020204" pitchFamily="34" charset="0"/>
              <a:buChar char="•"/>
            </a:pPr>
            <a:r>
              <a:rPr lang="en-GB" sz="1600" dirty="0" smtClean="0"/>
              <a:t>doing </a:t>
            </a:r>
            <a:r>
              <a:rPr lang="en-GB" sz="1600" dirty="0"/>
              <a:t>a fire service pre-recruitment course - ask your </a:t>
            </a:r>
            <a:r>
              <a:rPr lang="en-GB" sz="1600" dirty="0" err="1">
                <a:hlinkClick r:id="rId3"/>
              </a:rPr>
              <a:t>your</a:t>
            </a:r>
            <a:r>
              <a:rPr lang="en-GB" sz="1600" dirty="0">
                <a:hlinkClick r:id="rId3"/>
              </a:rPr>
              <a:t> local fire service</a:t>
            </a:r>
            <a:r>
              <a:rPr lang="en-GB" sz="1600" dirty="0"/>
              <a:t> for local courses </a:t>
            </a:r>
          </a:p>
          <a:p>
            <a:pPr marL="285750" indent="-285750">
              <a:buFont typeface="Arial" panose="020B0604020202020204" pitchFamily="34" charset="0"/>
              <a:buChar char="•"/>
            </a:pPr>
            <a:r>
              <a:rPr lang="en-GB" sz="1600" dirty="0" smtClean="0"/>
              <a:t>taking </a:t>
            </a:r>
            <a:r>
              <a:rPr lang="en-GB" sz="1600" dirty="0"/>
              <a:t>the Award/Certificate/Diploma in Fire and Rescue Services in the Community </a:t>
            </a:r>
          </a:p>
          <a:p>
            <a:pPr algn="ctr"/>
            <a:endParaRPr lang="en-GB" sz="1600" b="1" dirty="0">
              <a:solidFill>
                <a:srgbClr val="0070C0"/>
              </a:solidFill>
            </a:endParaRPr>
          </a:p>
          <a:p>
            <a:pPr algn="ctr"/>
            <a:endParaRPr lang="en-GB" sz="2000" dirty="0" smtClean="0"/>
          </a:p>
          <a:p>
            <a:pPr algn="ctr"/>
            <a:r>
              <a:rPr lang="en-GB" sz="2000" b="1" dirty="0" smtClean="0">
                <a:solidFill>
                  <a:srgbClr val="0070C0"/>
                </a:solidFill>
              </a:rPr>
              <a:t>. </a:t>
            </a:r>
            <a:endParaRPr lang="en-GB" sz="1600" b="1" dirty="0">
              <a:solidFill>
                <a:srgbClr val="0070C0"/>
              </a:solidFill>
            </a:endParaRPr>
          </a:p>
          <a:p>
            <a:pPr algn="ctr"/>
            <a:endParaRPr lang="en-GB" sz="1600" b="1" dirty="0" smtClean="0">
              <a:solidFill>
                <a:srgbClr val="0070C0"/>
              </a:solidFill>
            </a:endParaRPr>
          </a:p>
          <a:p>
            <a:pPr algn="ctr"/>
            <a:endParaRPr lang="en-GB" sz="1600" b="1" dirty="0">
              <a:solidFill>
                <a:srgbClr val="0070C0"/>
              </a:solidFill>
            </a:endParaRPr>
          </a:p>
        </p:txBody>
      </p:sp>
    </p:spTree>
    <p:extLst>
      <p:ext uri="{BB962C8B-B14F-4D97-AF65-F5344CB8AC3E}">
        <p14:creationId xmlns:p14="http://schemas.microsoft.com/office/powerpoint/2010/main" val="281029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4462760"/>
          </a:xfrm>
          <a:prstGeom prst="rect">
            <a:avLst/>
          </a:prstGeom>
        </p:spPr>
        <p:txBody>
          <a:bodyPr wrap="square">
            <a:spAutoFit/>
          </a:bodyPr>
          <a:lstStyle/>
          <a:p>
            <a:pPr algn="ctr"/>
            <a:r>
              <a:rPr lang="en-GB" sz="4000" b="1" dirty="0">
                <a:solidFill>
                  <a:srgbClr val="0070C0"/>
                </a:solidFill>
              </a:rPr>
              <a:t>Considering a career in </a:t>
            </a:r>
            <a:r>
              <a:rPr lang="en-GB" sz="4000" b="1" dirty="0" smtClean="0">
                <a:solidFill>
                  <a:srgbClr val="0070C0"/>
                </a:solidFill>
              </a:rPr>
              <a:t>Public Services?</a:t>
            </a:r>
            <a:endParaRPr lang="en-GB" sz="4000" b="1" dirty="0">
              <a:solidFill>
                <a:srgbClr val="0070C0"/>
              </a:solidFill>
            </a:endParaRPr>
          </a:p>
          <a:p>
            <a:pPr algn="ctr"/>
            <a:r>
              <a:rPr lang="en-GB" sz="1600" b="1" dirty="0" smtClean="0">
                <a:solidFill>
                  <a:srgbClr val="0070C0"/>
                </a:solidFill>
              </a:rPr>
              <a:t>Choosing your route:</a:t>
            </a:r>
          </a:p>
          <a:p>
            <a:pPr algn="ctr"/>
            <a:endParaRPr lang="en-GB" sz="2000" dirty="0" smtClean="0"/>
          </a:p>
          <a:p>
            <a:pPr algn="ctr"/>
            <a:r>
              <a:rPr lang="en-GB" sz="2000" dirty="0" smtClean="0"/>
              <a:t> </a:t>
            </a:r>
          </a:p>
          <a:p>
            <a:pPr algn="ctr"/>
            <a:r>
              <a:rPr lang="en-GB" sz="2000" dirty="0" smtClean="0"/>
              <a:t>As stated there are university and non-university routes into all three careers. </a:t>
            </a:r>
          </a:p>
          <a:p>
            <a:pPr algn="ctr"/>
            <a:endParaRPr lang="en-GB" sz="2000" dirty="0"/>
          </a:p>
          <a:p>
            <a:pPr algn="ctr"/>
            <a:r>
              <a:rPr lang="en-GB" sz="2000" dirty="0" smtClean="0"/>
              <a:t>Students should visit websites such as </a:t>
            </a:r>
            <a:r>
              <a:rPr lang="en-GB" sz="2000" dirty="0" smtClean="0">
                <a:hlinkClick r:id="rId2"/>
              </a:rPr>
              <a:t>www.prospects.ac.uk</a:t>
            </a:r>
            <a:r>
              <a:rPr lang="en-GB" sz="2000" dirty="0" smtClean="0"/>
              <a:t>  </a:t>
            </a:r>
            <a:r>
              <a:rPr lang="en-GB" sz="2000" dirty="0"/>
              <a:t>and </a:t>
            </a:r>
            <a:r>
              <a:rPr lang="en-GB" sz="2000" dirty="0">
                <a:hlinkClick r:id="rId3"/>
              </a:rPr>
              <a:t>https://nationalcareersservice.direct.gov.uk/</a:t>
            </a:r>
            <a:endParaRPr lang="en-GB" sz="2000" dirty="0" smtClean="0"/>
          </a:p>
          <a:p>
            <a:pPr algn="ctr"/>
            <a:r>
              <a:rPr lang="en-GB" sz="2000" dirty="0" smtClean="0"/>
              <a:t>for full details as well as discussing options with staff at Carr Hill Sixth Form Centre, who would be happy to help students decide on the best route for them.  </a:t>
            </a:r>
          </a:p>
          <a:p>
            <a:pPr algn="ctr"/>
            <a:endParaRPr lang="en-GB" sz="2000" dirty="0"/>
          </a:p>
          <a:p>
            <a:pPr algn="ctr"/>
            <a:endParaRPr lang="en-GB" sz="1600" b="1" dirty="0" smtClean="0">
              <a:solidFill>
                <a:srgbClr val="0070C0"/>
              </a:solidFill>
            </a:endParaRPr>
          </a:p>
          <a:p>
            <a:pPr algn="ctr"/>
            <a:endParaRPr lang="en-GB" sz="1600" b="1" dirty="0" smtClean="0">
              <a:solidFill>
                <a:srgbClr val="0070C0"/>
              </a:solidFill>
            </a:endParaRPr>
          </a:p>
          <a:p>
            <a:pPr algn="ctr"/>
            <a:endParaRPr lang="en-GB" sz="1600" b="1" dirty="0">
              <a:solidFill>
                <a:srgbClr val="0070C0"/>
              </a:solidFill>
            </a:endParaRPr>
          </a:p>
        </p:txBody>
      </p:sp>
    </p:spTree>
    <p:extLst>
      <p:ext uri="{BB962C8B-B14F-4D97-AF65-F5344CB8AC3E}">
        <p14:creationId xmlns:p14="http://schemas.microsoft.com/office/powerpoint/2010/main" val="3338865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466" y="716060"/>
            <a:ext cx="11329060" cy="5386090"/>
          </a:xfrm>
          <a:prstGeom prst="rect">
            <a:avLst/>
          </a:prstGeom>
        </p:spPr>
        <p:txBody>
          <a:bodyPr wrap="square">
            <a:spAutoFit/>
          </a:bodyPr>
          <a:lstStyle/>
          <a:p>
            <a:pPr algn="ctr"/>
            <a:r>
              <a:rPr lang="en-GB" sz="4000" b="1" dirty="0">
                <a:solidFill>
                  <a:srgbClr val="0070C0"/>
                </a:solidFill>
              </a:rPr>
              <a:t>Considering a career in </a:t>
            </a:r>
            <a:r>
              <a:rPr lang="en-GB" sz="4000" b="1" dirty="0" smtClean="0">
                <a:solidFill>
                  <a:srgbClr val="0070C0"/>
                </a:solidFill>
              </a:rPr>
              <a:t>Public Services?</a:t>
            </a:r>
            <a:endParaRPr lang="en-GB" sz="4000" b="1" dirty="0">
              <a:solidFill>
                <a:srgbClr val="0070C0"/>
              </a:solidFill>
            </a:endParaRPr>
          </a:p>
          <a:p>
            <a:pPr algn="ctr"/>
            <a:r>
              <a:rPr lang="en-GB" sz="1600" b="1" dirty="0" smtClean="0">
                <a:solidFill>
                  <a:srgbClr val="0070C0"/>
                </a:solidFill>
              </a:rPr>
              <a:t>Work Experience:</a:t>
            </a:r>
          </a:p>
          <a:p>
            <a:pPr algn="ctr"/>
            <a:endParaRPr lang="en-GB" sz="1600" dirty="0" smtClean="0"/>
          </a:p>
          <a:p>
            <a:r>
              <a:rPr lang="en-GB" sz="1600" b="1" dirty="0" smtClean="0">
                <a:solidFill>
                  <a:srgbClr val="0070C0"/>
                </a:solidFill>
              </a:rPr>
              <a:t>Paramedic</a:t>
            </a:r>
            <a:r>
              <a:rPr lang="en-GB" sz="1600" dirty="0" smtClean="0"/>
              <a:t>: </a:t>
            </a:r>
            <a:r>
              <a:rPr lang="en-GB" sz="1600" dirty="0"/>
              <a:t>You'll usually be expected to have some related care experience which may </a:t>
            </a:r>
            <a:r>
              <a:rPr lang="en-GB" sz="1600" dirty="0" smtClean="0"/>
              <a:t>include: experience </a:t>
            </a:r>
            <a:r>
              <a:rPr lang="en-GB" sz="1600" dirty="0"/>
              <a:t>of dealing with the public, especially sick, disabled and elderly </a:t>
            </a:r>
            <a:r>
              <a:rPr lang="en-GB" sz="1600" dirty="0" smtClean="0"/>
              <a:t>people; first </a:t>
            </a:r>
            <a:r>
              <a:rPr lang="en-GB" sz="1600" dirty="0"/>
              <a:t>aid certificates as evidence of your </a:t>
            </a:r>
            <a:r>
              <a:rPr lang="en-GB" sz="1600" dirty="0" smtClean="0"/>
              <a:t>interest or voluntary </a:t>
            </a:r>
            <a:r>
              <a:rPr lang="en-GB" sz="1600" dirty="0"/>
              <a:t>experience in </a:t>
            </a:r>
            <a:r>
              <a:rPr lang="en-GB" sz="1600" dirty="0" smtClean="0"/>
              <a:t>an organisation </a:t>
            </a:r>
            <a:r>
              <a:rPr lang="en-GB" sz="1600" dirty="0"/>
              <a:t>such as </a:t>
            </a:r>
            <a:r>
              <a:rPr lang="en-GB" sz="1600" dirty="0" smtClean="0"/>
              <a:t>St John Ambulance. </a:t>
            </a:r>
          </a:p>
          <a:p>
            <a:endParaRPr lang="en-GB" sz="1600" dirty="0" smtClean="0"/>
          </a:p>
          <a:p>
            <a:r>
              <a:rPr lang="en-GB" sz="1600" b="1" dirty="0" smtClean="0">
                <a:solidFill>
                  <a:srgbClr val="0070C0"/>
                </a:solidFill>
              </a:rPr>
              <a:t>Police: </a:t>
            </a:r>
            <a:r>
              <a:rPr lang="en-GB" sz="1600" dirty="0"/>
              <a:t>Pre-entry experience is not essential, although it is advantageous to have some experience of working with individuals or groups in the </a:t>
            </a:r>
            <a:r>
              <a:rPr lang="en-GB" sz="1600" dirty="0" smtClean="0"/>
              <a:t>community. Other </a:t>
            </a:r>
            <a:r>
              <a:rPr lang="en-GB" sz="1600" dirty="0"/>
              <a:t>useful experience might be as a volunteer, such as in the </a:t>
            </a:r>
            <a:r>
              <a:rPr lang="en-GB" sz="1600" dirty="0" smtClean="0"/>
              <a:t>Volunteer Police Cadets. </a:t>
            </a:r>
            <a:r>
              <a:rPr lang="en-GB" sz="1600" dirty="0"/>
              <a:t>You can also volunteer to be a police community support officer (PCSO) or a special constable often referred to as a </a:t>
            </a:r>
            <a:r>
              <a:rPr lang="en-GB" sz="1600" dirty="0" smtClean="0"/>
              <a:t>'Special‘ (you must be 18 or over</a:t>
            </a:r>
            <a:r>
              <a:rPr lang="en-GB" sz="1600" dirty="0" smtClean="0"/>
              <a:t>). </a:t>
            </a:r>
            <a:r>
              <a:rPr lang="en-GB" sz="1600" dirty="0">
                <a:hlinkClick r:id="rId2"/>
              </a:rPr>
              <a:t>http://recruit.college.police.uk/Pages/home.aspx</a:t>
            </a:r>
            <a:endParaRPr lang="en-GB" sz="1600" dirty="0"/>
          </a:p>
          <a:p>
            <a:endParaRPr lang="en-GB" sz="1600" dirty="0"/>
          </a:p>
          <a:p>
            <a:pPr algn="ctr"/>
            <a:endParaRPr lang="en-GB" sz="1600" dirty="0" smtClean="0"/>
          </a:p>
          <a:p>
            <a:pPr algn="ctr"/>
            <a:r>
              <a:rPr lang="en-GB" sz="1600" b="1" dirty="0" smtClean="0">
                <a:solidFill>
                  <a:srgbClr val="0070C0"/>
                </a:solidFill>
              </a:rPr>
              <a:t>Firefighter: </a:t>
            </a:r>
            <a:r>
              <a:rPr lang="en-GB" sz="1600" dirty="0" smtClean="0"/>
              <a:t>Due </a:t>
            </a:r>
            <a:r>
              <a:rPr lang="en-GB" sz="1600" dirty="0"/>
              <a:t>to health and safety requirements, work experience isn't possible although you may be able to be placed as an observer in a fire station or attend an open day, so contact the fire and rescue service you're interested in to enquire.</a:t>
            </a:r>
            <a:r>
              <a:rPr lang="en-GB" sz="2000" dirty="0"/>
              <a:t/>
            </a:r>
            <a:br>
              <a:rPr lang="en-GB" sz="2000" dirty="0"/>
            </a:br>
            <a:r>
              <a:rPr lang="en-GB" sz="2000" dirty="0"/>
              <a:t/>
            </a:r>
            <a:br>
              <a:rPr lang="en-GB" sz="2000" dirty="0"/>
            </a:br>
            <a:endParaRPr lang="en-GB" sz="2000" b="1" dirty="0">
              <a:solidFill>
                <a:srgbClr val="0070C0"/>
              </a:solidFill>
            </a:endParaRPr>
          </a:p>
          <a:p>
            <a:pPr algn="ctr"/>
            <a:r>
              <a:rPr lang="en-GB" sz="2000" b="1" dirty="0" smtClean="0">
                <a:solidFill>
                  <a:srgbClr val="0070C0"/>
                </a:solidFill>
              </a:rPr>
              <a:t>Carr Hill Sixth Form Centre can help students to gain work experience places within local public services organisations where applicable. </a:t>
            </a:r>
            <a:endParaRPr lang="en-GB" sz="2000" b="1" dirty="0">
              <a:solidFill>
                <a:srgbClr val="0070C0"/>
              </a:solidFill>
            </a:endParaRPr>
          </a:p>
        </p:txBody>
      </p:sp>
    </p:spTree>
    <p:extLst>
      <p:ext uri="{BB962C8B-B14F-4D97-AF65-F5344CB8AC3E}">
        <p14:creationId xmlns:p14="http://schemas.microsoft.com/office/powerpoint/2010/main" val="1822329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466" y="716060"/>
            <a:ext cx="11329060" cy="5386090"/>
          </a:xfrm>
          <a:prstGeom prst="rect">
            <a:avLst/>
          </a:prstGeom>
        </p:spPr>
        <p:txBody>
          <a:bodyPr wrap="square">
            <a:spAutoFit/>
          </a:bodyPr>
          <a:lstStyle/>
          <a:p>
            <a:pPr algn="ctr"/>
            <a:r>
              <a:rPr lang="en-GB" sz="4000" b="1" dirty="0">
                <a:solidFill>
                  <a:srgbClr val="0070C0"/>
                </a:solidFill>
              </a:rPr>
              <a:t>Considering a career in </a:t>
            </a:r>
            <a:r>
              <a:rPr lang="en-GB" sz="4000" b="1" dirty="0" smtClean="0">
                <a:solidFill>
                  <a:srgbClr val="0070C0"/>
                </a:solidFill>
              </a:rPr>
              <a:t>Public Services?</a:t>
            </a:r>
            <a:endParaRPr lang="en-GB" sz="4000" b="1" dirty="0">
              <a:solidFill>
                <a:srgbClr val="0070C0"/>
              </a:solidFill>
            </a:endParaRPr>
          </a:p>
          <a:p>
            <a:pPr algn="ctr"/>
            <a:r>
              <a:rPr lang="en-GB" sz="1600" b="1" dirty="0" smtClean="0">
                <a:solidFill>
                  <a:srgbClr val="0070C0"/>
                </a:solidFill>
              </a:rPr>
              <a:t>Further career paths: </a:t>
            </a:r>
          </a:p>
          <a:p>
            <a:pPr algn="ctr"/>
            <a:r>
              <a:rPr lang="en-GB" sz="1600" dirty="0" smtClean="0"/>
              <a:t>In addition to the careers we have discussed during this presentation, you may also be interested in one or more of the roles detailed below. Carr Hill Sixth Form can support students hoping to work in any of these roles</a:t>
            </a:r>
            <a:r>
              <a:rPr lang="en-GB" sz="1600" smtClean="0"/>
              <a:t>. </a:t>
            </a:r>
          </a:p>
          <a:p>
            <a:pPr algn="ctr"/>
            <a:r>
              <a:rPr lang="en-GB" sz="1600" smtClean="0"/>
              <a:t>Please </a:t>
            </a:r>
            <a:r>
              <a:rPr lang="en-GB" sz="1600" dirty="0" smtClean="0"/>
              <a:t>speak to a member of staff for more information. </a:t>
            </a:r>
          </a:p>
          <a:p>
            <a:pPr lvl="0"/>
            <a:r>
              <a:rPr lang="en-GB" sz="1600" u="sng" dirty="0">
                <a:hlinkClick r:id="rId2"/>
              </a:rPr>
              <a:t>Diver</a:t>
            </a:r>
            <a:endParaRPr lang="en-GB" sz="1600" dirty="0"/>
          </a:p>
          <a:p>
            <a:pPr lvl="0"/>
            <a:r>
              <a:rPr lang="en-GB" sz="1600" u="sng" dirty="0">
                <a:hlinkClick r:id="rId3"/>
              </a:rPr>
              <a:t>Dog handler</a:t>
            </a:r>
            <a:endParaRPr lang="en-GB" sz="1600" dirty="0"/>
          </a:p>
          <a:p>
            <a:pPr lvl="0"/>
            <a:r>
              <a:rPr lang="en-GB" sz="1600" u="sng" dirty="0">
                <a:hlinkClick r:id="rId4"/>
              </a:rPr>
              <a:t>Fingerprint officer</a:t>
            </a:r>
            <a:endParaRPr lang="en-GB" sz="1600" dirty="0"/>
          </a:p>
          <a:p>
            <a:pPr lvl="0"/>
            <a:r>
              <a:rPr lang="en-GB" sz="1600" u="sng" dirty="0">
                <a:hlinkClick r:id="rId5"/>
              </a:rPr>
              <a:t>Forensic computer analyst</a:t>
            </a:r>
            <a:endParaRPr lang="en-GB" sz="1600" dirty="0"/>
          </a:p>
          <a:p>
            <a:pPr lvl="0"/>
            <a:r>
              <a:rPr lang="en-GB" sz="1600" u="sng" dirty="0">
                <a:hlinkClick r:id="rId6"/>
              </a:rPr>
              <a:t>Immigration officer</a:t>
            </a:r>
            <a:endParaRPr lang="en-GB" sz="1600" dirty="0"/>
          </a:p>
          <a:p>
            <a:pPr lvl="0"/>
            <a:r>
              <a:rPr lang="en-GB" sz="1600" u="sng" dirty="0">
                <a:hlinkClick r:id="rId7"/>
              </a:rPr>
              <a:t>Merchant navy deck officer</a:t>
            </a:r>
            <a:endParaRPr lang="en-GB" sz="1600" dirty="0"/>
          </a:p>
          <a:p>
            <a:pPr lvl="0"/>
            <a:r>
              <a:rPr lang="en-GB" sz="1600" u="sng" dirty="0">
                <a:hlinkClick r:id="rId8"/>
              </a:rPr>
              <a:t>Merchant navy engineering officer</a:t>
            </a:r>
            <a:endParaRPr lang="en-GB" sz="1600" dirty="0"/>
          </a:p>
          <a:p>
            <a:pPr lvl="0"/>
            <a:r>
              <a:rPr lang="en-GB" sz="1600" u="sng" dirty="0">
                <a:hlinkClick r:id="rId9"/>
              </a:rPr>
              <a:t>Merchant navy rating</a:t>
            </a:r>
            <a:endParaRPr lang="en-GB" sz="1600" dirty="0"/>
          </a:p>
          <a:p>
            <a:pPr lvl="0"/>
            <a:r>
              <a:rPr lang="en-GB" sz="1600" u="sng" dirty="0">
                <a:hlinkClick r:id="rId10"/>
              </a:rPr>
              <a:t>Neighbourhood warden</a:t>
            </a:r>
            <a:endParaRPr lang="en-GB" sz="1600" dirty="0"/>
          </a:p>
          <a:p>
            <a:pPr lvl="0"/>
            <a:r>
              <a:rPr lang="en-GB" sz="1600" u="sng" dirty="0">
                <a:hlinkClick r:id="rId11"/>
              </a:rPr>
              <a:t>Prison governor</a:t>
            </a:r>
            <a:endParaRPr lang="en-GB" sz="1600" dirty="0"/>
          </a:p>
          <a:p>
            <a:pPr lvl="0"/>
            <a:r>
              <a:rPr lang="en-GB" sz="1600" u="sng" dirty="0">
                <a:hlinkClick r:id="rId12"/>
              </a:rPr>
              <a:t>Prison instructor</a:t>
            </a:r>
            <a:endParaRPr lang="en-GB" sz="1600" dirty="0"/>
          </a:p>
          <a:p>
            <a:pPr lvl="0"/>
            <a:r>
              <a:rPr lang="en-GB" sz="1600" u="sng" dirty="0">
                <a:hlinkClick r:id="rId13"/>
              </a:rPr>
              <a:t>Prison </a:t>
            </a:r>
            <a:r>
              <a:rPr lang="en-GB" sz="1600" u="sng" dirty="0" smtClean="0">
                <a:hlinkClick r:id="rId13"/>
              </a:rPr>
              <a:t>officer</a:t>
            </a:r>
            <a:endParaRPr lang="en-GB" sz="1600" u="sng" dirty="0" smtClean="0"/>
          </a:p>
          <a:p>
            <a:pPr lvl="0"/>
            <a:r>
              <a:rPr lang="en-GB" sz="1600" u="sng" dirty="0">
                <a:hlinkClick r:id="rId14"/>
              </a:rPr>
              <a:t>Private investigator</a:t>
            </a:r>
            <a:endParaRPr lang="en-GB" sz="1600" dirty="0"/>
          </a:p>
          <a:p>
            <a:pPr lvl="0"/>
            <a:endParaRPr lang="en-GB" sz="1600" dirty="0"/>
          </a:p>
          <a:p>
            <a:pPr algn="ctr"/>
            <a:endParaRPr lang="en-GB" sz="1600" dirty="0" smtClean="0"/>
          </a:p>
        </p:txBody>
      </p:sp>
      <p:sp>
        <p:nvSpPr>
          <p:cNvPr id="2" name="TextBox 1"/>
          <p:cNvSpPr txBox="1"/>
          <p:nvPr/>
        </p:nvSpPr>
        <p:spPr>
          <a:xfrm>
            <a:off x="5374104" y="2390274"/>
            <a:ext cx="3368843" cy="3293209"/>
          </a:xfrm>
          <a:prstGeom prst="rect">
            <a:avLst/>
          </a:prstGeom>
          <a:noFill/>
        </p:spPr>
        <p:txBody>
          <a:bodyPr wrap="square" rtlCol="0">
            <a:spAutoFit/>
          </a:bodyPr>
          <a:lstStyle/>
          <a:p>
            <a:r>
              <a:rPr lang="en-GB" sz="1600" u="sng" dirty="0">
                <a:hlinkClick r:id="rId15"/>
              </a:rPr>
              <a:t>Probation services officer</a:t>
            </a:r>
            <a:endParaRPr lang="en-GB" sz="1600" dirty="0"/>
          </a:p>
          <a:p>
            <a:r>
              <a:rPr lang="en-GB" sz="1600" u="sng" dirty="0" smtClean="0">
                <a:hlinkClick r:id="rId15"/>
              </a:rPr>
              <a:t>Probation </a:t>
            </a:r>
            <a:r>
              <a:rPr lang="en-GB" sz="1600" u="sng" dirty="0">
                <a:hlinkClick r:id="rId15"/>
              </a:rPr>
              <a:t>services officer</a:t>
            </a:r>
            <a:endParaRPr lang="en-GB" sz="1600" dirty="0"/>
          </a:p>
          <a:p>
            <a:pPr lvl="0"/>
            <a:r>
              <a:rPr lang="en-GB" sz="1600" u="sng" dirty="0" smtClean="0">
                <a:hlinkClick r:id="rId16"/>
              </a:rPr>
              <a:t>RAF </a:t>
            </a:r>
            <a:r>
              <a:rPr lang="en-GB" sz="1600" u="sng" dirty="0">
                <a:hlinkClick r:id="rId16"/>
              </a:rPr>
              <a:t>airman or airwoman</a:t>
            </a:r>
            <a:endParaRPr lang="en-GB" sz="1600" dirty="0"/>
          </a:p>
          <a:p>
            <a:pPr lvl="0"/>
            <a:r>
              <a:rPr lang="en-GB" sz="1600" u="sng" dirty="0">
                <a:hlinkClick r:id="rId17"/>
              </a:rPr>
              <a:t>RAF non-commissioned aircrew</a:t>
            </a:r>
            <a:endParaRPr lang="en-GB" sz="1600" dirty="0"/>
          </a:p>
          <a:p>
            <a:pPr lvl="0"/>
            <a:r>
              <a:rPr lang="en-GB" sz="1600" u="sng" dirty="0">
                <a:hlinkClick r:id="rId18"/>
              </a:rPr>
              <a:t>RAF officer</a:t>
            </a:r>
            <a:endParaRPr lang="en-GB" sz="1600" dirty="0"/>
          </a:p>
          <a:p>
            <a:pPr lvl="0"/>
            <a:r>
              <a:rPr lang="en-GB" sz="1600" u="sng" dirty="0">
                <a:hlinkClick r:id="rId19"/>
              </a:rPr>
              <a:t>Road traffic accident investigator</a:t>
            </a:r>
            <a:endParaRPr lang="en-GB" sz="1600" dirty="0"/>
          </a:p>
          <a:p>
            <a:pPr lvl="0"/>
            <a:r>
              <a:rPr lang="en-GB" sz="1600" u="sng" dirty="0">
                <a:hlinkClick r:id="rId20"/>
              </a:rPr>
              <a:t>Royal marines commando</a:t>
            </a:r>
            <a:endParaRPr lang="en-GB" sz="1600" dirty="0"/>
          </a:p>
          <a:p>
            <a:pPr lvl="0"/>
            <a:r>
              <a:rPr lang="en-GB" sz="1600" u="sng" dirty="0">
                <a:hlinkClick r:id="rId21"/>
              </a:rPr>
              <a:t>Royal marines officer</a:t>
            </a:r>
            <a:endParaRPr lang="en-GB" sz="1600" dirty="0"/>
          </a:p>
          <a:p>
            <a:pPr lvl="0"/>
            <a:r>
              <a:rPr lang="en-GB" sz="1600" u="sng" dirty="0">
                <a:hlinkClick r:id="rId22"/>
              </a:rPr>
              <a:t>Royal navy officer</a:t>
            </a:r>
            <a:endParaRPr lang="en-GB" sz="1600" dirty="0"/>
          </a:p>
          <a:p>
            <a:pPr lvl="0"/>
            <a:r>
              <a:rPr lang="en-GB" sz="1600" u="sng" dirty="0">
                <a:hlinkClick r:id="rId23"/>
              </a:rPr>
              <a:t>Royal navy rating</a:t>
            </a:r>
            <a:endParaRPr lang="en-GB" sz="1600" dirty="0"/>
          </a:p>
          <a:p>
            <a:pPr lvl="0"/>
            <a:r>
              <a:rPr lang="en-GB" sz="1600" u="sng" dirty="0">
                <a:hlinkClick r:id="rId24"/>
              </a:rPr>
              <a:t>Scenes of crime officer</a:t>
            </a:r>
            <a:endParaRPr lang="en-GB" sz="1600" dirty="0"/>
          </a:p>
          <a:p>
            <a:pPr lvl="0"/>
            <a:r>
              <a:rPr lang="en-GB" sz="1600" u="sng" dirty="0">
                <a:hlinkClick r:id="rId25"/>
              </a:rPr>
              <a:t>Security officer</a:t>
            </a:r>
            <a:endParaRPr lang="en-GB" sz="1600" dirty="0"/>
          </a:p>
          <a:p>
            <a:pPr lvl="0"/>
            <a:r>
              <a:rPr lang="en-GB" sz="1600" u="sng" dirty="0">
                <a:hlinkClick r:id="rId26"/>
              </a:rPr>
              <a:t>Security service personnel</a:t>
            </a:r>
            <a:endParaRPr lang="en-GB" sz="1600" dirty="0"/>
          </a:p>
        </p:txBody>
      </p:sp>
    </p:spTree>
    <p:extLst>
      <p:ext uri="{BB962C8B-B14F-4D97-AF65-F5344CB8AC3E}">
        <p14:creationId xmlns:p14="http://schemas.microsoft.com/office/powerpoint/2010/main" val="183023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Career Preparation Programme</a:t>
            </a:r>
            <a:endParaRPr lang="en-GB" sz="4000" dirty="0"/>
          </a:p>
        </p:txBody>
      </p:sp>
      <p:sp>
        <p:nvSpPr>
          <p:cNvPr id="3" name="Content Placeholder 2"/>
          <p:cNvSpPr>
            <a:spLocks noGrp="1"/>
          </p:cNvSpPr>
          <p:nvPr>
            <p:ph idx="1"/>
          </p:nvPr>
        </p:nvSpPr>
        <p:spPr>
          <a:xfrm>
            <a:off x="609600" y="1600200"/>
            <a:ext cx="10972800" cy="4491317"/>
          </a:xfrm>
        </p:spPr>
        <p:txBody>
          <a:bodyPr>
            <a:noAutofit/>
          </a:bodyPr>
          <a:lstStyle/>
          <a:p>
            <a:pPr marL="0" indent="0">
              <a:buNone/>
            </a:pPr>
            <a:r>
              <a:rPr lang="en-GB" sz="2000" dirty="0"/>
              <a:t>As part of the </a:t>
            </a:r>
            <a:r>
              <a:rPr lang="en-GB" sz="2000" dirty="0" smtClean="0"/>
              <a:t>Public Services Preparation </a:t>
            </a:r>
            <a:r>
              <a:rPr lang="en-GB" sz="2000" dirty="0"/>
              <a:t>programme as a student at Carr Hill Sixth, you will benefit from:</a:t>
            </a:r>
          </a:p>
          <a:p>
            <a:pPr lvl="0"/>
            <a:r>
              <a:rPr lang="en-GB" sz="2000" dirty="0"/>
              <a:t>The sixth form will arrange work experience in a suitable setting</a:t>
            </a:r>
            <a:r>
              <a:rPr lang="en-GB" sz="2000" dirty="0" smtClean="0"/>
              <a:t>. </a:t>
            </a:r>
          </a:p>
          <a:p>
            <a:pPr lvl="0"/>
            <a:r>
              <a:rPr lang="en-GB" sz="2000" dirty="0" smtClean="0"/>
              <a:t>The </a:t>
            </a:r>
            <a:r>
              <a:rPr lang="en-GB" sz="2000" dirty="0"/>
              <a:t>sixth form will arrange regular university visits to take part in workshops and to meet tutors.</a:t>
            </a:r>
          </a:p>
          <a:p>
            <a:pPr lvl="0"/>
            <a:r>
              <a:rPr lang="en-GB" sz="2000" dirty="0"/>
              <a:t>The sixth form will help me prepare a portfolio of experience to help you secure a university </a:t>
            </a:r>
            <a:r>
              <a:rPr lang="en-GB" sz="2000" dirty="0" smtClean="0"/>
              <a:t>place or help with your application.</a:t>
            </a:r>
            <a:endParaRPr lang="en-GB" sz="2000" dirty="0"/>
          </a:p>
          <a:p>
            <a:pPr lvl="0"/>
            <a:endParaRPr lang="en-GB" sz="2400" dirty="0"/>
          </a:p>
          <a:p>
            <a:pPr marL="0" lvl="0" indent="0">
              <a:buNone/>
            </a:pPr>
            <a:endParaRPr lang="en-GB" sz="2400" dirty="0"/>
          </a:p>
          <a:p>
            <a:endParaRPr lang="en-GB" sz="2000" dirty="0"/>
          </a:p>
        </p:txBody>
      </p:sp>
    </p:spTree>
    <p:extLst>
      <p:ext uri="{BB962C8B-B14F-4D97-AF65-F5344CB8AC3E}">
        <p14:creationId xmlns:p14="http://schemas.microsoft.com/office/powerpoint/2010/main" val="290302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1938992"/>
          </a:xfrm>
          <a:prstGeom prst="rect">
            <a:avLst/>
          </a:prstGeom>
        </p:spPr>
        <p:txBody>
          <a:bodyPr wrap="square">
            <a:spAutoFit/>
          </a:bodyPr>
          <a:lstStyle/>
          <a:p>
            <a:pPr algn="ctr"/>
            <a:r>
              <a:rPr lang="en-GB" sz="4000" b="1" dirty="0">
                <a:solidFill>
                  <a:srgbClr val="0070C0"/>
                </a:solidFill>
              </a:rPr>
              <a:t>Considering a career in </a:t>
            </a:r>
            <a:r>
              <a:rPr lang="en-GB" sz="4000" b="1" dirty="0" smtClean="0">
                <a:solidFill>
                  <a:srgbClr val="0070C0"/>
                </a:solidFill>
              </a:rPr>
              <a:t>Public Services?</a:t>
            </a:r>
          </a:p>
          <a:p>
            <a:pPr algn="ctr"/>
            <a:endParaRPr lang="en-GB" sz="4000" b="1" dirty="0">
              <a:solidFill>
                <a:srgbClr val="0070C0"/>
              </a:solidFill>
            </a:endParaRPr>
          </a:p>
          <a:p>
            <a:pPr algn="ctr"/>
            <a:r>
              <a:rPr lang="en-GB" sz="4000" b="1" dirty="0" smtClean="0">
                <a:solidFill>
                  <a:srgbClr val="0070C0"/>
                </a:solidFill>
              </a:rPr>
              <a:t>Any Questions? </a:t>
            </a:r>
            <a:endParaRPr lang="en-GB" sz="4000" b="1" dirty="0">
              <a:solidFill>
                <a:srgbClr val="0070C0"/>
              </a:solidFill>
            </a:endParaRPr>
          </a:p>
        </p:txBody>
      </p:sp>
    </p:spTree>
    <p:extLst>
      <p:ext uri="{BB962C8B-B14F-4D97-AF65-F5344CB8AC3E}">
        <p14:creationId xmlns:p14="http://schemas.microsoft.com/office/powerpoint/2010/main" val="1110632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557</Words>
  <Application>Microsoft Office PowerPoint</Application>
  <PresentationFormat>Widescreen</PresentationFormat>
  <Paragraphs>96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1_Office Theme</vt:lpstr>
      <vt:lpstr>PowerPoint Presentation</vt:lpstr>
      <vt:lpstr>PowerPoint Presentation</vt:lpstr>
      <vt:lpstr>PowerPoint Presentation</vt:lpstr>
      <vt:lpstr>PowerPoint Presentation</vt:lpstr>
      <vt:lpstr>PowerPoint Presentation</vt:lpstr>
      <vt:lpstr>PowerPoint Presentation</vt:lpstr>
      <vt:lpstr>Career Preparation Programme</vt:lpstr>
      <vt:lpstr>PowerPoint Presentation</vt:lpstr>
    </vt:vector>
  </TitlesOfParts>
  <Company>Carr Hill High School &amp; Sixth Form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Waller</dc:creator>
  <cp:lastModifiedBy>Mr N Beale</cp:lastModifiedBy>
  <cp:revision>55</cp:revision>
  <dcterms:created xsi:type="dcterms:W3CDTF">2016-05-24T12:22:40Z</dcterms:created>
  <dcterms:modified xsi:type="dcterms:W3CDTF">2017-02-06T18:10:16Z</dcterms:modified>
</cp:coreProperties>
</file>